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20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259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252AA-20C1-0BA0-A63F-6909A65D2A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F01DF-6464-2469-AECE-212AA4D73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6045-68E4-CA0A-0675-1682DC80F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5BA91-8E37-AF4F-510C-E23908C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543D-2B31-A40F-7F20-653596C16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8735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68AF-F5AD-F631-68EC-23DFB23E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76CC0-F518-EA41-6369-7E50D2705A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44B12-55F3-3A39-8AEB-1F7066101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BD6AE-1833-A688-1993-EF17B1660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33110-B666-0309-F9AA-1CA903C4B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147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E4AF70-52B9-E3D6-6329-CCD39B1C66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3FE06-BF2A-402C-E704-756FA2A5D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E41F7-594C-7C75-103E-441045B1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E5B347-4339-13A6-339D-AAD4BB61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D3801-D25D-F91B-023B-EB85C05A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743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FA7FC-4ED0-11D2-17EE-3FC307C5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E4F58-A7B4-ECD8-FF3B-9732DBFC7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EC59B-FA8E-3B6D-D13C-1E9D8A0E0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6182C-88EB-AE2C-E646-9059B28CC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A488E-0464-2216-82C8-D1F932FCE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737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9DAAD-64E6-B185-FBDA-7D8A33B94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8EC0D-C47D-1514-8AF8-EB255A3DA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6961AA-6B58-5036-A7AF-E1CDD76A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3E7F-0019-1E33-500F-FFB07CFE3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288F-B182-1688-6490-5A60E2FB3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3025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8551-9E3A-61DB-E2F8-861633C33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802F3-7386-3A87-F5F4-66BB56DFE3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B6950-13E3-523A-DA2C-067F7CC3B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F56B3-3C67-25CF-47BF-9A7D1F42C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619EA9-9BCD-EDEE-053C-70650A869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F225F7-E706-0741-094B-47952E73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622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EB35-0919-6FE6-5D83-58E332376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F26ED1-C6B3-7F76-51BB-74D7978A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46B79-18A9-D8BA-60F3-508E495BD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9ADB7-A5FC-55F8-F43F-8CCEDCBB6D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997326-7A47-A1DF-FA11-975252C53E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A12015-F221-201D-F131-931142A4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6EA2A8-C23C-58AD-0773-3BB5E4970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F23632-4DCA-EE58-19B8-F9693EAAF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751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E9F55-8118-1912-4E31-05435076A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52446-F916-5389-D278-35D7CAC9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4E81FE-28C5-FDCE-41FF-954FBDDC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A87D8-94D2-49CF-8461-6D353EC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5926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71B008-6C26-D43B-2FF5-682F007D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09D2-4D6C-771C-4962-ACEC08B5D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582A6-74F9-FDE0-3996-46B34819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743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28708-598D-6106-4124-B6D8B8444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04A6F-E75E-B22E-4B87-A439E1314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8C384-A276-C2E4-EC24-4200168ED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528C1-F2BD-5205-CA83-23754CFD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F6558-E813-31E4-3239-F51480DA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EFBD8-9B43-955D-C05A-6877EDCA7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97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34DC4-88FF-7B18-647F-A87E21767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BD64F-DADC-CB9D-DFC6-0D0C7778EF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2D4E5-F98C-DBF9-5A1B-0350504D1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9D939-0292-ABBA-96B4-680FA4A3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FDCBD-A77A-81A9-0122-CA8FAE0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D84429-F3BE-226C-C924-574CDE40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33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7AEC4E-F2A3-D57F-68CE-608C1B5D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1D9C0-EE37-02CA-F325-9496144AC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E8EF-64A1-691A-E276-BD483FCF6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62F6E-47A2-4824-AFF2-C1348D57C791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F8BE1-9B4D-51D0-BE9B-09749EAF7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F6301-6AAC-4EEB-DD7F-E5B455B763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3F4692-91F8-4F58-85CE-02EA8A66B9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768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eveloper.accuweather.com/apis" TargetMode="Externa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8F856B-93BA-66D7-B566-3DB7CDF2E765}"/>
              </a:ext>
            </a:extLst>
          </p:cNvPr>
          <p:cNvSpPr txBox="1"/>
          <p:nvPr/>
        </p:nvSpPr>
        <p:spPr>
          <a:xfrm>
            <a:off x="3902697" y="2342221"/>
            <a:ext cx="4232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MVVM (Model-View-</a:t>
            </a:r>
            <a:r>
              <a:rPr lang="en-GB" dirty="0" err="1"/>
              <a:t>ViewModel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5731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1417D-52BB-6371-1DCB-23917DC74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39FE1D7-7933-FC77-BA87-792AFF8A9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91" y="356759"/>
            <a:ext cx="11765017" cy="614448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DCC2BD-9AB5-E370-A6A1-FDA306885D91}"/>
              </a:ext>
            </a:extLst>
          </p:cNvPr>
          <p:cNvCxnSpPr/>
          <p:nvPr/>
        </p:nvCxnSpPr>
        <p:spPr>
          <a:xfrm flipH="1" flipV="1">
            <a:off x="5754029" y="2174488"/>
            <a:ext cx="490654" cy="35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22140C-7D10-9350-952E-8089132F21BC}"/>
              </a:ext>
            </a:extLst>
          </p:cNvPr>
          <p:cNvSpPr txBox="1"/>
          <p:nvPr/>
        </p:nvSpPr>
        <p:spPr>
          <a:xfrm>
            <a:off x="6356195" y="2442117"/>
            <a:ext cx="1431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Location key</a:t>
            </a:r>
          </a:p>
        </p:txBody>
      </p:sp>
    </p:spTree>
    <p:extLst>
      <p:ext uri="{BB962C8B-B14F-4D97-AF65-F5344CB8AC3E}">
        <p14:creationId xmlns:p14="http://schemas.microsoft.com/office/powerpoint/2010/main" val="1619511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94553-3AF9-0392-7D83-22CBDB16D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8CC6FD-7E80-74B2-64D7-33AB7043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2941" y="156706"/>
            <a:ext cx="8726118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7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3B27C-1F93-DE79-62E5-E2282BE3D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25000F-D08F-FD18-CB79-D5428D10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538" y="0"/>
            <a:ext cx="114609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1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709C2-049A-CA6E-0B33-084B107EF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9A054A-9662-EA7A-BF79-5C58019CD53A}"/>
              </a:ext>
            </a:extLst>
          </p:cNvPr>
          <p:cNvSpPr txBox="1"/>
          <p:nvPr/>
        </p:nvSpPr>
        <p:spPr>
          <a:xfrm>
            <a:off x="254524" y="155202"/>
            <a:ext cx="66458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Adding methods – if the functionality is working on class only.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Not to use the functionality which is outside of the class. Typically only properties would be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6043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5D925-422F-8953-1D2A-E0E3CE70C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502852-08DE-B219-FD02-5865CDF4E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76" y="1187777"/>
            <a:ext cx="5377225" cy="37808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CABF3C-BCF2-BB5E-83FF-971A8548CB99}"/>
              </a:ext>
            </a:extLst>
          </p:cNvPr>
          <p:cNvSpPr txBox="1"/>
          <p:nvPr/>
        </p:nvSpPr>
        <p:spPr>
          <a:xfrm>
            <a:off x="452487" y="603315"/>
            <a:ext cx="2946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project: (WPF)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77643C-C382-56EA-CAD6-96BA9CB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493" y="2266788"/>
            <a:ext cx="2448267" cy="23244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A74DF-54F4-8A11-8D70-0FC896F8D610}"/>
              </a:ext>
            </a:extLst>
          </p:cNvPr>
          <p:cNvSpPr txBox="1"/>
          <p:nvPr/>
        </p:nvSpPr>
        <p:spPr>
          <a:xfrm>
            <a:off x="7288492" y="1538140"/>
            <a:ext cx="3984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Model folder inside the project:</a:t>
            </a:r>
          </a:p>
        </p:txBody>
      </p:sp>
    </p:spTree>
    <p:extLst>
      <p:ext uri="{BB962C8B-B14F-4D97-AF65-F5344CB8AC3E}">
        <p14:creationId xmlns:p14="http://schemas.microsoft.com/office/powerpoint/2010/main" val="4069380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D29E9-3C46-D4E3-3FB2-69EC776A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75A42B-3B3C-D0A0-679E-804A3C09F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978870"/>
            <a:ext cx="5449918" cy="3879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F4B10E-6798-E747-0CB6-4ACD655B7779}"/>
              </a:ext>
            </a:extLst>
          </p:cNvPr>
          <p:cNvSpPr txBox="1"/>
          <p:nvPr/>
        </p:nvSpPr>
        <p:spPr>
          <a:xfrm>
            <a:off x="1084082" y="2356701"/>
            <a:ext cx="8922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Grab </a:t>
            </a:r>
            <a:r>
              <a:rPr lang="en-GB" dirty="0" err="1"/>
              <a:t>json</a:t>
            </a:r>
            <a:r>
              <a:rPr lang="en-GB" dirty="0"/>
              <a:t> 				-&gt;			jsonutils.com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0065AA-A4FB-A3A7-F2B6-062283873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6735" y="2978870"/>
            <a:ext cx="6431855" cy="381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57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30BEF-AF2E-9352-7C01-582A024A4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B07B7C-D490-154E-AD33-FE79C06A1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6807819" cy="3429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2DFC7-E1F8-2A9F-E603-9C169FEF2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604" y="3873311"/>
            <a:ext cx="5372850" cy="24673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A8ABB0-6D9D-B1C6-6627-CC9070763CFE}"/>
              </a:ext>
            </a:extLst>
          </p:cNvPr>
          <p:cNvSpPr txBox="1"/>
          <p:nvPr/>
        </p:nvSpPr>
        <p:spPr>
          <a:xfrm>
            <a:off x="2206705" y="4685121"/>
            <a:ext cx="399320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Rename:</a:t>
            </a:r>
          </a:p>
          <a:p>
            <a:r>
              <a:rPr lang="en-GB" dirty="0"/>
              <a:t>	Example -&gt; City</a:t>
            </a:r>
          </a:p>
          <a:p>
            <a:r>
              <a:rPr lang="en-GB" dirty="0"/>
              <a:t>	Country -&gt; Area</a:t>
            </a:r>
          </a:p>
          <a:p>
            <a:endParaRPr lang="en-GB" dirty="0"/>
          </a:p>
          <a:p>
            <a:r>
              <a:rPr lang="en-GB" dirty="0"/>
              <a:t>Make sure the references are updated.</a:t>
            </a:r>
          </a:p>
        </p:txBody>
      </p:sp>
    </p:spTree>
    <p:extLst>
      <p:ext uri="{BB962C8B-B14F-4D97-AF65-F5344CB8AC3E}">
        <p14:creationId xmlns:p14="http://schemas.microsoft.com/office/powerpoint/2010/main" val="34282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29AB5-29DF-E03E-2443-A1793D4EC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AE1117-1DA7-1488-3BBE-1A8A39A8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571" y="2292466"/>
            <a:ext cx="4715533" cy="3724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D39794F-3BE7-818D-5183-2A9FA8F0C129}"/>
              </a:ext>
            </a:extLst>
          </p:cNvPr>
          <p:cNvSpPr txBox="1"/>
          <p:nvPr/>
        </p:nvSpPr>
        <p:spPr>
          <a:xfrm>
            <a:off x="1036948" y="801278"/>
            <a:ext cx="7849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Right click and use “Rename” this will update all code where the class is used.</a:t>
            </a:r>
          </a:p>
        </p:txBody>
      </p:sp>
    </p:spTree>
    <p:extLst>
      <p:ext uri="{BB962C8B-B14F-4D97-AF65-F5344CB8AC3E}">
        <p14:creationId xmlns:p14="http://schemas.microsoft.com/office/powerpoint/2010/main" val="3836690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275FC-5895-631E-0FC4-8C6D4F7A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4D8228-D197-8FA9-83C2-92900D93B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03" y="827173"/>
            <a:ext cx="3505689" cy="18100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46D436-4F29-B0D1-C5CF-C8158D4616ED}"/>
              </a:ext>
            </a:extLst>
          </p:cNvPr>
          <p:cNvSpPr txBox="1"/>
          <p:nvPr/>
        </p:nvSpPr>
        <p:spPr>
          <a:xfrm>
            <a:off x="509047" y="282804"/>
            <a:ext cx="4871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other class called: </a:t>
            </a:r>
            <a:r>
              <a:rPr lang="en-GB" dirty="0" err="1"/>
              <a:t>CurrentCondtions.cs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7F3938-0F58-7567-C1A4-154614377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0907" y="3269398"/>
            <a:ext cx="4486901" cy="2581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4F7E16F-FC76-D25A-9E56-6C74D424F89E}"/>
              </a:ext>
            </a:extLst>
          </p:cNvPr>
          <p:cNvSpPr txBox="1"/>
          <p:nvPr/>
        </p:nvSpPr>
        <p:spPr>
          <a:xfrm>
            <a:off x="5733067" y="1886932"/>
            <a:ext cx="50512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Same way as previously generate the Class code:</a:t>
            </a:r>
          </a:p>
          <a:p>
            <a:r>
              <a:rPr lang="en-GB" dirty="0"/>
              <a:t>Change Example to </a:t>
            </a:r>
            <a:r>
              <a:rPr lang="en-GB" dirty="0" err="1"/>
              <a:t>CurrentConditions</a:t>
            </a:r>
            <a:r>
              <a:rPr lang="en-GB" dirty="0"/>
              <a:t>,</a:t>
            </a:r>
          </a:p>
          <a:p>
            <a:r>
              <a:rPr lang="en-GB" dirty="0"/>
              <a:t>Remove metric as it is same as imperial</a:t>
            </a:r>
          </a:p>
          <a:p>
            <a:r>
              <a:rPr lang="en-GB" dirty="0"/>
              <a:t>Change Imperial to Units</a:t>
            </a:r>
          </a:p>
        </p:txBody>
      </p:sp>
    </p:spTree>
    <p:extLst>
      <p:ext uri="{BB962C8B-B14F-4D97-AF65-F5344CB8AC3E}">
        <p14:creationId xmlns:p14="http://schemas.microsoft.com/office/powerpoint/2010/main" val="805616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09EB-5A37-1A14-CBA5-B7EA0AC7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20D297-DD32-9359-3EDB-EA143568839E}"/>
              </a:ext>
            </a:extLst>
          </p:cNvPr>
          <p:cNvSpPr txBox="1"/>
          <p:nvPr/>
        </p:nvSpPr>
        <p:spPr>
          <a:xfrm>
            <a:off x="5759777" y="3355941"/>
            <a:ext cx="132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10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FFD4-37EC-EEFD-1060-8BD9C7595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085C1-E2CF-88B7-60FD-58A91184E3D3}"/>
              </a:ext>
            </a:extLst>
          </p:cNvPr>
          <p:cNvSpPr txBox="1"/>
          <p:nvPr/>
        </p:nvSpPr>
        <p:spPr>
          <a:xfrm>
            <a:off x="584462" y="551128"/>
            <a:ext cx="66458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Separation of concerns: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maintain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test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Easier to evolve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Better code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Enables developer-designer workflow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Natural to XAML platforms: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Data Binding is key</a:t>
            </a:r>
          </a:p>
        </p:txBody>
      </p:sp>
      <p:pic>
        <p:nvPicPr>
          <p:cNvPr id="1026" name="Picture 2" descr="ALT goes here">
            <a:extLst>
              <a:ext uri="{FF2B5EF4-FFF2-40B4-BE49-F238E27FC236}">
                <a16:creationId xmlns:a16="http://schemas.microsoft.com/office/drawing/2014/main" id="{AC002510-DDA9-B21F-A5C1-67B809680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923" y="3530746"/>
            <a:ext cx="8559538" cy="2365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2231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74202-EB63-D975-910B-DCD92B650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F8B64E-7E0F-4D73-3E9F-D0AD0D3F5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63" y="734940"/>
            <a:ext cx="3429479" cy="5029902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8AF10A3-7ED3-FFDA-3BF8-748EC4923421}"/>
              </a:ext>
            </a:extLst>
          </p:cNvPr>
          <p:cNvCxnSpPr/>
          <p:nvPr/>
        </p:nvCxnSpPr>
        <p:spPr>
          <a:xfrm flipH="1">
            <a:off x="1545996" y="1941922"/>
            <a:ext cx="3619893" cy="650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A1F73C6-2845-1DA3-9DA2-F17ADADE742E}"/>
              </a:ext>
            </a:extLst>
          </p:cNvPr>
          <p:cNvSpPr txBox="1"/>
          <p:nvPr/>
        </p:nvSpPr>
        <p:spPr>
          <a:xfrm>
            <a:off x="5250730" y="1687398"/>
            <a:ext cx="7376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Here shall be placed classes which interact with outside code or website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78D063-1C64-763E-20A9-F7B69E56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3119" y="3704027"/>
            <a:ext cx="5306165" cy="239110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3DF639-63AC-3CA1-C6B5-A9A046886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0730" y="2563341"/>
            <a:ext cx="2353003" cy="59063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BDBB73-80B3-636A-C668-5985DDD037CE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5669135" y="5170602"/>
            <a:ext cx="1232857" cy="11052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903AA3-AD98-038C-8BBA-F4620E2D3DCF}"/>
              </a:ext>
            </a:extLst>
          </p:cNvPr>
          <p:cNvSpPr txBox="1"/>
          <p:nvPr/>
        </p:nvSpPr>
        <p:spPr>
          <a:xfrm>
            <a:off x="2264004" y="6275858"/>
            <a:ext cx="6810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 class shall be public as it may be used outside of the Assembly</a:t>
            </a:r>
          </a:p>
        </p:txBody>
      </p:sp>
    </p:spTree>
    <p:extLst>
      <p:ext uri="{BB962C8B-B14F-4D97-AF65-F5344CB8AC3E}">
        <p14:creationId xmlns:p14="http://schemas.microsoft.com/office/powerpoint/2010/main" val="2746062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C26A1-35C4-7492-29CE-D95C7BA3E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F1D532-6C01-5763-ADCF-35FD5FC47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24" y="320600"/>
            <a:ext cx="11279174" cy="2238687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B3F4A6C0-2362-2A6F-63A6-B91B4F4EC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031" y="2760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Monaco"/>
              </a:rPr>
              <a:t>http://dataservice.accuweather.com/currentconditions/v1/60449?apikey=jBRKohc78gQa9c5eNPfEshGoGlM9jXKv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989D5-92A8-A386-7EF7-1BB56A0D7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615382-1DD5-59F6-9582-2C0EC82C5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8" y="2435787"/>
            <a:ext cx="7523619" cy="39667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FC5DC-4205-F42E-C145-59B9E3FBB2A6}"/>
              </a:ext>
            </a:extLst>
          </p:cNvPr>
          <p:cNvSpPr txBox="1"/>
          <p:nvPr/>
        </p:nvSpPr>
        <p:spPr>
          <a:xfrm>
            <a:off x="1016000" y="1611086"/>
            <a:ext cx="2440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To </a:t>
            </a:r>
            <a:r>
              <a:rPr lang="en-GB" dirty="0" err="1"/>
              <a:t>deserialise</a:t>
            </a:r>
            <a:r>
              <a:rPr lang="en-GB" dirty="0"/>
              <a:t> the </a:t>
            </a:r>
            <a:r>
              <a:rPr lang="en-GB" dirty="0" err="1"/>
              <a:t>json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28544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C7C9-D53E-C5AB-B3BF-BFBE1CB43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4B528-C909-AC7F-D18E-1A24ABBF7BBE}"/>
              </a:ext>
            </a:extLst>
          </p:cNvPr>
          <p:cNvSpPr txBox="1"/>
          <p:nvPr/>
        </p:nvSpPr>
        <p:spPr>
          <a:xfrm>
            <a:off x="406401" y="690500"/>
            <a:ext cx="11640457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"jBRKohc78gQa9c5eNPfEshGoGlM9jXKv"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"http://dataservice.accuweather.com/"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#region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Endpoints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"locations/v1/cities/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autocomplete?apikey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={0}&amp;q={1}"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/v1/{0}?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apikey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={1}"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#endregion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5F73A-1F4D-7270-AEC8-FE1BA13A5E3A}"/>
              </a:ext>
            </a:extLst>
          </p:cNvPr>
          <p:cNvSpPr txBox="1"/>
          <p:nvPr/>
        </p:nvSpPr>
        <p:spPr>
          <a:xfrm>
            <a:off x="145144" y="200974"/>
            <a:ext cx="392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strings to be used for the queries: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05E7E-38AB-6FC4-CB5C-098F73E8299C}"/>
              </a:ext>
            </a:extLst>
          </p:cNvPr>
          <p:cNvSpPr txBox="1"/>
          <p:nvPr/>
        </p:nvSpPr>
        <p:spPr>
          <a:xfrm>
            <a:off x="928913" y="3610038"/>
            <a:ext cx="108131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&gt;?&gt;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GetCities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&gt;? cities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autoComplete_endpoint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query);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cities =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1E4343-44AE-8D54-0C7D-734D0AA40AF2}"/>
              </a:ext>
            </a:extLst>
          </p:cNvPr>
          <p:cNvSpPr txBox="1"/>
          <p:nvPr/>
        </p:nvSpPr>
        <p:spPr>
          <a:xfrm>
            <a:off x="145143" y="3063296"/>
            <a:ext cx="581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method to get the information from </a:t>
            </a:r>
            <a:r>
              <a:rPr lang="en-GB" dirty="0" err="1"/>
              <a:t>autoComplete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0626929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BAE4-E7E3-BA17-C796-2DF9FB194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AB80AEC-B4C1-0C7E-2FB5-1CB5D22A123D}"/>
              </a:ext>
            </a:extLst>
          </p:cNvPr>
          <p:cNvSpPr txBox="1"/>
          <p:nvPr/>
        </p:nvSpPr>
        <p:spPr>
          <a:xfrm>
            <a:off x="246743" y="2964105"/>
            <a:ext cx="1313542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base_url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.Format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currentConditions_endpoint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api_key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client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HttpClient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response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client.GetAsync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url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response.Content.ReadAsStringAsync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JsonConvert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.DeserializeObject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List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&gt;&gt;(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json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)).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FirstOrDefault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336567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5BBF3-F1E0-C668-6225-36E0F30CB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B9988C-1475-97AD-69A8-1CE1CA1362D7}"/>
              </a:ext>
            </a:extLst>
          </p:cNvPr>
          <p:cNvSpPr txBox="1"/>
          <p:nvPr/>
        </p:nvSpPr>
        <p:spPr>
          <a:xfrm>
            <a:off x="5759777" y="3355941"/>
            <a:ext cx="66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4030170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BFDF0-7221-1E25-8B56-858006AFC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A6E916-8C19-292E-0657-427E1BE5651D}"/>
              </a:ext>
            </a:extLst>
          </p:cNvPr>
          <p:cNvSpPr txBox="1"/>
          <p:nvPr/>
        </p:nvSpPr>
        <p:spPr>
          <a:xfrm>
            <a:off x="508000" y="740229"/>
            <a:ext cx="75531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Instead of event handlers we will be using Command= property in our view.</a:t>
            </a:r>
          </a:p>
          <a:p>
            <a:endParaRPr lang="en-GB" dirty="0"/>
          </a:p>
          <a:p>
            <a:r>
              <a:rPr lang="en-GB" dirty="0"/>
              <a:t>Binding is going to be done differently too;</a:t>
            </a:r>
          </a:p>
        </p:txBody>
      </p:sp>
    </p:spTree>
    <p:extLst>
      <p:ext uri="{BB962C8B-B14F-4D97-AF65-F5344CB8AC3E}">
        <p14:creationId xmlns:p14="http://schemas.microsoft.com/office/powerpoint/2010/main" val="3236296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230F7-DA3B-01CD-0678-63080299D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A7ED77-749F-ACA6-5F68-BDFB607C0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7572" y="0"/>
            <a:ext cx="7454428" cy="4093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96982A-74D6-122E-269E-F4E498C493D2}"/>
              </a:ext>
            </a:extLst>
          </p:cNvPr>
          <p:cNvSpPr txBox="1"/>
          <p:nvPr/>
        </p:nvSpPr>
        <p:spPr>
          <a:xfrm>
            <a:off x="348343" y="420914"/>
            <a:ext cx="52617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Delete the </a:t>
            </a:r>
            <a:r>
              <a:rPr lang="en-GB" dirty="0" err="1"/>
              <a:t>MainWindow</a:t>
            </a:r>
            <a:endParaRPr lang="en-GB" dirty="0"/>
          </a:p>
          <a:p>
            <a:r>
              <a:rPr lang="en-GB" dirty="0"/>
              <a:t>Create a new folder called: View</a:t>
            </a:r>
          </a:p>
          <a:p>
            <a:r>
              <a:rPr lang="en-GB" dirty="0"/>
              <a:t>Create a new window called: </a:t>
            </a:r>
            <a:r>
              <a:rPr lang="en-GB" dirty="0" err="1"/>
              <a:t>WeatherWindow.xaml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7B9A30-A3D1-FF31-35CE-BFFD4B02BD6C}"/>
              </a:ext>
            </a:extLst>
          </p:cNvPr>
          <p:cNvSpPr txBox="1"/>
          <p:nvPr/>
        </p:nvSpPr>
        <p:spPr>
          <a:xfrm>
            <a:off x="0" y="3950570"/>
            <a:ext cx="1149531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pplication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="WeatherApp.App"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StartupUri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="View/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WeatherWindow.xaml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Application.Resources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836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0BC1B-7ECD-F1DE-23C7-B55E0295F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9D2E08-A87A-0534-E6F5-536186313931}"/>
              </a:ext>
            </a:extLst>
          </p:cNvPr>
          <p:cNvSpPr txBox="1"/>
          <p:nvPr/>
        </p:nvSpPr>
        <p:spPr>
          <a:xfrm>
            <a:off x="990600" y="1370704"/>
            <a:ext cx="19164300" cy="9910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RowDefinition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 for a city:"/&gt;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="San Francisco"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="11 C"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207EE-749A-7A0B-C651-D40EB3F5C1FD}"/>
              </a:ext>
            </a:extLst>
          </p:cNvPr>
          <p:cNvSpPr txBox="1"/>
          <p:nvPr/>
        </p:nvSpPr>
        <p:spPr>
          <a:xfrm>
            <a:off x="304800" y="333829"/>
            <a:ext cx="314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 names, no event handlers!</a:t>
            </a:r>
          </a:p>
        </p:txBody>
      </p:sp>
    </p:spTree>
    <p:extLst>
      <p:ext uri="{BB962C8B-B14F-4D97-AF65-F5344CB8AC3E}">
        <p14:creationId xmlns:p14="http://schemas.microsoft.com/office/powerpoint/2010/main" val="146220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EB714-BF3F-406B-1BE7-1918E7A11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202C00-AE09-E907-4786-FEA74F016A87}"/>
              </a:ext>
            </a:extLst>
          </p:cNvPr>
          <p:cNvSpPr txBox="1"/>
          <p:nvPr/>
        </p:nvSpPr>
        <p:spPr>
          <a:xfrm>
            <a:off x="246743" y="420914"/>
            <a:ext cx="5902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INotifyPropertyChanged</a:t>
            </a:r>
            <a:endParaRPr lang="en-GB" b="1" dirty="0"/>
          </a:p>
          <a:p>
            <a:r>
              <a:rPr lang="en-GB" dirty="0"/>
              <a:t>	- Knowing when the property Value has changed.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5CF9B-7DE5-9C3E-9115-C8B65DDCCE4D}"/>
              </a:ext>
            </a:extLst>
          </p:cNvPr>
          <p:cNvSpPr txBox="1"/>
          <p:nvPr/>
        </p:nvSpPr>
        <p:spPr>
          <a:xfrm>
            <a:off x="246743" y="1661886"/>
            <a:ext cx="6897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bound together, two properties receive notification: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view stays updated with the values from the model (</a:t>
            </a:r>
            <a:r>
              <a:rPr lang="en-GB" dirty="0" err="1"/>
              <a:t>OneWay</a:t>
            </a:r>
            <a:r>
              <a:rPr lang="en-GB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model stays updated with the values from the view (</a:t>
            </a:r>
            <a:r>
              <a:rPr lang="en-GB" dirty="0" err="1"/>
              <a:t>TwoWay</a:t>
            </a:r>
            <a:r>
              <a:rPr lang="en-GB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C6DE91-FEB1-C4CB-A920-5ED575542BF4}"/>
              </a:ext>
            </a:extLst>
          </p:cNvPr>
          <p:cNvSpPr txBox="1"/>
          <p:nvPr/>
        </p:nvSpPr>
        <p:spPr>
          <a:xfrm>
            <a:off x="108857" y="3429000"/>
            <a:ext cx="51864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data model class implements the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Changes to a property trigger an event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Bound properties respond to the event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1CEDA2-7948-F46D-1D50-DFBEC3E5269D}"/>
              </a:ext>
            </a:extLst>
          </p:cNvPr>
          <p:cNvSpPr/>
          <p:nvPr/>
        </p:nvSpPr>
        <p:spPr>
          <a:xfrm>
            <a:off x="5515428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B64119-5FBC-5DA9-2C39-FA9925BF6905}"/>
              </a:ext>
            </a:extLst>
          </p:cNvPr>
          <p:cNvSpPr/>
          <p:nvPr/>
        </p:nvSpPr>
        <p:spPr>
          <a:xfrm>
            <a:off x="9368970" y="2946398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D24F1B-DBC9-59D3-97E8-0BFE982266F0}"/>
              </a:ext>
            </a:extLst>
          </p:cNvPr>
          <p:cNvSpPr txBox="1"/>
          <p:nvPr/>
        </p:nvSpPr>
        <p:spPr>
          <a:xfrm>
            <a:off x="6379356" y="3659832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07805F-BFE5-E185-56F9-79F2FEDD9102}"/>
              </a:ext>
            </a:extLst>
          </p:cNvPr>
          <p:cNvSpPr txBox="1"/>
          <p:nvPr/>
        </p:nvSpPr>
        <p:spPr>
          <a:xfrm>
            <a:off x="5705697" y="4444663"/>
            <a:ext cx="1564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“”</a:t>
            </a:r>
          </a:p>
          <a:p>
            <a:r>
              <a:rPr lang="en-GB" dirty="0"/>
              <a:t>Email = “”</a:t>
            </a:r>
          </a:p>
          <a:p>
            <a:r>
              <a:rPr lang="en-GB" dirty="0"/>
              <a:t>Password = “”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D2F1DDC-E32C-DF0A-5BAB-41719665F240}"/>
              </a:ext>
            </a:extLst>
          </p:cNvPr>
          <p:cNvCxnSpPr/>
          <p:nvPr/>
        </p:nvCxnSpPr>
        <p:spPr>
          <a:xfrm>
            <a:off x="8069943" y="4441371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BCF983C-9027-AEBF-EC6D-DB3D19F48097}"/>
              </a:ext>
            </a:extLst>
          </p:cNvPr>
          <p:cNvSpPr txBox="1"/>
          <p:nvPr/>
        </p:nvSpPr>
        <p:spPr>
          <a:xfrm>
            <a:off x="8067921" y="4029164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4D5FABA-1950-6714-9331-AB00882314BC}"/>
              </a:ext>
            </a:extLst>
          </p:cNvPr>
          <p:cNvSpPr/>
          <p:nvPr/>
        </p:nvSpPr>
        <p:spPr>
          <a:xfrm>
            <a:off x="9782629" y="4339771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B5DD02F-B297-A57B-0104-3598D86BB8A8}"/>
              </a:ext>
            </a:extLst>
          </p:cNvPr>
          <p:cNvSpPr/>
          <p:nvPr/>
        </p:nvSpPr>
        <p:spPr>
          <a:xfrm>
            <a:off x="9782627" y="476648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83038DC-8FCC-5BE4-8931-0EF55A80854F}"/>
              </a:ext>
            </a:extLst>
          </p:cNvPr>
          <p:cNvSpPr/>
          <p:nvPr/>
        </p:nvSpPr>
        <p:spPr>
          <a:xfrm>
            <a:off x="9782627" y="5229498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252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D420B-BBA5-3E6D-264E-8EA829A5D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3E2E90-A8E3-257B-0E93-25E8CB8FDE53}"/>
              </a:ext>
            </a:extLst>
          </p:cNvPr>
          <p:cNvSpPr/>
          <p:nvPr/>
        </p:nvSpPr>
        <p:spPr>
          <a:xfrm>
            <a:off x="2884602" y="1329179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2415C8-80E0-0613-CFA7-E2EF17B0D61A}"/>
              </a:ext>
            </a:extLst>
          </p:cNvPr>
          <p:cNvSpPr/>
          <p:nvPr/>
        </p:nvSpPr>
        <p:spPr>
          <a:xfrm>
            <a:off x="518474" y="3833567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FBEF54-83C2-FE24-B6BB-1AECB0C0F933}"/>
              </a:ext>
            </a:extLst>
          </p:cNvPr>
          <p:cNvSpPr/>
          <p:nvPr/>
        </p:nvSpPr>
        <p:spPr>
          <a:xfrm>
            <a:off x="5337142" y="3833566"/>
            <a:ext cx="2366128" cy="16685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BE00A-5385-EAAB-E6F4-BA07038918D9}"/>
              </a:ext>
            </a:extLst>
          </p:cNvPr>
          <p:cNvCxnSpPr/>
          <p:nvPr/>
        </p:nvCxnSpPr>
        <p:spPr>
          <a:xfrm>
            <a:off x="2884602" y="4458878"/>
            <a:ext cx="23661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667FBF-20FB-2468-0130-2160C3FF7503}"/>
              </a:ext>
            </a:extLst>
          </p:cNvPr>
          <p:cNvSpPr txBox="1"/>
          <p:nvPr/>
        </p:nvSpPr>
        <p:spPr>
          <a:xfrm>
            <a:off x="3751868" y="411951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Updates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69F3E7-8819-BEBA-7808-8BB4BE165C80}"/>
              </a:ext>
            </a:extLst>
          </p:cNvPr>
          <p:cNvCxnSpPr>
            <a:cxnSpLocks/>
          </p:cNvCxnSpPr>
          <p:nvPr/>
        </p:nvCxnSpPr>
        <p:spPr>
          <a:xfrm flipH="1">
            <a:off x="2545237" y="3018148"/>
            <a:ext cx="539092" cy="81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9B28961-01F0-C5AB-6C5C-7D9526D3DA86}"/>
              </a:ext>
            </a:extLst>
          </p:cNvPr>
          <p:cNvSpPr txBox="1"/>
          <p:nvPr/>
        </p:nvSpPr>
        <p:spPr>
          <a:xfrm>
            <a:off x="3021291" y="3252859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Data Binding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EAC8B0-CBD5-9BD2-C78B-305F35AB550C}"/>
              </a:ext>
            </a:extLst>
          </p:cNvPr>
          <p:cNvCxnSpPr>
            <a:cxnSpLocks/>
          </p:cNvCxnSpPr>
          <p:nvPr/>
        </p:nvCxnSpPr>
        <p:spPr>
          <a:xfrm flipV="1">
            <a:off x="1583703" y="2290713"/>
            <a:ext cx="1231080" cy="154285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C873E0D-8A3A-DACC-3672-E6B17E7D1958}"/>
              </a:ext>
            </a:extLst>
          </p:cNvPr>
          <p:cNvSpPr txBox="1"/>
          <p:nvPr/>
        </p:nvSpPr>
        <p:spPr>
          <a:xfrm>
            <a:off x="787563" y="2692807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D57022-A30B-7858-0EEB-93465E5C41BD}"/>
              </a:ext>
            </a:extLst>
          </p:cNvPr>
          <p:cNvCxnSpPr>
            <a:cxnSpLocks/>
          </p:cNvCxnSpPr>
          <p:nvPr/>
        </p:nvCxnSpPr>
        <p:spPr>
          <a:xfrm flipH="1">
            <a:off x="2984466" y="5084190"/>
            <a:ext cx="2266264" cy="644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828D6F-A178-A7D1-8DC1-1E33D2FA1196}"/>
              </a:ext>
            </a:extLst>
          </p:cNvPr>
          <p:cNvSpPr txBox="1"/>
          <p:nvPr/>
        </p:nvSpPr>
        <p:spPr>
          <a:xfrm>
            <a:off x="3126076" y="5241302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Send notifications</a:t>
            </a:r>
          </a:p>
        </p:txBody>
      </p:sp>
    </p:spTree>
    <p:extLst>
      <p:ext uri="{BB962C8B-B14F-4D97-AF65-F5344CB8AC3E}">
        <p14:creationId xmlns:p14="http://schemas.microsoft.com/office/powerpoint/2010/main" val="21759603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6587B-AC91-7F01-A57D-0C9605C4D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6869EB5-F943-BA38-CC1A-4C4BC52D01D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1451D1-E944-6354-A76A-1CC1F582E282}"/>
              </a:ext>
            </a:extLst>
          </p:cNvPr>
          <p:cNvSpPr/>
          <p:nvPr/>
        </p:nvSpPr>
        <p:spPr>
          <a:xfrm>
            <a:off x="5769427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91F0FF-E0CE-4B54-8726-446318B336FB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A25122-213A-A40F-0A44-642F1B089E6E}"/>
              </a:ext>
            </a:extLst>
          </p:cNvPr>
          <p:cNvSpPr txBox="1"/>
          <p:nvPr/>
        </p:nvSpPr>
        <p:spPr>
          <a:xfrm>
            <a:off x="2106154" y="2702949"/>
            <a:ext cx="29517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“John”</a:t>
            </a:r>
          </a:p>
          <a:p>
            <a:r>
              <a:rPr lang="en-GB" dirty="0"/>
              <a:t>Email = “john@example.co”</a:t>
            </a:r>
          </a:p>
          <a:p>
            <a:r>
              <a:rPr lang="en-GB" dirty="0"/>
              <a:t>Password = “secret”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490D517-CFC3-85A2-0E14-7AFEF1525CB9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7B5AC6-47CE-2E3D-B8B1-DE474CF518B6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4869DD-8F0B-102B-18A5-DD0169D17E11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D6C3260-335A-306A-2651-DB579E425CB4}"/>
              </a:ext>
            </a:extLst>
          </p:cNvPr>
          <p:cNvSpPr/>
          <p:nvPr/>
        </p:nvSpPr>
        <p:spPr>
          <a:xfrm>
            <a:off x="6183084" y="3024773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7A89DFA-2C3F-C52B-1FA6-6596CF8B03EB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3051885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DE632-65F5-5A25-4154-FE7AEAB9B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4802E7-1084-0BD5-FBE2-5D86E47546B0}"/>
              </a:ext>
            </a:extLst>
          </p:cNvPr>
          <p:cNvSpPr/>
          <p:nvPr/>
        </p:nvSpPr>
        <p:spPr>
          <a:xfrm>
            <a:off x="1915885" y="1204684"/>
            <a:ext cx="238034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87BFF7-C08D-E5B2-3584-E5619944BEBD}"/>
              </a:ext>
            </a:extLst>
          </p:cNvPr>
          <p:cNvSpPr/>
          <p:nvPr/>
        </p:nvSpPr>
        <p:spPr>
          <a:xfrm>
            <a:off x="5769427" y="1204684"/>
            <a:ext cx="2985953" cy="3599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CFEA79-D124-D89E-DD38-DAEDF8BAD212}"/>
              </a:ext>
            </a:extLst>
          </p:cNvPr>
          <p:cNvSpPr txBox="1"/>
          <p:nvPr/>
        </p:nvSpPr>
        <p:spPr>
          <a:xfrm>
            <a:off x="2779813" y="1918118"/>
            <a:ext cx="652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User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9E0FAE-6AED-FC06-A1FA-46C85B5C8969}"/>
              </a:ext>
            </a:extLst>
          </p:cNvPr>
          <p:cNvSpPr txBox="1"/>
          <p:nvPr/>
        </p:nvSpPr>
        <p:spPr>
          <a:xfrm>
            <a:off x="2106154" y="2702949"/>
            <a:ext cx="2102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Name = “John Doe”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EE458AE-CCC5-9FC0-3089-A3FE4F3E74EE}"/>
              </a:ext>
            </a:extLst>
          </p:cNvPr>
          <p:cNvCxnSpPr/>
          <p:nvPr/>
        </p:nvCxnSpPr>
        <p:spPr>
          <a:xfrm>
            <a:off x="4470400" y="2699657"/>
            <a:ext cx="1175657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A86E526-0057-681D-083B-B8B4C3F56D67}"/>
              </a:ext>
            </a:extLst>
          </p:cNvPr>
          <p:cNvSpPr txBox="1"/>
          <p:nvPr/>
        </p:nvSpPr>
        <p:spPr>
          <a:xfrm>
            <a:off x="4468378" y="2287450"/>
            <a:ext cx="1128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ways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A38B2B9-27B3-5BA3-690C-4F8625094CF4}"/>
              </a:ext>
            </a:extLst>
          </p:cNvPr>
          <p:cNvSpPr/>
          <p:nvPr/>
        </p:nvSpPr>
        <p:spPr>
          <a:xfrm>
            <a:off x="6183086" y="2598057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 Doe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9155D0-0948-7D0E-11C4-6A946FF84A78}"/>
              </a:ext>
            </a:extLst>
          </p:cNvPr>
          <p:cNvSpPr/>
          <p:nvPr/>
        </p:nvSpPr>
        <p:spPr>
          <a:xfrm>
            <a:off x="6183084" y="3024773"/>
            <a:ext cx="2297976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john@example.co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E49DDAB-FB38-3BBE-775A-78EE42C3229D}"/>
              </a:ext>
            </a:extLst>
          </p:cNvPr>
          <p:cNvSpPr/>
          <p:nvPr/>
        </p:nvSpPr>
        <p:spPr>
          <a:xfrm>
            <a:off x="6183084" y="3487784"/>
            <a:ext cx="1553028" cy="2895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</a:p>
        </p:txBody>
      </p:sp>
    </p:spTree>
    <p:extLst>
      <p:ext uri="{BB962C8B-B14F-4D97-AF65-F5344CB8AC3E}">
        <p14:creationId xmlns:p14="http://schemas.microsoft.com/office/powerpoint/2010/main" val="21387686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5E5A-25A6-55F3-60D6-B80745165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B08FA1-E9A5-D5BF-6A14-92499E1647BF}"/>
              </a:ext>
            </a:extLst>
          </p:cNvPr>
          <p:cNvSpPr txBox="1"/>
          <p:nvPr/>
        </p:nvSpPr>
        <p:spPr>
          <a:xfrm>
            <a:off x="3468914" y="3004457"/>
            <a:ext cx="87230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System.ComponentModel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F5BDC3F-3DAC-1CAC-E3E1-F297EDE562DC}"/>
              </a:ext>
            </a:extLst>
          </p:cNvPr>
          <p:cNvCxnSpPr/>
          <p:nvPr/>
        </p:nvCxnSpPr>
        <p:spPr>
          <a:xfrm flipH="1">
            <a:off x="7830457" y="3918742"/>
            <a:ext cx="500743" cy="653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F7491E-E066-199C-30E9-9F13CAFCA9BA}"/>
              </a:ext>
            </a:extLst>
          </p:cNvPr>
          <p:cNvSpPr txBox="1"/>
          <p:nvPr/>
        </p:nvSpPr>
        <p:spPr>
          <a:xfrm>
            <a:off x="7532914" y="3549410"/>
            <a:ext cx="4324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the </a:t>
            </a:r>
            <a:r>
              <a:rPr lang="en-GB" dirty="0" err="1"/>
              <a:t>INotifyPropertyChanged</a:t>
            </a:r>
            <a:r>
              <a:rPr lang="en-GB" dirty="0"/>
              <a:t> interface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0055976-F5B5-5F8D-CCBD-5425CCC5A113}"/>
              </a:ext>
            </a:extLst>
          </p:cNvPr>
          <p:cNvCxnSpPr>
            <a:cxnSpLocks/>
          </p:cNvCxnSpPr>
          <p:nvPr/>
        </p:nvCxnSpPr>
        <p:spPr>
          <a:xfrm flipH="1" flipV="1">
            <a:off x="8229600" y="5355656"/>
            <a:ext cx="101600" cy="397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4F024BC-1AD1-CC3D-AEFA-F3FD2BC3E76E}"/>
              </a:ext>
            </a:extLst>
          </p:cNvPr>
          <p:cNvSpPr txBox="1"/>
          <p:nvPr/>
        </p:nvSpPr>
        <p:spPr>
          <a:xfrm>
            <a:off x="7656286" y="5753066"/>
            <a:ext cx="2575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Implement the interface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CD2A41-0DED-E54C-E3AB-FD9820F9C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447" y="680033"/>
            <a:ext cx="3362794" cy="23244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DD37611-43BB-2C90-B8B6-A672E14245E8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Add a new class called </a:t>
            </a:r>
            <a:r>
              <a:rPr lang="en-GB" b="1" dirty="0" err="1"/>
              <a:t>WeatherVM.cs</a:t>
            </a:r>
            <a:r>
              <a:rPr lang="en-GB" b="1" dirty="0"/>
              <a:t> (</a:t>
            </a:r>
            <a:r>
              <a:rPr lang="en-GB" b="1" dirty="0" err="1"/>
              <a:t>viewModel</a:t>
            </a:r>
            <a:r>
              <a:rPr lang="en-GB" b="1" dirty="0"/>
              <a:t>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3412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CC338-E910-0C6B-ADCD-9A41EAB90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C1107A-7A8D-8025-3E7B-1A72CC5BE22B}"/>
              </a:ext>
            </a:extLst>
          </p:cNvPr>
          <p:cNvSpPr txBox="1"/>
          <p:nvPr/>
        </p:nvSpPr>
        <p:spPr>
          <a:xfrm>
            <a:off x="412954" y="1259175"/>
            <a:ext cx="1088431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this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AB95C1D-7CC4-E80B-C651-C0489B23B7A1}"/>
              </a:ext>
            </a:extLst>
          </p:cNvPr>
          <p:cNvCxnSpPr/>
          <p:nvPr/>
        </p:nvCxnSpPr>
        <p:spPr>
          <a:xfrm flipH="1">
            <a:off x="7162800" y="4038600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3DE0DB2-92D0-0E7B-3BC7-4C474E95233A}"/>
              </a:ext>
            </a:extLst>
          </p:cNvPr>
          <p:cNvSpPr txBox="1"/>
          <p:nvPr/>
        </p:nvSpPr>
        <p:spPr>
          <a:xfrm>
            <a:off x="7600950" y="3669268"/>
            <a:ext cx="7805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method </a:t>
            </a:r>
            <a:r>
              <a:rPr lang="en-GB" dirty="0" err="1"/>
              <a:t>OnPropertyChanged</a:t>
            </a:r>
            <a:r>
              <a:rPr lang="en-GB" dirty="0"/>
              <a:t> which will </a:t>
            </a:r>
            <a:r>
              <a:rPr lang="en-GB" dirty="0" err="1"/>
              <a:t>Inovke</a:t>
            </a:r>
            <a:r>
              <a:rPr lang="en-GB" dirty="0"/>
              <a:t> the </a:t>
            </a:r>
            <a:r>
              <a:rPr lang="en-GB" dirty="0" err="1"/>
              <a:t>PropertyChanged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AB49123-D749-B801-1805-89B50BB69068}"/>
              </a:ext>
            </a:extLst>
          </p:cNvPr>
          <p:cNvCxnSpPr/>
          <p:nvPr/>
        </p:nvCxnSpPr>
        <p:spPr>
          <a:xfrm flipH="1">
            <a:off x="4368800" y="2478375"/>
            <a:ext cx="876300" cy="609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50DA7CE-C969-9797-F5B9-58CC87C71985}"/>
              </a:ext>
            </a:extLst>
          </p:cNvPr>
          <p:cNvSpPr txBox="1"/>
          <p:nvPr/>
        </p:nvSpPr>
        <p:spPr>
          <a:xfrm>
            <a:off x="4806950" y="2109043"/>
            <a:ext cx="5822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query to check if the property had changed.</a:t>
            </a:r>
          </a:p>
        </p:txBody>
      </p:sp>
    </p:spTree>
    <p:extLst>
      <p:ext uri="{BB962C8B-B14F-4D97-AF65-F5344CB8AC3E}">
        <p14:creationId xmlns:p14="http://schemas.microsoft.com/office/powerpoint/2010/main" val="8100967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1222-EDA4-0891-9817-7E8792A6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AE58FD-C639-DCF7-F90B-3BBD685A0B99}"/>
              </a:ext>
            </a:extLst>
          </p:cNvPr>
          <p:cNvSpPr txBox="1"/>
          <p:nvPr/>
        </p:nvSpPr>
        <p:spPr>
          <a:xfrm>
            <a:off x="159657" y="173173"/>
            <a:ext cx="1104537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5F9E778-0515-EB46-9AD8-926D96B4477C}"/>
              </a:ext>
            </a:extLst>
          </p:cNvPr>
          <p:cNvCxnSpPr>
            <a:cxnSpLocks/>
          </p:cNvCxnSpPr>
          <p:nvPr/>
        </p:nvCxnSpPr>
        <p:spPr>
          <a:xfrm flipH="1" flipV="1">
            <a:off x="6174014" y="2322286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5FC56E-1427-0BE0-DD34-6110BD52CF5F}"/>
              </a:ext>
            </a:extLst>
          </p:cNvPr>
          <p:cNvSpPr txBox="1"/>
          <p:nvPr/>
        </p:nvSpPr>
        <p:spPr>
          <a:xfrm>
            <a:off x="5735864" y="3429000"/>
            <a:ext cx="5121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namespace linked to the </a:t>
            </a:r>
            <a:r>
              <a:rPr lang="en-GB" dirty="0" err="1"/>
              <a:t>ViewModel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6436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EBF5-1BE8-D368-069A-8374C8AA6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89CDA78-08F2-0CF0-7A4D-30C5BB667925}"/>
              </a:ext>
            </a:extLst>
          </p:cNvPr>
          <p:cNvSpPr txBox="1"/>
          <p:nvPr/>
        </p:nvSpPr>
        <p:spPr>
          <a:xfrm>
            <a:off x="232229" y="606147"/>
            <a:ext cx="11422742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="800"&gt;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="vm"/&gt;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4723CC-8322-523A-511F-3B99295AFAAF}"/>
              </a:ext>
            </a:extLst>
          </p:cNvPr>
          <p:cNvCxnSpPr>
            <a:cxnSpLocks/>
          </p:cNvCxnSpPr>
          <p:nvPr/>
        </p:nvCxnSpPr>
        <p:spPr>
          <a:xfrm flipH="1" flipV="1">
            <a:off x="2980871" y="2544559"/>
            <a:ext cx="459015" cy="11067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C0BD4B8-6044-FCB2-2148-0F3B38D41144}"/>
              </a:ext>
            </a:extLst>
          </p:cNvPr>
          <p:cNvSpPr txBox="1"/>
          <p:nvPr/>
        </p:nvSpPr>
        <p:spPr>
          <a:xfrm>
            <a:off x="769257" y="3615917"/>
            <a:ext cx="3612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resource with key </a:t>
            </a:r>
            <a:r>
              <a:rPr lang="en-GB" dirty="0" err="1"/>
              <a:t>vm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7F5EC-D3E5-78F6-72A4-A0DE3D987F7B}"/>
              </a:ext>
            </a:extLst>
          </p:cNvPr>
          <p:cNvSpPr txBox="1"/>
          <p:nvPr/>
        </p:nvSpPr>
        <p:spPr>
          <a:xfrm>
            <a:off x="5326743" y="295336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="vm"/&gt;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2FC46E-9769-8923-4314-677E55B879CC}"/>
              </a:ext>
            </a:extLst>
          </p:cNvPr>
          <p:cNvSpPr txBox="1"/>
          <p:nvPr/>
        </p:nvSpPr>
        <p:spPr>
          <a:xfrm>
            <a:off x="4688115" y="51638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Query, Mode</a:t>
            </a:r>
            <a:r>
              <a:rPr lang="en-GB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TwoWay</a:t>
            </a:r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F40F67A-8940-456C-F880-8ECB7D73F4D7}"/>
              </a:ext>
            </a:extLst>
          </p:cNvPr>
          <p:cNvCxnSpPr>
            <a:cxnSpLocks/>
          </p:cNvCxnSpPr>
          <p:nvPr/>
        </p:nvCxnSpPr>
        <p:spPr>
          <a:xfrm flipH="1">
            <a:off x="7866743" y="4169274"/>
            <a:ext cx="480099" cy="9945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57E8DB-A7FE-1D6C-B9E8-FB8F7767EDBE}"/>
              </a:ext>
            </a:extLst>
          </p:cNvPr>
          <p:cNvSpPr txBox="1"/>
          <p:nvPr/>
        </p:nvSpPr>
        <p:spPr>
          <a:xfrm>
            <a:off x="12670972" y="61098"/>
            <a:ext cx="6096000" cy="7848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INotifyPropertyChanged</a:t>
            </a:r>
            <a:endParaRPr lang="en-GB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"Query"</a:t>
            </a:r>
            <a:r>
              <a:rPr lang="en-GB" sz="18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PropertyChangedEventHandler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?.Invoke(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PropertyChangedEventArgs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9FB94A-DD8C-4500-D8FE-8FBE4484AA77}"/>
              </a:ext>
            </a:extLst>
          </p:cNvPr>
          <p:cNvCxnSpPr>
            <a:cxnSpLocks/>
          </p:cNvCxnSpPr>
          <p:nvPr/>
        </p:nvCxnSpPr>
        <p:spPr>
          <a:xfrm flipH="1">
            <a:off x="8651642" y="3429000"/>
            <a:ext cx="5412701" cy="17192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51287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50465-7D9D-C8DF-4D8B-468F3FE66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41732F-8DA4-0BFC-AD03-0BE35AA9EBB2}"/>
              </a:ext>
            </a:extLst>
          </p:cNvPr>
          <p:cNvSpPr txBox="1"/>
          <p:nvPr/>
        </p:nvSpPr>
        <p:spPr>
          <a:xfrm>
            <a:off x="420914" y="1525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To test: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908CAF-2BA7-B8D9-E6BF-6C5EE639AC1C}"/>
              </a:ext>
            </a:extLst>
          </p:cNvPr>
          <p:cNvSpPr txBox="1"/>
          <p:nvPr/>
        </p:nvSpPr>
        <p:spPr>
          <a:xfrm>
            <a:off x="420914" y="1077969"/>
            <a:ext cx="7532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Text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Query</a:t>
            </a:r>
            <a:r>
              <a:rPr lang="en-GB" sz="18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 overcast"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46CFA2-9B16-82B2-FE64-92E0701691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1180" y="2386331"/>
            <a:ext cx="748769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1883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1324D-0FA7-F5A2-7754-B9BBDB65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5277B1-0AA6-9265-D249-07A7277FD057}"/>
              </a:ext>
            </a:extLst>
          </p:cNvPr>
          <p:cNvSpPr txBox="1"/>
          <p:nvPr/>
        </p:nvSpPr>
        <p:spPr>
          <a:xfrm>
            <a:off x="3048000" y="104771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DE817-82CF-F620-38FF-0FFEF93C0074}"/>
              </a:ext>
            </a:extLst>
          </p:cNvPr>
          <p:cNvSpPr txBox="1"/>
          <p:nvPr/>
        </p:nvSpPr>
        <p:spPr>
          <a:xfrm>
            <a:off x="420914" y="15251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In the view model implement new property of type </a:t>
            </a:r>
            <a:r>
              <a:rPr lang="en-GB" b="1" dirty="0" err="1"/>
              <a:t>CurrentConditions</a:t>
            </a:r>
            <a:r>
              <a:rPr lang="en-GB" b="1" dirty="0"/>
              <a:t>: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53742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9735D-04A5-DDE8-06ED-0F2A691A6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8F57D6-3F2C-5361-DD23-68DF604E859E}"/>
              </a:ext>
            </a:extLst>
          </p:cNvPr>
          <p:cNvSpPr txBox="1"/>
          <p:nvPr/>
        </p:nvSpPr>
        <p:spPr>
          <a:xfrm>
            <a:off x="319314" y="1074509"/>
            <a:ext cx="1553028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2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="City"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200" dirty="0" err="1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,</a:t>
            </a:r>
            <a:r>
              <a:rPr lang="en-GB" sz="1200" dirty="0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={}{</a:t>
            </a:r>
            <a:r>
              <a:rPr lang="en-GB" sz="1200" dirty="0">
                <a:solidFill>
                  <a:srgbClr val="000000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0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}{</a:t>
            </a:r>
            <a:r>
              <a:rPr lang="en-GB" sz="1200" dirty="0">
                <a:solidFill>
                  <a:srgbClr val="A31515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C</a:t>
            </a:r>
            <a:r>
              <a:rPr lang="en-GB" sz="1200" dirty="0">
                <a:solidFill>
                  <a:srgbClr val="0000FF"/>
                </a:solidFill>
                <a:highlight>
                  <a:srgbClr val="00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5809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FA44-8640-78A7-838C-50674F18E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EB9182-79DC-C9D5-E110-D7EDA271EBC4}"/>
              </a:ext>
            </a:extLst>
          </p:cNvPr>
          <p:cNvSpPr txBox="1"/>
          <p:nvPr/>
        </p:nvSpPr>
        <p:spPr>
          <a:xfrm>
            <a:off x="5529943" y="2371980"/>
            <a:ext cx="1105988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Grid.Row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Background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="#4392f1"&gt;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="*"/&gt;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ColumnDefinition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="Auto"/&gt;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Grid.ColumnDefinitions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endParaRPr lang="en-GB" sz="10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.LocalizedName</a:t>
            </a:r>
            <a:r>
              <a:rPr lang="en-GB" sz="10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Grid.Column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VerticalAlignment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Center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r>
              <a:rPr lang="en-GB" sz="1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.Metric.Value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StringFormat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={}{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}{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}}"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="30"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0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GB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B67B78-3A5E-E976-0116-4EEAD010AA71}"/>
              </a:ext>
            </a:extLst>
          </p:cNvPr>
          <p:cNvSpPr txBox="1"/>
          <p:nvPr/>
        </p:nvSpPr>
        <p:spPr>
          <a:xfrm>
            <a:off x="169545" y="1474619"/>
            <a:ext cx="4471035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{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464606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A0FDB-4AF3-7A80-DE4E-3DA080685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D7D877-7F34-BD83-F315-37C981428F83}"/>
              </a:ext>
            </a:extLst>
          </p:cNvPr>
          <p:cNvSpPr txBox="1"/>
          <p:nvPr/>
        </p:nvSpPr>
        <p:spPr>
          <a:xfrm>
            <a:off x="254524" y="155202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Model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Business and validation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Typically classes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B5A8E9-6941-91D1-7221-94972EFC9CE4}"/>
              </a:ext>
            </a:extLst>
          </p:cNvPr>
          <p:cNvSpPr txBox="1"/>
          <p:nvPr/>
        </p:nvSpPr>
        <p:spPr>
          <a:xfrm>
            <a:off x="254523" y="2051560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View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Layout of what is on the screen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Limited code behind, no business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Gets data from View Model through bindings 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B418F-5B98-380E-B5D1-A73E0B8370DF}"/>
              </a:ext>
            </a:extLst>
          </p:cNvPr>
          <p:cNvSpPr txBox="1"/>
          <p:nvPr/>
        </p:nvSpPr>
        <p:spPr>
          <a:xfrm>
            <a:off x="254523" y="4106604"/>
            <a:ext cx="6645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</a:t>
            </a:r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Intermediary between View and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View’s Logic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Provides data from the Model to the View</a:t>
            </a:r>
          </a:p>
        </p:txBody>
      </p:sp>
    </p:spTree>
    <p:extLst>
      <p:ext uri="{BB962C8B-B14F-4D97-AF65-F5344CB8AC3E}">
        <p14:creationId xmlns:p14="http://schemas.microsoft.com/office/powerpoint/2010/main" val="11630912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5AF71-F620-9576-BC2B-1774415AE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B8F6F2-1FED-0703-0A1D-FD5428A61A2B}"/>
              </a:ext>
            </a:extLst>
          </p:cNvPr>
          <p:cNvSpPr txBox="1"/>
          <p:nvPr/>
        </p:nvSpPr>
        <p:spPr>
          <a:xfrm>
            <a:off x="0" y="177949"/>
            <a:ext cx="113665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This code is only for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DesignMode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view the values.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SelectedCity.LocalizedName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York"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"Partly cloudy"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Temperature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Metric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Value = 21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72585-1C51-3F05-D563-8F344E16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-195739"/>
            <a:ext cx="9812119" cy="43440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2A3CC6-D6C5-58FB-82D4-0D60D45A6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599" y="5009692"/>
            <a:ext cx="7431871" cy="41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7957-BE8D-6174-A04B-44FD37D7B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52D391-0EBC-4DFA-A70E-1F135A5A5E5F}"/>
              </a:ext>
            </a:extLst>
          </p:cNvPr>
          <p:cNvSpPr txBox="1"/>
          <p:nvPr/>
        </p:nvSpPr>
        <p:spPr>
          <a:xfrm>
            <a:off x="325024" y="312023"/>
            <a:ext cx="254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r>
              <a:rPr lang="en-GB" dirty="0"/>
              <a:t> </a:t>
            </a:r>
          </a:p>
          <a:p>
            <a:r>
              <a:rPr lang="en-GB" dirty="0"/>
              <a:t>Replacing Event Handlers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92808B-06E0-4751-8C26-2338B2B0AA9A}"/>
              </a:ext>
            </a:extLst>
          </p:cNvPr>
          <p:cNvSpPr txBox="1"/>
          <p:nvPr/>
        </p:nvSpPr>
        <p:spPr>
          <a:xfrm>
            <a:off x="369083" y="1123137"/>
            <a:ext cx="71632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Commands can move some of the code behind logic to the View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Cleans up the 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Can be reused between Windows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Exist as property of the Buttons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dirty="0"/>
              <a:t>Perfect replacement for Event Handlers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9FA23-7E89-43BF-ADDB-42AD4143AC24}"/>
              </a:ext>
            </a:extLst>
          </p:cNvPr>
          <p:cNvSpPr txBox="1"/>
          <p:nvPr/>
        </p:nvSpPr>
        <p:spPr>
          <a:xfrm>
            <a:off x="404474" y="3429000"/>
            <a:ext cx="54141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</a:t>
            </a:r>
            <a:r>
              <a:rPr lang="en-GB" dirty="0" err="1"/>
              <a:t>ViewModel</a:t>
            </a:r>
            <a:r>
              <a:rPr lang="en-GB" dirty="0"/>
              <a:t> implement the </a:t>
            </a:r>
            <a:r>
              <a:rPr lang="en-GB" dirty="0" err="1"/>
              <a:t>ICommand</a:t>
            </a:r>
            <a:r>
              <a:rPr lang="en-GB" dirty="0"/>
              <a:t> interface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functionality is added to the Execute member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Optional </a:t>
            </a:r>
            <a:r>
              <a:rPr lang="en-GB" dirty="0" err="1"/>
              <a:t>CanExecute</a:t>
            </a:r>
            <a:r>
              <a:rPr lang="en-GB" dirty="0"/>
              <a:t> evaluations can be performed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The command is assigned</a:t>
            </a:r>
          </a:p>
        </p:txBody>
      </p:sp>
    </p:spTree>
    <p:extLst>
      <p:ext uri="{BB962C8B-B14F-4D97-AF65-F5344CB8AC3E}">
        <p14:creationId xmlns:p14="http://schemas.microsoft.com/office/powerpoint/2010/main" val="6940514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480D1-30DC-68EA-769E-11E154C6E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4A4662-EB3E-4D8E-9110-40C5C7ADC255}"/>
              </a:ext>
            </a:extLst>
          </p:cNvPr>
          <p:cNvSpPr/>
          <p:nvPr/>
        </p:nvSpPr>
        <p:spPr>
          <a:xfrm>
            <a:off x="1304428" y="923067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3C1CD81-A1A4-4439-B977-73BD6EECF3F3}"/>
              </a:ext>
            </a:extLst>
          </p:cNvPr>
          <p:cNvSpPr/>
          <p:nvPr/>
        </p:nvSpPr>
        <p:spPr>
          <a:xfrm>
            <a:off x="1828800" y="2262165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CA2801-0039-4CFC-BD69-28321C75385D}"/>
              </a:ext>
            </a:extLst>
          </p:cNvPr>
          <p:cNvSpPr/>
          <p:nvPr/>
        </p:nvSpPr>
        <p:spPr>
          <a:xfrm>
            <a:off x="1828800" y="2973967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2D13254-C28E-4965-BC97-9D58AD6F550B}"/>
              </a:ext>
            </a:extLst>
          </p:cNvPr>
          <p:cNvSpPr/>
          <p:nvPr/>
        </p:nvSpPr>
        <p:spPr>
          <a:xfrm>
            <a:off x="1828800" y="3866337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0A1460-B608-4D02-B617-CF60B1F15B4F}"/>
              </a:ext>
            </a:extLst>
          </p:cNvPr>
          <p:cNvSpPr/>
          <p:nvPr/>
        </p:nvSpPr>
        <p:spPr>
          <a:xfrm>
            <a:off x="7198914" y="958820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520049-3648-4096-99BC-053975FD1207}"/>
              </a:ext>
            </a:extLst>
          </p:cNvPr>
          <p:cNvSpPr txBox="1"/>
          <p:nvPr/>
        </p:nvSpPr>
        <p:spPr>
          <a:xfrm>
            <a:off x="8086590" y="201948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F91B75-DC39-4D3D-A6A8-8D2AFDFC7EBD}"/>
              </a:ext>
            </a:extLst>
          </p:cNvPr>
          <p:cNvSpPr txBox="1"/>
          <p:nvPr/>
        </p:nvSpPr>
        <p:spPr>
          <a:xfrm>
            <a:off x="7389594" y="3244334"/>
            <a:ext cx="2034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CanExecute</a:t>
            </a:r>
            <a:r>
              <a:rPr lang="en-GB" dirty="0"/>
              <a:t>? = false</a:t>
            </a:r>
          </a:p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Execute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2C8E86-B5BC-4D0B-890C-830F8AFE56F4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4194973" y="2938214"/>
            <a:ext cx="3003941" cy="3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29E528FB-8AE2-4BAB-8BD5-5F9E533FDE66}"/>
              </a:ext>
            </a:extLst>
          </p:cNvPr>
          <p:cNvSpPr/>
          <p:nvPr/>
        </p:nvSpPr>
        <p:spPr>
          <a:xfrm>
            <a:off x="1304428" y="5259481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885C4BB-9E26-4869-BCD6-5B887388A9C8}"/>
              </a:ext>
            </a:extLst>
          </p:cNvPr>
          <p:cNvSpPr/>
          <p:nvPr/>
        </p:nvSpPr>
        <p:spPr>
          <a:xfrm>
            <a:off x="1828800" y="6598579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email@ej.co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FD235F2-DFF6-430E-9BAD-F62495A1A1EC}"/>
              </a:ext>
            </a:extLst>
          </p:cNvPr>
          <p:cNvSpPr/>
          <p:nvPr/>
        </p:nvSpPr>
        <p:spPr>
          <a:xfrm>
            <a:off x="1828800" y="7310381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secret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9287902-73ED-4113-9483-53870C648669}"/>
              </a:ext>
            </a:extLst>
          </p:cNvPr>
          <p:cNvSpPr/>
          <p:nvPr/>
        </p:nvSpPr>
        <p:spPr>
          <a:xfrm>
            <a:off x="1828800" y="8202751"/>
            <a:ext cx="1776796" cy="4550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Login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998561-DABC-44DD-A958-85CA71598020}"/>
              </a:ext>
            </a:extLst>
          </p:cNvPr>
          <p:cNvSpPr/>
          <p:nvPr/>
        </p:nvSpPr>
        <p:spPr>
          <a:xfrm>
            <a:off x="7198914" y="5295234"/>
            <a:ext cx="2890545" cy="40302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74CA77-A815-4B61-8781-77723515D3CB}"/>
              </a:ext>
            </a:extLst>
          </p:cNvPr>
          <p:cNvSpPr txBox="1"/>
          <p:nvPr/>
        </p:nvSpPr>
        <p:spPr>
          <a:xfrm>
            <a:off x="8086590" y="635589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ICommand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8AA88C-556C-404F-AE1D-A0536FA857A9}"/>
              </a:ext>
            </a:extLst>
          </p:cNvPr>
          <p:cNvSpPr txBox="1"/>
          <p:nvPr/>
        </p:nvSpPr>
        <p:spPr>
          <a:xfrm>
            <a:off x="7389594" y="7580748"/>
            <a:ext cx="1993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CanExecute</a:t>
            </a:r>
            <a:r>
              <a:rPr lang="en-GB" dirty="0"/>
              <a:t>? = true</a:t>
            </a:r>
          </a:p>
          <a:p>
            <a:r>
              <a:rPr lang="en-GB" dirty="0"/>
              <a:t>Execute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18968B1-D306-4133-9E6C-35376A03A856}"/>
              </a:ext>
            </a:extLst>
          </p:cNvPr>
          <p:cNvCxnSpPr>
            <a:stCxn id="11" idx="3"/>
            <a:endCxn id="15" idx="1"/>
          </p:cNvCxnSpPr>
          <p:nvPr/>
        </p:nvCxnSpPr>
        <p:spPr>
          <a:xfrm>
            <a:off x="4194973" y="7274628"/>
            <a:ext cx="3003941" cy="357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58826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E0013-F466-70FE-12B7-130EBB8D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E5B3A9-0C55-41F0-B1A6-61BE7D5A727E}"/>
              </a:ext>
            </a:extLst>
          </p:cNvPr>
          <p:cNvSpPr txBox="1"/>
          <p:nvPr/>
        </p:nvSpPr>
        <p:spPr>
          <a:xfrm>
            <a:off x="263813" y="843411"/>
            <a:ext cx="7471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MakeQuery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 =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AccuWeatherHelper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.GetCities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(Query);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35BDF2-119A-F98E-62E3-D022A917189D}"/>
              </a:ext>
            </a:extLst>
          </p:cNvPr>
          <p:cNvSpPr txBox="1"/>
          <p:nvPr/>
        </p:nvSpPr>
        <p:spPr>
          <a:xfrm>
            <a:off x="401444" y="278780"/>
            <a:ext cx="431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</a:t>
            </a:r>
            <a:r>
              <a:rPr lang="en-GB" dirty="0" err="1"/>
              <a:t>MakeQuery</a:t>
            </a:r>
            <a:r>
              <a:rPr lang="en-GB" dirty="0"/>
              <a:t> method in </a:t>
            </a:r>
            <a:r>
              <a:rPr lang="en-GB" dirty="0" err="1"/>
              <a:t>WeatherVM.cs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F1D432-F6F1-88E7-EF5B-FC0DC2B27509}"/>
              </a:ext>
            </a:extLst>
          </p:cNvPr>
          <p:cNvSpPr txBox="1"/>
          <p:nvPr/>
        </p:nvSpPr>
        <p:spPr>
          <a:xfrm>
            <a:off x="6657278" y="682907"/>
            <a:ext cx="537860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WeatherApp.ViewModel.Commands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VM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CanExecuteChanged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VM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Execute(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VM.MakeQuery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10FF9-1BEB-3AF1-64A9-068B6BA1E7C8}"/>
              </a:ext>
            </a:extLst>
          </p:cNvPr>
          <p:cNvSpPr txBox="1"/>
          <p:nvPr/>
        </p:nvSpPr>
        <p:spPr>
          <a:xfrm>
            <a:off x="7284534" y="94114"/>
            <a:ext cx="4656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Insert new Class called </a:t>
            </a:r>
            <a:r>
              <a:rPr lang="en-GB" dirty="0" err="1"/>
              <a:t>SearchCommand.cs</a:t>
            </a:r>
            <a:r>
              <a:rPr lang="en-GB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75108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4B18F-5D57-DF34-3FE3-9B0D8FD9A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9CEBE-2E7C-D82F-EC56-7BDA0EF416F9}"/>
              </a:ext>
            </a:extLst>
          </p:cNvPr>
          <p:cNvSpPr txBox="1"/>
          <p:nvPr/>
        </p:nvSpPr>
        <p:spPr>
          <a:xfrm>
            <a:off x="1686621" y="964801"/>
            <a:ext cx="8070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2BDC46-4878-6D3A-3DF7-345136520CF6}"/>
              </a:ext>
            </a:extLst>
          </p:cNvPr>
          <p:cNvSpPr txBox="1"/>
          <p:nvPr/>
        </p:nvSpPr>
        <p:spPr>
          <a:xfrm>
            <a:off x="401444" y="278780"/>
            <a:ext cx="56462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Binding the </a:t>
            </a:r>
            <a:r>
              <a:rPr lang="en-GB" dirty="0" err="1"/>
              <a:t>SearchCommand</a:t>
            </a:r>
            <a:r>
              <a:rPr lang="en-GB" dirty="0"/>
              <a:t> to the Button</a:t>
            </a:r>
          </a:p>
          <a:p>
            <a:r>
              <a:rPr lang="en-GB" dirty="0"/>
              <a:t>In </a:t>
            </a:r>
            <a:r>
              <a:rPr lang="en-GB" dirty="0" err="1"/>
              <a:t>WeatherVM</a:t>
            </a:r>
            <a:r>
              <a:rPr lang="en-GB" dirty="0"/>
              <a:t> create a new property </a:t>
            </a:r>
            <a:r>
              <a:rPr lang="en-GB" dirty="0" err="1"/>
              <a:t>SearchCommand</a:t>
            </a:r>
            <a:r>
              <a:rPr lang="en-GB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C41AC6-ADC3-968E-56F4-8D39BDF1A1C7}"/>
              </a:ext>
            </a:extLst>
          </p:cNvPr>
          <p:cNvSpPr txBox="1"/>
          <p:nvPr/>
        </p:nvSpPr>
        <p:spPr>
          <a:xfrm>
            <a:off x="401444" y="1758175"/>
            <a:ext cx="606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Then initialise the new </a:t>
            </a:r>
            <a:r>
              <a:rPr lang="en-GB" dirty="0" err="1"/>
              <a:t>SearchCommand</a:t>
            </a:r>
            <a:r>
              <a:rPr lang="en-GB" dirty="0"/>
              <a:t> in the constructor: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424231-7AAF-1D90-8CAC-9400B970673D}"/>
              </a:ext>
            </a:extLst>
          </p:cNvPr>
          <p:cNvSpPr txBox="1"/>
          <p:nvPr/>
        </p:nvSpPr>
        <p:spPr>
          <a:xfrm>
            <a:off x="298293" y="2551549"/>
            <a:ext cx="1361842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This code is only for </a:t>
            </a:r>
            <a:r>
              <a:rPr lang="en-GB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DesignMode</a:t>
            </a:r>
            <a:r>
              <a:rPr lang="en-GB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view the values.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SelectedCity.LocalizedName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York"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1800" dirty="0">
              <a:solidFill>
                <a:srgbClr val="2B91A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"Partly cloudy"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Temperature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Metric 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Units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Value = 21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};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9813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E44CF-9C4C-C703-1D80-445ACA23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C08AA1-6CD0-FD1D-9523-18268C743BC5}"/>
              </a:ext>
            </a:extLst>
          </p:cNvPr>
          <p:cNvSpPr txBox="1"/>
          <p:nvPr/>
        </p:nvSpPr>
        <p:spPr>
          <a:xfrm>
            <a:off x="2199577" y="1579899"/>
            <a:ext cx="8472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="Search"/&gt;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1EA47-25B5-49DE-080B-8ADF4D5B19DD}"/>
              </a:ext>
            </a:extLst>
          </p:cNvPr>
          <p:cNvSpPr txBox="1"/>
          <p:nvPr/>
        </p:nvSpPr>
        <p:spPr>
          <a:xfrm>
            <a:off x="568712" y="367990"/>
            <a:ext cx="37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Binding the command to the Button: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D109FA-AAC6-CC13-538D-D1109BDA35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872"/>
          <a:stretch>
            <a:fillRect/>
          </a:stretch>
        </p:blipFill>
        <p:spPr>
          <a:xfrm>
            <a:off x="4438184" y="2941134"/>
            <a:ext cx="62335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077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955169-2130-EBBD-DD73-73F88E26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335F87-B50F-2989-0668-AA7C62977AD4}"/>
              </a:ext>
            </a:extLst>
          </p:cNvPr>
          <p:cNvSpPr txBox="1"/>
          <p:nvPr/>
        </p:nvSpPr>
        <p:spPr>
          <a:xfrm>
            <a:off x="560349" y="1250707"/>
            <a:ext cx="60941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 = (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)parameter;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.IsNullOrEmpty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(query))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B7FE35-AA70-587C-2C2D-544FB96D897F}"/>
              </a:ext>
            </a:extLst>
          </p:cNvPr>
          <p:cNvSpPr txBox="1"/>
          <p:nvPr/>
        </p:nvSpPr>
        <p:spPr>
          <a:xfrm>
            <a:off x="401444" y="278780"/>
            <a:ext cx="647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SearchCommand</a:t>
            </a:r>
            <a:r>
              <a:rPr lang="en-GB" dirty="0"/>
              <a:t> modify the evaluation of the textbox query: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2612A0-B0B3-1E50-E8A8-6F95ADC29E7F}"/>
              </a:ext>
            </a:extLst>
          </p:cNvPr>
          <p:cNvSpPr txBox="1"/>
          <p:nvPr/>
        </p:nvSpPr>
        <p:spPr>
          <a:xfrm>
            <a:off x="894884" y="3884627"/>
            <a:ext cx="9932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Button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Command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CommandParameter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8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="Search"/&gt;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31EB2D-A6F9-621A-8487-03380AA7FEB3}"/>
              </a:ext>
            </a:extLst>
          </p:cNvPr>
          <p:cNvSpPr txBox="1"/>
          <p:nvPr/>
        </p:nvSpPr>
        <p:spPr>
          <a:xfrm>
            <a:off x="0" y="5687551"/>
            <a:ext cx="126426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TextBox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Query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Mode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TwoWay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n-GB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UpdateSourceTrigger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PropertyChanged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  <a:endParaRPr lang="en-GB" sz="1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39C74F7-4373-3316-D50B-20BBD25A50FD}"/>
              </a:ext>
            </a:extLst>
          </p:cNvPr>
          <p:cNvCxnSpPr>
            <a:cxnSpLocks/>
          </p:cNvCxnSpPr>
          <p:nvPr/>
        </p:nvCxnSpPr>
        <p:spPr>
          <a:xfrm flipH="1">
            <a:off x="8341112" y="3651364"/>
            <a:ext cx="1148576" cy="18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22E7C48-EF9A-6BE2-8316-8F6606AE7FFC}"/>
              </a:ext>
            </a:extLst>
          </p:cNvPr>
          <p:cNvSpPr txBox="1"/>
          <p:nvPr/>
        </p:nvSpPr>
        <p:spPr>
          <a:xfrm>
            <a:off x="8601728" y="2973373"/>
            <a:ext cx="7343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will enable the query to be executed on every change of the property</a:t>
            </a:r>
          </a:p>
          <a:p>
            <a:r>
              <a:rPr lang="en-GB" dirty="0"/>
              <a:t>Default is on </a:t>
            </a:r>
            <a:r>
              <a:rPr lang="en-GB" dirty="0" err="1"/>
              <a:t>LostFocus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39865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4B4D0-8F8E-D2A2-77E8-838FE1C8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97FB226-B9F5-8184-4B72-6E2F7CAC6176}"/>
              </a:ext>
            </a:extLst>
          </p:cNvPr>
          <p:cNvSpPr txBox="1"/>
          <p:nvPr/>
        </p:nvSpPr>
        <p:spPr>
          <a:xfrm>
            <a:off x="3047071" y="2274838"/>
            <a:ext cx="60941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EventHandler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CanExecuteChanged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CommandManager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.RequerySuggested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CommandManager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.RequerySuggested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-=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A0CC60-9F25-3D11-9290-F0EB203A6680}"/>
              </a:ext>
            </a:extLst>
          </p:cNvPr>
          <p:cNvSpPr txBox="1"/>
          <p:nvPr/>
        </p:nvSpPr>
        <p:spPr>
          <a:xfrm>
            <a:off x="401444" y="278780"/>
            <a:ext cx="1097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 also need to update the event handler </a:t>
            </a:r>
            <a:r>
              <a:rPr lang="en-GB" dirty="0" err="1"/>
              <a:t>CanExecuteChanged</a:t>
            </a:r>
            <a:r>
              <a:rPr lang="en-GB" dirty="0"/>
              <a:t>.  This is to pass the object to </a:t>
            </a:r>
            <a:r>
              <a:rPr lang="en-GB" dirty="0" err="1"/>
              <a:t>CanExeute</a:t>
            </a:r>
            <a:r>
              <a:rPr lang="en-GB" dirty="0"/>
              <a:t> method.</a:t>
            </a:r>
          </a:p>
        </p:txBody>
      </p:sp>
    </p:spTree>
    <p:extLst>
      <p:ext uri="{BB962C8B-B14F-4D97-AF65-F5344CB8AC3E}">
        <p14:creationId xmlns:p14="http://schemas.microsoft.com/office/powerpoint/2010/main" val="3291407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FE5D8-2A72-FD58-4D05-7DFA772E0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0BEB6-F223-ED50-A5E6-A4AB42BD160D}"/>
              </a:ext>
            </a:extLst>
          </p:cNvPr>
          <p:cNvSpPr txBox="1"/>
          <p:nvPr/>
        </p:nvSpPr>
        <p:spPr>
          <a:xfrm>
            <a:off x="4912278" y="2950588"/>
            <a:ext cx="27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ObservableCollection</a:t>
            </a:r>
            <a:r>
              <a:rPr lang="en-GB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17971404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1CC59-708C-6BB8-C5CD-0793D88A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AB4C38-AA4C-DAD9-4F33-AA5BC00019D8}"/>
              </a:ext>
            </a:extLst>
          </p:cNvPr>
          <p:cNvSpPr txBox="1"/>
          <p:nvPr/>
        </p:nvSpPr>
        <p:spPr>
          <a:xfrm>
            <a:off x="301658" y="527901"/>
            <a:ext cx="28232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to use it: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Updates with insertions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Updates with deletions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E84CF5-7976-6F7C-3F8A-8A93172634E9}"/>
              </a:ext>
            </a:extLst>
          </p:cNvPr>
          <p:cNvSpPr txBox="1"/>
          <p:nvPr/>
        </p:nvSpPr>
        <p:spPr>
          <a:xfrm>
            <a:off x="301658" y="1736103"/>
            <a:ext cx="619804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 class inherits from the </a:t>
            </a:r>
            <a:r>
              <a:rPr lang="en-GB" dirty="0" err="1"/>
              <a:t>ObservableCollection</a:t>
            </a:r>
            <a:r>
              <a:rPr lang="en-GB" dirty="0"/>
              <a:t>&lt;T&gt;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That class already implements </a:t>
            </a:r>
            <a:r>
              <a:rPr lang="en-GB" dirty="0" err="1"/>
              <a:t>INotifyCollectionChanged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Binding source is established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Changes update the UI</a:t>
            </a:r>
          </a:p>
        </p:txBody>
      </p:sp>
    </p:spTree>
    <p:extLst>
      <p:ext uri="{BB962C8B-B14F-4D97-AF65-F5344CB8AC3E}">
        <p14:creationId xmlns:p14="http://schemas.microsoft.com/office/powerpoint/2010/main" val="3111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F3D91-2030-2CDD-1945-075CCEDFA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67D4A-A745-C551-3D35-00F31C37AD10}"/>
              </a:ext>
            </a:extLst>
          </p:cNvPr>
          <p:cNvSpPr txBox="1"/>
          <p:nvPr/>
        </p:nvSpPr>
        <p:spPr>
          <a:xfrm>
            <a:off x="143759" y="380942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https://developer.accuweather.com/apis</a:t>
            </a: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08A78-84EF-F350-B9F0-207BDB044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23" y="1093509"/>
            <a:ext cx="6683010" cy="510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3801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AD8E1-AFD9-3944-B0C3-4964AC30D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381BE8E-9304-9E85-3063-3AA9C3B473BB}"/>
              </a:ext>
            </a:extLst>
          </p:cNvPr>
          <p:cNvSpPr/>
          <p:nvPr/>
        </p:nvSpPr>
        <p:spPr>
          <a:xfrm>
            <a:off x="490194" y="604274"/>
            <a:ext cx="2516956" cy="2894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7A6DF2-DC44-3BB8-7CA9-C6872146D529}"/>
              </a:ext>
            </a:extLst>
          </p:cNvPr>
          <p:cNvSpPr/>
          <p:nvPr/>
        </p:nvSpPr>
        <p:spPr>
          <a:xfrm>
            <a:off x="5575874" y="444630"/>
            <a:ext cx="2516956" cy="3401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FBA990-FAD4-5473-3F8E-6D9AF844E829}"/>
              </a:ext>
            </a:extLst>
          </p:cNvPr>
          <p:cNvCxnSpPr>
            <a:stCxn id="4" idx="3"/>
          </p:cNvCxnSpPr>
          <p:nvPr/>
        </p:nvCxnSpPr>
        <p:spPr>
          <a:xfrm flipV="1">
            <a:off x="3007150" y="2036190"/>
            <a:ext cx="2568724" cy="15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266BA83-A681-9F72-32B6-E7FBF01233F5}"/>
              </a:ext>
            </a:extLst>
          </p:cNvPr>
          <p:cNvSpPr txBox="1"/>
          <p:nvPr/>
        </p:nvSpPr>
        <p:spPr>
          <a:xfrm>
            <a:off x="1478277" y="895546"/>
            <a:ext cx="5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2D1CE0-85A9-92FD-2C56-C991FFCAA5B8}"/>
              </a:ext>
            </a:extLst>
          </p:cNvPr>
          <p:cNvSpPr txBox="1"/>
          <p:nvPr/>
        </p:nvSpPr>
        <p:spPr>
          <a:xfrm>
            <a:off x="1130318" y="1683717"/>
            <a:ext cx="11849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 1</a:t>
            </a:r>
          </a:p>
          <a:p>
            <a:r>
              <a:rPr lang="en-GB" dirty="0"/>
              <a:t>Element 2</a:t>
            </a:r>
          </a:p>
          <a:p>
            <a:r>
              <a:rPr lang="en-GB" dirty="0"/>
              <a:t>Element 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6A4D8-EAAD-1542-2A49-120CAE9BF6E6}"/>
              </a:ext>
            </a:extLst>
          </p:cNvPr>
          <p:cNvSpPr txBox="1"/>
          <p:nvPr/>
        </p:nvSpPr>
        <p:spPr>
          <a:xfrm>
            <a:off x="5683382" y="604274"/>
            <a:ext cx="2244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Element 1</a:t>
            </a:r>
          </a:p>
          <a:p>
            <a:pPr algn="ctr"/>
            <a:r>
              <a:rPr lang="en-GB" dirty="0"/>
              <a:t>--------------------------</a:t>
            </a:r>
          </a:p>
          <a:p>
            <a:pPr algn="ctr"/>
            <a:r>
              <a:rPr lang="en-GB" dirty="0"/>
              <a:t>Element 2</a:t>
            </a:r>
          </a:p>
          <a:p>
            <a:pPr algn="ctr"/>
            <a:r>
              <a:rPr lang="en-GB" dirty="0"/>
              <a:t>--------------------------</a:t>
            </a:r>
          </a:p>
          <a:p>
            <a:pPr algn="ctr"/>
            <a:r>
              <a:rPr lang="en-GB" dirty="0"/>
              <a:t>Element 3</a:t>
            </a:r>
          </a:p>
          <a:p>
            <a:pPr algn="ctr"/>
            <a:r>
              <a:rPr lang="en-GB" dirty="0"/>
              <a:t>--------------------------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0FF9EA-014A-8EE9-B7F4-29EDB65D6F19}"/>
              </a:ext>
            </a:extLst>
          </p:cNvPr>
          <p:cNvSpPr/>
          <p:nvPr/>
        </p:nvSpPr>
        <p:spPr>
          <a:xfrm>
            <a:off x="490194" y="4264974"/>
            <a:ext cx="2516956" cy="2894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4D3D3-9E99-3B19-BA6A-7AEF07F05621}"/>
              </a:ext>
            </a:extLst>
          </p:cNvPr>
          <p:cNvSpPr/>
          <p:nvPr/>
        </p:nvSpPr>
        <p:spPr>
          <a:xfrm>
            <a:off x="5575874" y="4105330"/>
            <a:ext cx="2516956" cy="3401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9BBF5-8A3C-9F15-FEFB-B498F604C39A}"/>
              </a:ext>
            </a:extLst>
          </p:cNvPr>
          <p:cNvCxnSpPr>
            <a:stCxn id="8" idx="3"/>
          </p:cNvCxnSpPr>
          <p:nvPr/>
        </p:nvCxnSpPr>
        <p:spPr>
          <a:xfrm flipV="1">
            <a:off x="3007150" y="5696890"/>
            <a:ext cx="2568724" cy="1509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8956BE1-D6F7-7273-5FB2-9920255D9840}"/>
              </a:ext>
            </a:extLst>
          </p:cNvPr>
          <p:cNvSpPr txBox="1"/>
          <p:nvPr/>
        </p:nvSpPr>
        <p:spPr>
          <a:xfrm>
            <a:off x="1478277" y="4556246"/>
            <a:ext cx="54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List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FA3711-A63C-FBCF-0BEF-3867C852A945}"/>
              </a:ext>
            </a:extLst>
          </p:cNvPr>
          <p:cNvSpPr txBox="1"/>
          <p:nvPr/>
        </p:nvSpPr>
        <p:spPr>
          <a:xfrm>
            <a:off x="1130318" y="5344417"/>
            <a:ext cx="11849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Element 1</a:t>
            </a:r>
          </a:p>
          <a:p>
            <a:r>
              <a:rPr lang="en-GB" dirty="0">
                <a:solidFill>
                  <a:srgbClr val="FF0000"/>
                </a:solidFill>
              </a:rPr>
              <a:t>Element 2</a:t>
            </a:r>
          </a:p>
          <a:p>
            <a:r>
              <a:rPr lang="en-GB" dirty="0"/>
              <a:t>Element 3</a:t>
            </a:r>
          </a:p>
          <a:p>
            <a:r>
              <a:rPr lang="en-GB" dirty="0">
                <a:solidFill>
                  <a:schemeClr val="accent6"/>
                </a:solidFill>
              </a:rPr>
              <a:t>Element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189979-E257-6C97-578E-8F16C85C75AD}"/>
              </a:ext>
            </a:extLst>
          </p:cNvPr>
          <p:cNvSpPr txBox="1"/>
          <p:nvPr/>
        </p:nvSpPr>
        <p:spPr>
          <a:xfrm>
            <a:off x="5683382" y="4264974"/>
            <a:ext cx="22445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Element 1</a:t>
            </a:r>
          </a:p>
          <a:p>
            <a:pPr algn="ctr"/>
            <a:r>
              <a:rPr lang="en-GB" dirty="0"/>
              <a:t>--------------------------</a:t>
            </a:r>
          </a:p>
          <a:p>
            <a:pPr algn="ctr"/>
            <a:r>
              <a:rPr lang="en-GB" dirty="0"/>
              <a:t>Element 3</a:t>
            </a:r>
          </a:p>
          <a:p>
            <a:pPr algn="ctr"/>
            <a:r>
              <a:rPr lang="en-GB" dirty="0"/>
              <a:t>--------------------------</a:t>
            </a:r>
          </a:p>
          <a:p>
            <a:pPr algn="ctr"/>
            <a:r>
              <a:rPr lang="en-GB" dirty="0"/>
              <a:t>Element 4</a:t>
            </a:r>
          </a:p>
          <a:p>
            <a:pPr algn="ctr"/>
            <a:r>
              <a:rPr lang="en-GB" dirty="0"/>
              <a:t>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4281839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B382-744E-1683-AFB0-8513FA3B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3C99E1-06E5-E7CF-4AA4-B5770D970E36}"/>
              </a:ext>
            </a:extLst>
          </p:cNvPr>
          <p:cNvSpPr txBox="1"/>
          <p:nvPr/>
        </p:nvSpPr>
        <p:spPr>
          <a:xfrm>
            <a:off x="1114720" y="1119135"/>
            <a:ext cx="872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ObservableCollection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Cities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F44E93-9A69-15ED-97A3-691670D876C1}"/>
              </a:ext>
            </a:extLst>
          </p:cNvPr>
          <p:cNvSpPr txBox="1"/>
          <p:nvPr/>
        </p:nvSpPr>
        <p:spPr>
          <a:xfrm>
            <a:off x="801278" y="433633"/>
            <a:ext cx="7658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WeatherVM.cs</a:t>
            </a:r>
            <a:r>
              <a:rPr lang="en-GB" dirty="0"/>
              <a:t> create a new property of type </a:t>
            </a:r>
            <a:r>
              <a:rPr lang="en-GB" dirty="0" err="1"/>
              <a:t>ObservableCollection</a:t>
            </a:r>
            <a:r>
              <a:rPr lang="en-GB" dirty="0"/>
              <a:t>&lt;City&gt;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EE025-649B-D148-E265-C9E98DBF558F}"/>
              </a:ext>
            </a:extLst>
          </p:cNvPr>
          <p:cNvSpPr txBox="1"/>
          <p:nvPr/>
        </p:nvSpPr>
        <p:spPr>
          <a:xfrm>
            <a:off x="294587" y="2091712"/>
            <a:ext cx="101031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This code is only for </a:t>
            </a:r>
            <a:r>
              <a:rPr lang="en-GB" sz="9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DesignMode</a:t>
            </a:r>
            <a:r>
              <a:rPr lang="en-GB" sz="9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to view the values.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SelectedCity.LocalizedName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"New York"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"Partly cloudy"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Temperature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Temperature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Metric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Units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Value = 21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SearchCommand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Cities = </a:t>
            </a:r>
            <a:r>
              <a:rPr lang="en-GB" sz="9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9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ObservableCollection</a:t>
            </a:r>
            <a:r>
              <a:rPr lang="en-GB" sz="9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9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City</a:t>
            </a:r>
            <a:r>
              <a:rPr lang="en-GB" sz="9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&gt;();          </a:t>
            </a:r>
            <a:r>
              <a:rPr lang="en-GB" sz="900" dirty="0">
                <a:solidFill>
                  <a:srgbClr val="008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// Initial the new observable collection of City.</a:t>
            </a:r>
            <a:endParaRPr lang="en-GB" sz="9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34551-B513-B787-8663-90571004C5FC}"/>
              </a:ext>
            </a:extLst>
          </p:cNvPr>
          <p:cNvSpPr txBox="1"/>
          <p:nvPr/>
        </p:nvSpPr>
        <p:spPr>
          <a:xfrm>
            <a:off x="642594" y="1619971"/>
            <a:ext cx="345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Next initialise the Cities property.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F47222-858F-24EF-EAFE-9D2414CB3064}"/>
              </a:ext>
            </a:extLst>
          </p:cNvPr>
          <p:cNvSpPr txBox="1"/>
          <p:nvPr/>
        </p:nvSpPr>
        <p:spPr>
          <a:xfrm>
            <a:off x="642594" y="6084711"/>
            <a:ext cx="6094428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MakeQuery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cities =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AccuWeatherHelper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.GetCities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(Query);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Cities.Clear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         </a:t>
            </a:r>
            <a:r>
              <a:rPr lang="en-GB" sz="105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First clear the observable collection Cities.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city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cities)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Cities.Add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(city);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0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D2050F-CBC5-5ABF-D0D9-0276138772FB}"/>
              </a:ext>
            </a:extLst>
          </p:cNvPr>
          <p:cNvSpPr txBox="1"/>
          <p:nvPr/>
        </p:nvSpPr>
        <p:spPr>
          <a:xfrm>
            <a:off x="502763" y="5610441"/>
            <a:ext cx="1312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Populate it:</a:t>
            </a:r>
          </a:p>
        </p:txBody>
      </p:sp>
    </p:spTree>
    <p:extLst>
      <p:ext uri="{BB962C8B-B14F-4D97-AF65-F5344CB8AC3E}">
        <p14:creationId xmlns:p14="http://schemas.microsoft.com/office/powerpoint/2010/main" val="2104122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F7D59-8ADE-4ADE-1E6D-4F589CA2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051B72-5098-312F-56F8-5004B8E6092E}"/>
              </a:ext>
            </a:extLst>
          </p:cNvPr>
          <p:cNvSpPr txBox="1"/>
          <p:nvPr/>
        </p:nvSpPr>
        <p:spPr>
          <a:xfrm>
            <a:off x="709367" y="1293185"/>
            <a:ext cx="6094428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ItemsSource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Cities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LocalizedName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82A21-2A5D-C97D-B926-2A4E65D8C6C5}"/>
              </a:ext>
            </a:extLst>
          </p:cNvPr>
          <p:cNvSpPr txBox="1"/>
          <p:nvPr/>
        </p:nvSpPr>
        <p:spPr>
          <a:xfrm>
            <a:off x="801278" y="433633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Binding:</a:t>
            </a:r>
          </a:p>
        </p:txBody>
      </p:sp>
    </p:spTree>
    <p:extLst>
      <p:ext uri="{BB962C8B-B14F-4D97-AF65-F5344CB8AC3E}">
        <p14:creationId xmlns:p14="http://schemas.microsoft.com/office/powerpoint/2010/main" val="22453200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DF2A-7BB8-7A53-7763-19AF85D5E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F237DF-2EDA-9B44-50D6-A2F28B55FADC}"/>
              </a:ext>
            </a:extLst>
          </p:cNvPr>
          <p:cNvSpPr txBox="1"/>
          <p:nvPr/>
        </p:nvSpPr>
        <p:spPr>
          <a:xfrm>
            <a:off x="501977" y="450577"/>
            <a:ext cx="694519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ItemsSource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Cities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SelectedValue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LocalizedName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}"/&gt;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ListView.ItemTemplate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8BF66-D61C-43FE-3B36-F98818E515F5}"/>
              </a:ext>
            </a:extLst>
          </p:cNvPr>
          <p:cNvSpPr txBox="1"/>
          <p:nvPr/>
        </p:nvSpPr>
        <p:spPr>
          <a:xfrm>
            <a:off x="182880" y="2867859"/>
            <a:ext cx="1377315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Query = </a:t>
            </a:r>
            <a:r>
              <a:rPr lang="en-GB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Cities.Clear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AccuWeatherHelper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SelectedCity.Key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  <a:endParaRPr lang="en-GB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AE7AA-6C3C-5016-E5E0-92A35156C7BB}"/>
              </a:ext>
            </a:extLst>
          </p:cNvPr>
          <p:cNvSpPr txBox="1"/>
          <p:nvPr/>
        </p:nvSpPr>
        <p:spPr>
          <a:xfrm>
            <a:off x="182880" y="4734341"/>
            <a:ext cx="1256157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{ 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OnPropertyChanged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GB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if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(!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DesignerProperties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.GetIsInDesignMode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14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System.Windows.</a:t>
            </a:r>
            <a:r>
              <a:rPr lang="en-GB" sz="14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DependencyObject</a:t>
            </a:r>
            <a:r>
              <a:rPr lang="en-GB" sz="14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()))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</a:t>
            </a:r>
            <a:r>
              <a:rPr lang="en-GB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GetCurrentConditions</a:t>
            </a:r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}</a:t>
            </a:r>
          </a:p>
          <a:p>
            <a:r>
              <a:rPr lang="en-GB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  <a:endParaRPr lang="en-GB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CE8AD4-D892-F9B2-363F-9026C7B8B033}"/>
              </a:ext>
            </a:extLst>
          </p:cNvPr>
          <p:cNvCxnSpPr>
            <a:cxnSpLocks/>
          </p:cNvCxnSpPr>
          <p:nvPr/>
        </p:nvCxnSpPr>
        <p:spPr>
          <a:xfrm flipH="1">
            <a:off x="9801777" y="4989510"/>
            <a:ext cx="1148576" cy="1868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925D771-3732-ABE4-D282-23A0FC0B579E}"/>
              </a:ext>
            </a:extLst>
          </p:cNvPr>
          <p:cNvSpPr txBox="1"/>
          <p:nvPr/>
        </p:nvSpPr>
        <p:spPr>
          <a:xfrm>
            <a:off x="9908014" y="4591407"/>
            <a:ext cx="5879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This is needed so the Cities is not cleared in design mode.</a:t>
            </a:r>
          </a:p>
        </p:txBody>
      </p:sp>
    </p:spTree>
    <p:extLst>
      <p:ext uri="{BB962C8B-B14F-4D97-AF65-F5344CB8AC3E}">
        <p14:creationId xmlns:p14="http://schemas.microsoft.com/office/powerpoint/2010/main" val="17825462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0EB1A-0F48-47BF-A66E-6C7263067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1B2E1F-903B-2860-B8F4-2D3DA5BBCA27}"/>
              </a:ext>
            </a:extLst>
          </p:cNvPr>
          <p:cNvSpPr txBox="1"/>
          <p:nvPr/>
        </p:nvSpPr>
        <p:spPr>
          <a:xfrm>
            <a:off x="5368026" y="2865320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IvalueConverter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17740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E2A5F-FF99-56D2-0BD1-CA5D0E38C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8EC10A-62C2-5855-C6C9-4B680D56B374}"/>
              </a:ext>
            </a:extLst>
          </p:cNvPr>
          <p:cNvSpPr txBox="1"/>
          <p:nvPr/>
        </p:nvSpPr>
        <p:spPr>
          <a:xfrm>
            <a:off x="286979" y="197534"/>
            <a:ext cx="5302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Why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from the Model to what the View needs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Changing View inputs into Model 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5257BE-AB7F-4657-8BD8-9AA480C16CF0}"/>
              </a:ext>
            </a:extLst>
          </p:cNvPr>
          <p:cNvSpPr txBox="1"/>
          <p:nvPr/>
        </p:nvSpPr>
        <p:spPr>
          <a:xfrm>
            <a:off x="286979" y="1424590"/>
            <a:ext cx="419018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it works?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class implements the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Convert cast Model to 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/>
              <a:t>ConvertBack</a:t>
            </a:r>
            <a:r>
              <a:rPr lang="en-GB" dirty="0"/>
              <a:t> casts View to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96D3BB-FFFA-573F-6FE2-AD635B468A33}"/>
              </a:ext>
            </a:extLst>
          </p:cNvPr>
          <p:cNvSpPr/>
          <p:nvPr/>
        </p:nvSpPr>
        <p:spPr>
          <a:xfrm>
            <a:off x="1093509" y="3535052"/>
            <a:ext cx="2724347" cy="287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0AA788-5EE0-54DF-0954-0EB33782AAC8}"/>
              </a:ext>
            </a:extLst>
          </p:cNvPr>
          <p:cNvSpPr/>
          <p:nvPr/>
        </p:nvSpPr>
        <p:spPr>
          <a:xfrm>
            <a:off x="6336383" y="3535052"/>
            <a:ext cx="2724347" cy="287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01CD93-ED21-2378-5821-38F92827BD7A}"/>
              </a:ext>
            </a:extLst>
          </p:cNvPr>
          <p:cNvCxnSpPr>
            <a:endCxn id="5" idx="1"/>
          </p:cNvCxnSpPr>
          <p:nvPr/>
        </p:nvCxnSpPr>
        <p:spPr>
          <a:xfrm>
            <a:off x="3817856" y="4972639"/>
            <a:ext cx="25185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2DB333-2422-A55E-EC5E-B5C202D88DAC}"/>
              </a:ext>
            </a:extLst>
          </p:cNvPr>
          <p:cNvSpPr txBox="1"/>
          <p:nvPr/>
        </p:nvSpPr>
        <p:spPr>
          <a:xfrm>
            <a:off x="2029905" y="3614113"/>
            <a:ext cx="93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6A1DDC-162B-FB4C-61A0-00D743BE8765}"/>
              </a:ext>
            </a:extLst>
          </p:cNvPr>
          <p:cNvSpPr txBox="1"/>
          <p:nvPr/>
        </p:nvSpPr>
        <p:spPr>
          <a:xfrm>
            <a:off x="1090366" y="4603307"/>
            <a:ext cx="272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DateTime</a:t>
            </a:r>
            <a:r>
              <a:rPr lang="en-GB" dirty="0"/>
              <a:t> = 2018-03-01T06:14:35.486Z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EB1B76-DE08-636F-5E62-F7C3A0722E64}"/>
              </a:ext>
            </a:extLst>
          </p:cNvPr>
          <p:cNvSpPr txBox="1"/>
          <p:nvPr/>
        </p:nvSpPr>
        <p:spPr>
          <a:xfrm>
            <a:off x="7107810" y="3614113"/>
            <a:ext cx="126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A70AF-3D78-01FB-CEBB-C7BFE5D2DF47}"/>
              </a:ext>
            </a:extLst>
          </p:cNvPr>
          <p:cNvSpPr txBox="1"/>
          <p:nvPr/>
        </p:nvSpPr>
        <p:spPr>
          <a:xfrm>
            <a:off x="6378017" y="4741806"/>
            <a:ext cx="2724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 = “two hours ago”</a:t>
            </a:r>
          </a:p>
        </p:txBody>
      </p:sp>
    </p:spTree>
    <p:extLst>
      <p:ext uri="{BB962C8B-B14F-4D97-AF65-F5344CB8AC3E}">
        <p14:creationId xmlns:p14="http://schemas.microsoft.com/office/powerpoint/2010/main" val="28270775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F4F80-0788-283B-721B-BCA51E30C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0484D4-F2A7-C56A-1F2D-49AF2C603C95}"/>
              </a:ext>
            </a:extLst>
          </p:cNvPr>
          <p:cNvSpPr/>
          <p:nvPr/>
        </p:nvSpPr>
        <p:spPr>
          <a:xfrm>
            <a:off x="1762812" y="2234153"/>
            <a:ext cx="2724347" cy="287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632A82-7522-B081-539B-D18438DFBEE8}"/>
              </a:ext>
            </a:extLst>
          </p:cNvPr>
          <p:cNvSpPr/>
          <p:nvPr/>
        </p:nvSpPr>
        <p:spPr>
          <a:xfrm>
            <a:off x="7005686" y="2234153"/>
            <a:ext cx="2724347" cy="28751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06EF353-2F4E-32EA-E3AF-E2468F6CB5FD}"/>
              </a:ext>
            </a:extLst>
          </p:cNvPr>
          <p:cNvCxnSpPr>
            <a:endCxn id="3" idx="1"/>
          </p:cNvCxnSpPr>
          <p:nvPr/>
        </p:nvCxnSpPr>
        <p:spPr>
          <a:xfrm>
            <a:off x="4487159" y="3671740"/>
            <a:ext cx="2518527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A8A3FC6-19DB-192E-6336-E94B2C60D1A0}"/>
              </a:ext>
            </a:extLst>
          </p:cNvPr>
          <p:cNvSpPr txBox="1"/>
          <p:nvPr/>
        </p:nvSpPr>
        <p:spPr>
          <a:xfrm>
            <a:off x="2699208" y="2313214"/>
            <a:ext cx="9395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A3C82C-2756-7A9F-D9CC-7D381CCFB48F}"/>
              </a:ext>
            </a:extLst>
          </p:cNvPr>
          <p:cNvSpPr txBox="1"/>
          <p:nvPr/>
        </p:nvSpPr>
        <p:spPr>
          <a:xfrm>
            <a:off x="2080180" y="3526605"/>
            <a:ext cx="2724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 err="1"/>
              <a:t>IsLoggedIn</a:t>
            </a:r>
            <a:r>
              <a:rPr lang="en-GB" dirty="0"/>
              <a:t> = 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86DBF4-DA59-F640-4886-CB2C721CA4C6}"/>
              </a:ext>
            </a:extLst>
          </p:cNvPr>
          <p:cNvSpPr txBox="1"/>
          <p:nvPr/>
        </p:nvSpPr>
        <p:spPr>
          <a:xfrm>
            <a:off x="7777113" y="2313214"/>
            <a:ext cx="12647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Converter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62D61-4541-D394-8044-D26F530AEE1A}"/>
              </a:ext>
            </a:extLst>
          </p:cNvPr>
          <p:cNvSpPr txBox="1"/>
          <p:nvPr/>
        </p:nvSpPr>
        <p:spPr>
          <a:xfrm>
            <a:off x="7047320" y="3440907"/>
            <a:ext cx="2724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Return = “</a:t>
            </a:r>
            <a:r>
              <a:rPr lang="en-GB" dirty="0" err="1"/>
              <a:t>Visibility.Collapsed</a:t>
            </a:r>
            <a:r>
              <a:rPr lang="en-GB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01742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D3E01-2B27-2950-4736-72167F54B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7FF718-A75A-3B2E-4598-4B05F48086DA}"/>
              </a:ext>
            </a:extLst>
          </p:cNvPr>
          <p:cNvSpPr txBox="1"/>
          <p:nvPr/>
        </p:nvSpPr>
        <p:spPr>
          <a:xfrm>
            <a:off x="3047215" y="338202"/>
            <a:ext cx="609442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="0, 10"&gt;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SelectedCity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.LocalizedName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WeatherText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="#f4f4f8"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="18"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="20,0"/&gt;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TextBlock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Text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2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HasPrecipitation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Foreground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="#f4f4f8"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FontSize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="18"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Margin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="20,0"/&gt;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1A02469-D651-ECF9-58BA-9B025B0F0A37}"/>
              </a:ext>
            </a:extLst>
          </p:cNvPr>
          <p:cNvCxnSpPr/>
          <p:nvPr/>
        </p:nvCxnSpPr>
        <p:spPr>
          <a:xfrm flipH="1">
            <a:off x="8408709" y="1696825"/>
            <a:ext cx="732934" cy="565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17CC3DE-A4C2-3A14-F7C4-7D5B4C6F2D66}"/>
              </a:ext>
            </a:extLst>
          </p:cNvPr>
          <p:cNvSpPr txBox="1"/>
          <p:nvPr/>
        </p:nvSpPr>
        <p:spPr>
          <a:xfrm>
            <a:off x="9323109" y="1461155"/>
            <a:ext cx="53031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new </a:t>
            </a:r>
            <a:r>
              <a:rPr lang="en-GB" dirty="0" err="1"/>
              <a:t>textBlock</a:t>
            </a:r>
            <a:r>
              <a:rPr lang="en-GB" dirty="0"/>
              <a:t> and bind it to </a:t>
            </a:r>
            <a:r>
              <a:rPr lang="en-GB" dirty="0" err="1"/>
              <a:t>HasPrecipitation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is currently a bool.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1F87A9-A695-8138-4D87-2DA005265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29298"/>
            <a:ext cx="2865749" cy="3828702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F0E5CD-CCCD-E6D6-B815-4C234AA9A224}"/>
              </a:ext>
            </a:extLst>
          </p:cNvPr>
          <p:cNvCxnSpPr>
            <a:cxnSpLocks/>
          </p:cNvCxnSpPr>
          <p:nvPr/>
        </p:nvCxnSpPr>
        <p:spPr>
          <a:xfrm flipH="1">
            <a:off x="1590675" y="5764000"/>
            <a:ext cx="807268" cy="1319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F7F3C95-163F-25FF-2F8A-524C2E61134D}"/>
              </a:ext>
            </a:extLst>
          </p:cNvPr>
          <p:cNvSpPr txBox="1"/>
          <p:nvPr/>
        </p:nvSpPr>
        <p:spPr>
          <a:xfrm>
            <a:off x="2579409" y="5528330"/>
            <a:ext cx="5303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folder for </a:t>
            </a:r>
            <a:r>
              <a:rPr lang="en-GB" dirty="0" err="1"/>
              <a:t>ValueConvertors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69877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C941A-4605-E4B4-A81A-AA6D9F96C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530646-B60C-729D-7963-964B40FE4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39" y="246121"/>
            <a:ext cx="5803161" cy="15475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88F7F-9144-DBDB-780B-CB9D24998CFC}"/>
              </a:ext>
            </a:extLst>
          </p:cNvPr>
          <p:cNvSpPr txBox="1"/>
          <p:nvPr/>
        </p:nvSpPr>
        <p:spPr>
          <a:xfrm>
            <a:off x="2602523" y="2022231"/>
            <a:ext cx="4592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Class: </a:t>
            </a:r>
            <a:r>
              <a:rPr lang="en-GB" dirty="0" err="1"/>
              <a:t>BoolToRainConverter.cs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16950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479AFD-FF6E-3E3F-5DB6-002EA6381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C73F1BA-5ADF-1646-DD98-66FF03439425}"/>
              </a:ext>
            </a:extLst>
          </p:cNvPr>
          <p:cNvSpPr txBox="1"/>
          <p:nvPr/>
        </p:nvSpPr>
        <p:spPr>
          <a:xfrm>
            <a:off x="281354" y="1410520"/>
            <a:ext cx="953086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System.Globalization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System.Windows.Data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WeatherApp.ViewModel.ValueConvertors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BoolToRainConverter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IValueConverter</a:t>
            </a:r>
            <a:endParaRPr lang="en-GB" sz="12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Convert(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value, </a:t>
            </a:r>
            <a:r>
              <a:rPr lang="en-GB" sz="1200" dirty="0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Type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parameter,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CultureInfo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throw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00FF00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ConvertBack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value, </a:t>
            </a:r>
            <a:r>
              <a:rPr lang="en-GB" sz="1200" dirty="0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Type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,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parameter,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CultureInfo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throw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NotImplementedException</a:t>
            </a:r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4571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73D46-DEA8-F758-4A62-7DBEACC53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9701AE-DFA3-75C8-D646-67712E1C9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47" y="199092"/>
            <a:ext cx="7579305" cy="355018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48D7CC-33A0-32AB-6448-99611808B0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698355"/>
              </p:ext>
            </p:extLst>
          </p:nvPr>
        </p:nvGraphicFramePr>
        <p:xfrm>
          <a:off x="2584450" y="3813334"/>
          <a:ext cx="7023100" cy="375920"/>
        </p:xfrm>
        <a:graphic>
          <a:graphicData uri="http://schemas.openxmlformats.org/drawingml/2006/table">
            <a:tbl>
              <a:tblPr/>
              <a:tblGrid>
                <a:gridCol w="1053408">
                  <a:extLst>
                    <a:ext uri="{9D8B030D-6E8A-4147-A177-3AD203B41FA5}">
                      <a16:colId xmlns:a16="http://schemas.microsoft.com/office/drawing/2014/main" val="682772891"/>
                    </a:ext>
                  </a:extLst>
                </a:gridCol>
                <a:gridCol w="5969692">
                  <a:extLst>
                    <a:ext uri="{9D8B030D-6E8A-4147-A177-3AD203B41FA5}">
                      <a16:colId xmlns:a16="http://schemas.microsoft.com/office/drawing/2014/main" val="16606811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GB" b="1" dirty="0">
                          <a:effectLst/>
                        </a:rPr>
                        <a:t>API Key:</a:t>
                      </a:r>
                      <a:endParaRPr lang="en-GB" dirty="0">
                        <a:effectLst/>
                      </a:endParaRP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GB" dirty="0">
                          <a:effectLst/>
                        </a:rPr>
                        <a:t>jBRKohc78gQa9c5eNPfEshGoGlM9jXKv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344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342362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189CB-01D5-8E1F-379B-166C083F3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DCE6B0-098B-BC46-1A7F-A7BAEEE13118}"/>
              </a:ext>
            </a:extLst>
          </p:cNvPr>
          <p:cNvSpPr txBox="1"/>
          <p:nvPr/>
        </p:nvSpPr>
        <p:spPr>
          <a:xfrm>
            <a:off x="76200" y="-123944"/>
            <a:ext cx="12192000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System.Globalization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System.Windows.Data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WeatherApp.ViewModel.ValueConvertors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BoolToRainConverter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IValueConverter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Convert(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value,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parameter,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CultureInfo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isRaining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)value;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isRaining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"Currently raining"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"Currently not raining"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ConvertBack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value,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targetType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parameter,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CultureInfo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culture)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isRaining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(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)value;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isRaining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GB" sz="9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"Currently raining"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6769847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24EB7-8F22-145A-53CA-A4ADE3D16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09753B-A907-86FC-7333-090B557BDBEB}"/>
              </a:ext>
            </a:extLst>
          </p:cNvPr>
          <p:cNvSpPr txBox="1"/>
          <p:nvPr/>
        </p:nvSpPr>
        <p:spPr>
          <a:xfrm>
            <a:off x="247649" y="490300"/>
            <a:ext cx="11534775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="WeatherApp.View.WeatherWindow"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clr-namespace:WeatherApp.ViewModel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converters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clr-namespace:WeatherApp.ViewModel.ValueConvertors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="450"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WeatherVM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="vm"/&gt;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converters</a:t>
            </a:r>
            <a:r>
              <a:rPr lang="en-GB" sz="1100" dirty="0" err="1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BoolToRainConverter</a:t>
            </a:r>
            <a:r>
              <a:rPr lang="en-GB" sz="11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00FF00"/>
                </a:highlight>
                <a:latin typeface="Cascadia Mono" panose="020B0609020000020004" pitchFamily="49" charset="0"/>
              </a:rPr>
              <a:t>="boolToRain"/&gt;</a:t>
            </a:r>
            <a:endParaRPr lang="en-GB" sz="1100" dirty="0">
              <a:solidFill>
                <a:srgbClr val="000000"/>
              </a:solidFill>
              <a:highlight>
                <a:srgbClr val="00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24138766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B0DBB-96A8-1469-FCD1-4AF7FD6B8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4150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01309-8B99-58F2-C0F3-2E56D937A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35948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2DA8E-DE49-88A8-619E-E7D4BB42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3981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32111-F9C5-7FFE-8885-109C28AE8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21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712D6-8A33-0FCD-17BE-C468E017F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435D86-2B66-0B17-D9F5-B2CAE2E34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6962"/>
            <a:ext cx="11926964" cy="16194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777AA6-7740-F4C9-2D06-365E9B920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7" y="257712"/>
            <a:ext cx="1933845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765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66D36-1AC5-757B-C53D-413897D15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54EBE9-7988-17BC-0595-908A86972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561"/>
            <a:ext cx="9469171" cy="34580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D6E9A0-FFE3-1493-9E12-F607A2DB2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48" y="2564091"/>
            <a:ext cx="3117971" cy="384142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8FE235-BE71-5B16-F70B-418E909529A1}"/>
              </a:ext>
            </a:extLst>
          </p:cNvPr>
          <p:cNvCxnSpPr/>
          <p:nvPr/>
        </p:nvCxnSpPr>
        <p:spPr>
          <a:xfrm flipV="1">
            <a:off x="6096000" y="2960016"/>
            <a:ext cx="1520858" cy="1611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49C029F-1664-1C30-9362-4C641966D8D5}"/>
              </a:ext>
            </a:extLst>
          </p:cNvPr>
          <p:cNvSpPr txBox="1"/>
          <p:nvPr/>
        </p:nvSpPr>
        <p:spPr>
          <a:xfrm>
            <a:off x="4270342" y="4798243"/>
            <a:ext cx="22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is very important</a:t>
            </a:r>
          </a:p>
        </p:txBody>
      </p:sp>
    </p:spTree>
    <p:extLst>
      <p:ext uri="{BB962C8B-B14F-4D97-AF65-F5344CB8AC3E}">
        <p14:creationId xmlns:p14="http://schemas.microsoft.com/office/powerpoint/2010/main" val="367160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3870CB-F77E-4DCA-D1A8-56C6C4C2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C289B1-BDD5-076F-295B-0E2CB059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46" y="397322"/>
            <a:ext cx="8192643" cy="10860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2D9B17-8EBF-28DC-9D4A-814F52BB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300" y="2333927"/>
            <a:ext cx="13043039" cy="18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855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4038</Words>
  <Application>Microsoft Office PowerPoint</Application>
  <PresentationFormat>Widescreen</PresentationFormat>
  <Paragraphs>739</Paragraphs>
  <Slides>65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1" baseType="lpstr">
      <vt:lpstr>Aptos</vt:lpstr>
      <vt:lpstr>Aptos Display</vt:lpstr>
      <vt:lpstr>Arial</vt:lpstr>
      <vt:lpstr>Cascadia Mono</vt:lpstr>
      <vt:lpstr>Monaco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Zdebski</dc:creator>
  <cp:lastModifiedBy>Daniel Zdebski</cp:lastModifiedBy>
  <cp:revision>12</cp:revision>
  <dcterms:created xsi:type="dcterms:W3CDTF">2025-06-10T12:09:05Z</dcterms:created>
  <dcterms:modified xsi:type="dcterms:W3CDTF">2025-06-11T16:09:08Z</dcterms:modified>
</cp:coreProperties>
</file>