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6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FB6-0119-F552-E3B8-8D0ACCB1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D2D9-C7FA-2D90-E8CB-8E76180F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EC47-1A1C-371B-43FF-0C5F859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8D99-20DD-1619-AC48-7C57870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80BD-0289-6CAB-1CD5-373E9C7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25BB-38B1-B306-2624-1C4DF763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C53A8-56F0-2659-7DC0-15950BAD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48DE-2A49-95BC-C9D7-60B3ED9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F9B-E064-E480-5FC6-287F125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7CAD-7E07-FD39-35E2-3A3C438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5094E-7AF8-A4D0-F673-F325E172D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C128-EA60-210A-8B23-FDF6D79E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2E85-2B78-5DDB-4BD7-3BD1589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D3-DD51-89C1-6B89-313A635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F266-61FE-4FAD-77E4-223FC28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3099-00DE-ACCF-E5AC-C95F5D2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D75-A0FC-6C4B-CF01-567527D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0F12-FF36-9B74-A575-A70D258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6ECB-2BD8-722C-ED18-F014E8A6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1FB5-80FA-B742-5747-C3B478CF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AC39-DAD4-9C7B-5623-0989B37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710D-66EC-35C3-9E72-517B61C3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609D-A72D-B9C8-DB29-BF1F795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B536-5C18-12DC-141B-CE90E31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411F-13EC-F8FE-C8AB-2B6E230C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527-95AC-E4AB-4E2B-DDE1A65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E0FB-ED5F-59A0-C1F3-9836BBD2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96A4-E2F2-38DA-3CA5-A34D03C8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CDF2-34AA-5482-5D86-57FA960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A2AC-6A7A-40E8-EB6A-3C4CE99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BF0D-9FE3-49D9-7F19-686DFDF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2223-7B66-3328-8036-A4AE5B14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7ACC-69E2-BE80-FCEC-84D9248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2C564-113E-1E87-0B75-3DDAB60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E1214-1943-CE68-8DA4-2011CA35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BC68F-8195-1D82-36F5-ACE6154D4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1ADC-8EC9-20EE-C434-8AC0B943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8A081-5799-0F8D-7803-A17568D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B3D50-65F8-5A24-18E6-5C45F3CB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507-1CD1-45F9-7F93-C4C4543C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CC955-C7DB-C58D-ABA6-C2BEE154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9EA0-CE06-3843-B559-CC7E9283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D616-893F-A38A-C80E-69FBCBE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D096C-6EDE-CD1B-B459-7F533B8A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1BC92-C090-7CBF-D6A5-2ED42B0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D29F-83FF-B5F1-735B-FAABEAE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E7E-D011-C963-20D8-73A9F321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CB0A-FE80-6895-96A0-A22D2039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3026-3A16-2789-47FB-CA71AD32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A6A9-11F4-3005-C91C-615A7879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6C79-8BDE-B776-5B13-3780B82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BC64-003A-F9CD-21F9-4F1210D5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731-F7BE-C9B0-074C-6F7A9A04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0217-0E3F-06F4-F904-188F7DB13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B74DE-23F7-C433-4540-6702D3CB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BB6C-A2E7-A0F2-3DE2-3CB1AB3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9746-D0CF-A5E8-9C74-44F353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8B02-992E-1753-DD99-21A56D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A3A77-B18E-0EB0-C1B6-3B50239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8C670-7453-FA09-994D-A0BD65C9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BBD3-3F2C-13C6-C0D4-0369B4DF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3542-F5EE-4EE4-7BFF-B00ADFDBA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C375-A84B-A190-7F4B-67CAB239C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72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17E8-8A89-C106-7E9D-FE3B3F91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CC76-C28E-5E8D-89ED-A1A13B920F78}"/>
              </a:ext>
            </a:extLst>
          </p:cNvPr>
          <p:cNvSpPr txBox="1"/>
          <p:nvPr/>
        </p:nvSpPr>
        <p:spPr>
          <a:xfrm>
            <a:off x="493441" y="27811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1B30C-400E-786D-862B-1CD285EF6A52}"/>
              </a:ext>
            </a:extLst>
          </p:cNvPr>
          <p:cNvCxnSpPr/>
          <p:nvPr/>
        </p:nvCxnSpPr>
        <p:spPr>
          <a:xfrm flipV="1">
            <a:off x="1572322" y="568712"/>
            <a:ext cx="167268" cy="55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230685-AB42-D280-9389-59792591BB55}"/>
              </a:ext>
            </a:extLst>
          </p:cNvPr>
          <p:cNvSpPr txBox="1"/>
          <p:nvPr/>
        </p:nvSpPr>
        <p:spPr>
          <a:xfrm>
            <a:off x="1282390" y="1405054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3AF51-28E4-1EB4-4EF1-23E78F14CE5E}"/>
              </a:ext>
            </a:extLst>
          </p:cNvPr>
          <p:cNvCxnSpPr>
            <a:cxnSpLocks/>
          </p:cNvCxnSpPr>
          <p:nvPr/>
        </p:nvCxnSpPr>
        <p:spPr>
          <a:xfrm flipH="1" flipV="1">
            <a:off x="2204225" y="647442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1133F-0BDE-6506-B0DC-89105FF64243}"/>
              </a:ext>
            </a:extLst>
          </p:cNvPr>
          <p:cNvSpPr txBox="1"/>
          <p:nvPr/>
        </p:nvSpPr>
        <p:spPr>
          <a:xfrm>
            <a:off x="2204225" y="1277486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994C2-FAC4-4AA8-8868-B374F081EBD2}"/>
              </a:ext>
            </a:extLst>
          </p:cNvPr>
          <p:cNvCxnSpPr>
            <a:cxnSpLocks/>
          </p:cNvCxnSpPr>
          <p:nvPr/>
        </p:nvCxnSpPr>
        <p:spPr>
          <a:xfrm flipH="1" flipV="1">
            <a:off x="2782230" y="708774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76C9EF-FC01-C806-B8D6-F07F13B4B871}"/>
              </a:ext>
            </a:extLst>
          </p:cNvPr>
          <p:cNvSpPr txBox="1"/>
          <p:nvPr/>
        </p:nvSpPr>
        <p:spPr>
          <a:xfrm>
            <a:off x="2895600" y="13729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2FABF-9E86-FA1B-0878-4B5731BF2050}"/>
              </a:ext>
            </a:extLst>
          </p:cNvPr>
          <p:cNvCxnSpPr>
            <a:cxnSpLocks/>
          </p:cNvCxnSpPr>
          <p:nvPr/>
        </p:nvCxnSpPr>
        <p:spPr>
          <a:xfrm flipH="1" flipV="1">
            <a:off x="3540511" y="625139"/>
            <a:ext cx="509704" cy="634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117E97-0F42-00D3-327A-D0A18B9E9681}"/>
              </a:ext>
            </a:extLst>
          </p:cNvPr>
          <p:cNvSpPr txBox="1"/>
          <p:nvPr/>
        </p:nvSpPr>
        <p:spPr>
          <a:xfrm>
            <a:off x="4050215" y="1321420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BA623-5DEC-2DFB-470C-D3AFD1F5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04" y="2046921"/>
            <a:ext cx="2753109" cy="3096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7FF7D-9C2F-4778-6F2F-2AF45D7EB05E}"/>
              </a:ext>
            </a:extLst>
          </p:cNvPr>
          <p:cNvSpPr txBox="1"/>
          <p:nvPr/>
        </p:nvSpPr>
        <p:spPr>
          <a:xfrm>
            <a:off x="5341432" y="379916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10"&gt;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D8A1EB-B81C-1EAD-36C0-AF8406CB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1" y="1646818"/>
            <a:ext cx="2838846" cy="3277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7934BF-EC13-A13A-0CCF-452FAFBA0A20}"/>
              </a:ext>
            </a:extLst>
          </p:cNvPr>
          <p:cNvSpPr txBox="1"/>
          <p:nvPr/>
        </p:nvSpPr>
        <p:spPr>
          <a:xfrm>
            <a:off x="906037" y="60481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4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4C13-BE94-4765-EA0D-B998EADD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15366-12C5-9866-BC45-CD370CD91332}"/>
              </a:ext>
            </a:extLst>
          </p:cNvPr>
          <p:cNvSpPr txBox="1"/>
          <p:nvPr/>
        </p:nvSpPr>
        <p:spPr>
          <a:xfrm>
            <a:off x="337325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ECFDA-4215-F91D-D12E-BF15ED19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" y="1119932"/>
            <a:ext cx="3134162" cy="430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371DE-2EF6-A7DE-89B7-964AAFBF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00" y="1124694"/>
            <a:ext cx="3562847" cy="429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47AF4-9F65-6FF9-C867-9509B2B62732}"/>
              </a:ext>
            </a:extLst>
          </p:cNvPr>
          <p:cNvSpPr txBox="1"/>
          <p:nvPr/>
        </p:nvSpPr>
        <p:spPr>
          <a:xfrm>
            <a:off x="5967777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57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4B07-723B-3E3E-3F81-28BB5C6A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72E01-AD07-E993-29F0-9DC319146248}"/>
              </a:ext>
            </a:extLst>
          </p:cNvPr>
          <p:cNvSpPr txBox="1"/>
          <p:nvPr/>
        </p:nvSpPr>
        <p:spPr>
          <a:xfrm>
            <a:off x="170056" y="326937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 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DodgerBlue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7B4-D5D5-B5A4-16C0-51EA18CB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1" y="326937"/>
            <a:ext cx="3573903" cy="45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67755-2FF1-9AF7-A2FD-1EF0E647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E46A9-6C27-3893-B13D-91FC4B194EA0}"/>
              </a:ext>
            </a:extLst>
          </p:cNvPr>
          <p:cNvSpPr txBox="1"/>
          <p:nvPr/>
        </p:nvSpPr>
        <p:spPr>
          <a:xfrm>
            <a:off x="96625" y="1221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Grid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DA950-27BE-1B54-E30E-ACD380DAEF9A}"/>
              </a:ext>
            </a:extLst>
          </p:cNvPr>
          <p:cNvSpPr txBox="1"/>
          <p:nvPr/>
        </p:nvSpPr>
        <p:spPr>
          <a:xfrm>
            <a:off x="294588" y="81747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BA6AF-DDC0-0E0F-630C-BB364D177FFC}"/>
              </a:ext>
            </a:extLst>
          </p:cNvPr>
          <p:cNvSpPr txBox="1"/>
          <p:nvPr/>
        </p:nvSpPr>
        <p:spPr>
          <a:xfrm>
            <a:off x="4223209" y="1094477"/>
            <a:ext cx="333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are equivalent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6CA26-867E-B61B-E4D2-F4F689860BC6}"/>
              </a:ext>
            </a:extLst>
          </p:cNvPr>
          <p:cNvSpPr txBox="1"/>
          <p:nvPr/>
        </p:nvSpPr>
        <p:spPr>
          <a:xfrm>
            <a:off x="228601" y="310166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="123"/&gt;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BEC526-7272-B89E-E1D8-5CF7207529D9}"/>
              </a:ext>
            </a:extLst>
          </p:cNvPr>
          <p:cNvCxnSpPr/>
          <p:nvPr/>
        </p:nvCxnSpPr>
        <p:spPr>
          <a:xfrm flipH="1">
            <a:off x="5731497" y="2714920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50EA31-8281-AA99-2118-EF70D4422A49}"/>
              </a:ext>
            </a:extLst>
          </p:cNvPr>
          <p:cNvSpPr txBox="1"/>
          <p:nvPr/>
        </p:nvSpPr>
        <p:spPr>
          <a:xfrm>
            <a:off x="6561056" y="2345588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377FD-3A52-973B-31E8-FE2A5893E778}"/>
              </a:ext>
            </a:extLst>
          </p:cNvPr>
          <p:cNvCxnSpPr/>
          <p:nvPr/>
        </p:nvCxnSpPr>
        <p:spPr>
          <a:xfrm flipH="1">
            <a:off x="5681220" y="3760289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DF78A4-24E7-38D7-BCFE-1EBEFE9DE40C}"/>
              </a:ext>
            </a:extLst>
          </p:cNvPr>
          <p:cNvSpPr txBox="1"/>
          <p:nvPr/>
        </p:nvSpPr>
        <p:spPr>
          <a:xfrm>
            <a:off x="6647469" y="3390957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only space it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A3E4-0419-83D1-40FF-03FA7AC46C52}"/>
              </a:ext>
            </a:extLst>
          </p:cNvPr>
          <p:cNvSpPr txBox="1"/>
          <p:nvPr/>
        </p:nvSpPr>
        <p:spPr>
          <a:xfrm>
            <a:off x="228601" y="557749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B19F9F-D4DB-06B5-8D14-292734AFB93D}"/>
              </a:ext>
            </a:extLst>
          </p:cNvPr>
          <p:cNvCxnSpPr/>
          <p:nvPr/>
        </p:nvCxnSpPr>
        <p:spPr>
          <a:xfrm flipH="1">
            <a:off x="5324417" y="5159191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5343D-10A4-0860-DD09-8DA502DE61EC}"/>
              </a:ext>
            </a:extLst>
          </p:cNvPr>
          <p:cNvSpPr txBox="1"/>
          <p:nvPr/>
        </p:nvSpPr>
        <p:spPr>
          <a:xfrm>
            <a:off x="6290666" y="4789859"/>
            <a:ext cx="257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all available space</a:t>
            </a:r>
          </a:p>
        </p:txBody>
      </p:sp>
    </p:spTree>
    <p:extLst>
      <p:ext uri="{BB962C8B-B14F-4D97-AF65-F5344CB8AC3E}">
        <p14:creationId xmlns:p14="http://schemas.microsoft.com/office/powerpoint/2010/main" val="362052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C0BE3-C6E8-023A-FDAC-07DD38D0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A3DFD-5A6D-AA41-1839-8DC5A4C3EDC3}"/>
              </a:ext>
            </a:extLst>
          </p:cNvPr>
          <p:cNvSpPr txBox="1"/>
          <p:nvPr/>
        </p:nvSpPr>
        <p:spPr>
          <a:xfrm>
            <a:off x="115479" y="527430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0602-2E71-FB18-3F14-E11D3CA9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20" y="187655"/>
            <a:ext cx="1766097" cy="249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C739F-A3B8-EE44-AF22-C63E3523CDBA}"/>
              </a:ext>
            </a:extLst>
          </p:cNvPr>
          <p:cNvSpPr txBox="1"/>
          <p:nvPr/>
        </p:nvSpPr>
        <p:spPr>
          <a:xfrm>
            <a:off x="662233" y="4022246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0273D-D1B2-4EAF-8517-ADDB55A6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87" y="3591611"/>
            <a:ext cx="1987551" cy="28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25571-D1CB-3618-195D-522956E7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22C0E-55F5-5762-45A2-0CC5DA7E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17"/>
            <a:ext cx="12192000" cy="6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55A1F-30A8-93D0-1745-34D3F356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ABD40-5500-6533-FA40-DBD11CF3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5" y="630349"/>
            <a:ext cx="3610479" cy="5201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E61A9-B2C2-915C-E95B-C59D6735D154}"/>
              </a:ext>
            </a:extLst>
          </p:cNvPr>
          <p:cNvSpPr txBox="1"/>
          <p:nvPr/>
        </p:nvSpPr>
        <p:spPr>
          <a:xfrm>
            <a:off x="4546077" y="63034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78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F52C-6F9B-97B3-9A09-3CEE7AF9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1D681-0C94-624A-27BE-78D6CFB0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9" y="852128"/>
            <a:ext cx="3477110" cy="515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E71FC-D4C4-2A85-CBCA-91F3045416BF}"/>
              </a:ext>
            </a:extLst>
          </p:cNvPr>
          <p:cNvSpPr txBox="1"/>
          <p:nvPr/>
        </p:nvSpPr>
        <p:spPr>
          <a:xfrm>
            <a:off x="4470662" y="85212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7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F3F9-3022-A52F-88BE-5AE85EB8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3685C-6B89-4BF9-1ECE-00845FEC2CEF}"/>
              </a:ext>
            </a:extLst>
          </p:cNvPr>
          <p:cNvSpPr txBox="1"/>
          <p:nvPr/>
        </p:nvSpPr>
        <p:spPr>
          <a:xfrm>
            <a:off x="96625" y="122176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1604E-A587-66F9-8954-2EFAE3C3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3" y="644738"/>
            <a:ext cx="1845591" cy="270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CDCC6-5C52-7FD5-BD33-DB204FAAACB7}"/>
              </a:ext>
            </a:extLst>
          </p:cNvPr>
          <p:cNvSpPr txBox="1"/>
          <p:nvPr/>
        </p:nvSpPr>
        <p:spPr>
          <a:xfrm>
            <a:off x="2585301" y="8805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="AC"/&gt;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3ACC-04FF-E9E6-A92B-DE3DDDF5B2BB}"/>
              </a:ext>
            </a:extLst>
          </p:cNvPr>
          <p:cNvSpPr txBox="1"/>
          <p:nvPr/>
        </p:nvSpPr>
        <p:spPr>
          <a:xfrm>
            <a:off x="2045616" y="398488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="1"/&gt;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88617-2A90-D6AE-5DEF-BEB12248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3" y="3635770"/>
            <a:ext cx="1779603" cy="2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649C-FB63-3541-F0EF-1336B19C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17FA3-0886-458E-925E-F2B66D02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3" y="1064181"/>
            <a:ext cx="3591426" cy="516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5C998-61A3-9783-9BFD-04E4B2128A48}"/>
              </a:ext>
            </a:extLst>
          </p:cNvPr>
          <p:cNvSpPr txBox="1"/>
          <p:nvPr/>
        </p:nvSpPr>
        <p:spPr>
          <a:xfrm>
            <a:off x="3923030" y="622169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define all the remaining buttons as shown in the picture</a:t>
            </a:r>
          </a:p>
          <a:p>
            <a:endParaRPr lang="en-GB" dirty="0"/>
          </a:p>
          <a:p>
            <a:r>
              <a:rPr lang="en-GB" dirty="0"/>
              <a:t>In case of “0” button this shall be spanned over two grid columns, do you know 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30013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87DE-DBAD-C8A0-8B67-13E859C6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D369D-8C8E-55E5-DA82-BD560648A4B9}"/>
              </a:ext>
            </a:extLst>
          </p:cNvPr>
          <p:cNvSpPr txBox="1"/>
          <p:nvPr/>
        </p:nvSpPr>
        <p:spPr>
          <a:xfrm>
            <a:off x="216817" y="160256"/>
            <a:ext cx="425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</a:t>
            </a:r>
          </a:p>
          <a:p>
            <a:r>
              <a:rPr lang="en-GB" dirty="0" err="1"/>
              <a:t>E</a:t>
            </a:r>
            <a:r>
              <a:rPr lang="en-GB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u="sng" dirty="0"/>
              <a:t>A</a:t>
            </a:r>
            <a:r>
              <a:rPr lang="en-GB" dirty="0"/>
              <a:t>pplication </a:t>
            </a:r>
            <a:r>
              <a:rPr lang="en-GB" b="1" u="sng" dirty="0"/>
              <a:t>M</a:t>
            </a:r>
            <a:r>
              <a:rPr lang="en-GB" dirty="0"/>
              <a:t>arkup </a:t>
            </a: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</a:t>
            </a:r>
            <a:r>
              <a:rPr lang="en-GB" dirty="0"/>
              <a:t>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7CCCD-BB47-7788-7375-39D3C9EC6BFE}"/>
              </a:ext>
            </a:extLst>
          </p:cNvPr>
          <p:cNvSpPr txBox="1"/>
          <p:nvPr/>
        </p:nvSpPr>
        <p:spPr>
          <a:xfrm>
            <a:off x="851535" y="3212098"/>
            <a:ext cx="6092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63A96-587C-276C-9DEA-6EC8DF0CE991}"/>
              </a:ext>
            </a:extLst>
          </p:cNvPr>
          <p:cNvCxnSpPr/>
          <p:nvPr/>
        </p:nvCxnSpPr>
        <p:spPr>
          <a:xfrm flipH="1">
            <a:off x="3200400" y="2274849"/>
            <a:ext cx="2408663" cy="1326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BC90F0-0260-A549-ACB1-D0CDEE431433}"/>
              </a:ext>
            </a:extLst>
          </p:cNvPr>
          <p:cNvSpPr txBox="1"/>
          <p:nvPr/>
        </p:nvSpPr>
        <p:spPr>
          <a:xfrm>
            <a:off x="5954751" y="1628078"/>
            <a:ext cx="772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StackPanel</a:t>
            </a:r>
            <a:r>
              <a:rPr lang="en-GB" dirty="0"/>
              <a:t>: is a layout panel that arranges child elements into a single block.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075D2-395E-14BF-C197-69CBC266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01" y="2559395"/>
            <a:ext cx="2924583" cy="39248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DCCCB-A27A-3ECB-D81E-768C92FCA1F6}"/>
              </a:ext>
            </a:extLst>
          </p:cNvPr>
          <p:cNvCxnSpPr>
            <a:cxnSpLocks/>
          </p:cNvCxnSpPr>
          <p:nvPr/>
        </p:nvCxnSpPr>
        <p:spPr>
          <a:xfrm flipH="1" flipV="1">
            <a:off x="3998062" y="4265341"/>
            <a:ext cx="1074001" cy="1410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3511D4-C81F-0709-F2A5-8DF313204899}"/>
              </a:ext>
            </a:extLst>
          </p:cNvPr>
          <p:cNvSpPr txBox="1"/>
          <p:nvPr/>
        </p:nvSpPr>
        <p:spPr>
          <a:xfrm>
            <a:off x="4646920" y="5675971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Properties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8E89A-29BC-D772-76FC-54C5CF8D0316}"/>
              </a:ext>
            </a:extLst>
          </p:cNvPr>
          <p:cNvCxnSpPr>
            <a:cxnSpLocks/>
          </p:cNvCxnSpPr>
          <p:nvPr/>
        </p:nvCxnSpPr>
        <p:spPr>
          <a:xfrm>
            <a:off x="390293" y="4081346"/>
            <a:ext cx="1754735" cy="10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5A97A8-2524-9C30-36FF-336C769C949D}"/>
              </a:ext>
            </a:extLst>
          </p:cNvPr>
          <p:cNvSpPr txBox="1"/>
          <p:nvPr/>
        </p:nvSpPr>
        <p:spPr>
          <a:xfrm>
            <a:off x="-232753" y="3765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97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5987-671F-95F9-1FA5-264B5A46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C2455-91F7-DAAD-52AB-8FB4E7E7AC77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Communication with code behind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08AD6-E85B-966B-54DD-47C0E04BBE92}"/>
              </a:ext>
            </a:extLst>
          </p:cNvPr>
          <p:cNvSpPr txBox="1"/>
          <p:nvPr/>
        </p:nvSpPr>
        <p:spPr>
          <a:xfrm>
            <a:off x="316970" y="66383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access the XAML component we need to give it a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AB1D4-60F1-652E-9F4C-0F6C63A5B61C}"/>
              </a:ext>
            </a:extLst>
          </p:cNvPr>
          <p:cNvSpPr txBox="1"/>
          <p:nvPr/>
        </p:nvSpPr>
        <p:spPr>
          <a:xfrm>
            <a:off x="2389149" y="2092405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="resultLabel"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3294A-FB10-8A43-8062-F0986236C878}"/>
              </a:ext>
            </a:extLst>
          </p:cNvPr>
          <p:cNvCxnSpPr/>
          <p:nvPr/>
        </p:nvCxnSpPr>
        <p:spPr>
          <a:xfrm flipH="1">
            <a:off x="5943600" y="1332131"/>
            <a:ext cx="847492" cy="68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F1AAAE-966A-5939-2C4D-1E5F22F38B8C}"/>
              </a:ext>
            </a:extLst>
          </p:cNvPr>
          <p:cNvSpPr txBox="1"/>
          <p:nvPr/>
        </p:nvSpPr>
        <p:spPr>
          <a:xfrm>
            <a:off x="6556917" y="1020798"/>
            <a:ext cx="673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property is in x namespace and defines name for the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B5A41-596E-B7B8-B050-41FDF656C8D4}"/>
              </a:ext>
            </a:extLst>
          </p:cNvPr>
          <p:cNvSpPr txBox="1"/>
          <p:nvPr/>
        </p:nvSpPr>
        <p:spPr>
          <a:xfrm>
            <a:off x="0" y="4444662"/>
            <a:ext cx="8012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Window1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“12683"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16594C-E63E-6EE1-0472-CCB2594F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88" y="2118280"/>
            <a:ext cx="3002169" cy="4652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16BAF6-301C-8828-2382-1A24E44B677A}"/>
              </a:ext>
            </a:extLst>
          </p:cNvPr>
          <p:cNvSpPr txBox="1"/>
          <p:nvPr/>
        </p:nvSpPr>
        <p:spPr>
          <a:xfrm>
            <a:off x="316970" y="633525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names to all the Buttons.</a:t>
            </a:r>
          </a:p>
        </p:txBody>
      </p:sp>
    </p:spTree>
    <p:extLst>
      <p:ext uri="{BB962C8B-B14F-4D97-AF65-F5344CB8AC3E}">
        <p14:creationId xmlns:p14="http://schemas.microsoft.com/office/powerpoint/2010/main" val="22366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60CE-2957-269A-1353-1DA45EBD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7A172-937B-8347-1D55-A346C1C1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832771"/>
            <a:ext cx="9329112" cy="1865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3E23F-981E-D267-6609-EBF299142B04}"/>
              </a:ext>
            </a:extLst>
          </p:cNvPr>
          <p:cNvSpPr txBox="1"/>
          <p:nvPr/>
        </p:nvSpPr>
        <p:spPr>
          <a:xfrm>
            <a:off x="920718" y="3266175"/>
            <a:ext cx="108919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08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5BC4D-96C5-3135-3131-D6CB5229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18DED-E63C-A4D9-D314-47EA8B0B557A}"/>
              </a:ext>
            </a:extLst>
          </p:cNvPr>
          <p:cNvSpPr txBox="1"/>
          <p:nvPr/>
        </p:nvSpPr>
        <p:spPr>
          <a:xfrm>
            <a:off x="3047071" y="1997839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53E1-4D2C-DFC5-792F-742071C9E787}"/>
              </a:ext>
            </a:extLst>
          </p:cNvPr>
          <p:cNvSpPr txBox="1"/>
          <p:nvPr/>
        </p:nvSpPr>
        <p:spPr>
          <a:xfrm>
            <a:off x="171162" y="141402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logic to add number 7 to the </a:t>
            </a:r>
            <a:r>
              <a:rPr lang="en-GB" dirty="0" err="1"/>
              <a:t>resultLabel</a:t>
            </a:r>
            <a:r>
              <a:rPr lang="en-GB" dirty="0"/>
              <a:t> textbox output.</a:t>
            </a:r>
          </a:p>
          <a:p>
            <a:r>
              <a:rPr lang="en-GB" dirty="0"/>
              <a:t>See $ syntax for string. This allows to use the variable in {} within the quotes.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47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8588-1C88-ADE5-3629-FB7DFE81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C98F1-5944-191B-CC65-35947D86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7" y="0"/>
            <a:ext cx="1137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9391-838D-1F81-1EC2-61138B7D3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6DF73-9B90-E42A-B61D-44647E9A96B6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directly from C#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C2F22-9654-4F07-A002-4F34AA9C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0" y="703232"/>
            <a:ext cx="5106113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9DDF8-3343-8221-6114-4435849F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2" y="3265759"/>
            <a:ext cx="2991267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5CC65-FE44-220E-88C9-FB5A12AAF222}"/>
              </a:ext>
            </a:extLst>
          </p:cNvPr>
          <p:cNvSpPr txBox="1"/>
          <p:nvPr/>
        </p:nvSpPr>
        <p:spPr>
          <a:xfrm>
            <a:off x="4904296" y="2860937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CA646-1225-409E-C624-581C48C2DF56}"/>
              </a:ext>
            </a:extLst>
          </p:cNvPr>
          <p:cNvCxnSpPr/>
          <p:nvPr/>
        </p:nvCxnSpPr>
        <p:spPr>
          <a:xfrm flipV="1">
            <a:off x="4128940" y="5552388"/>
            <a:ext cx="1404594" cy="141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AB6F65-C2D1-6696-395E-43FB25BEAEAC}"/>
              </a:ext>
            </a:extLst>
          </p:cNvPr>
          <p:cNvSpPr txBox="1"/>
          <p:nvPr/>
        </p:nvSpPr>
        <p:spPr>
          <a:xfrm>
            <a:off x="2253007" y="5693790"/>
            <a:ext cx="265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the exception which would cause the app to crash</a:t>
            </a:r>
          </a:p>
        </p:txBody>
      </p:sp>
    </p:spTree>
    <p:extLst>
      <p:ext uri="{BB962C8B-B14F-4D97-AF65-F5344CB8AC3E}">
        <p14:creationId xmlns:p14="http://schemas.microsoft.com/office/powerpoint/2010/main" val="37147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30FB-DD73-1905-8A89-BCC32CB3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42922-571F-3926-2756-F9CDC4945BD6}"/>
              </a:ext>
            </a:extLst>
          </p:cNvPr>
          <p:cNvSpPr txBox="1"/>
          <p:nvPr/>
        </p:nvSpPr>
        <p:spPr>
          <a:xfrm>
            <a:off x="454844" y="354845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0A25-AD09-8132-95D7-5363AA2013B8}"/>
              </a:ext>
            </a:extLst>
          </p:cNvPr>
          <p:cNvSpPr txBox="1"/>
          <p:nvPr/>
        </p:nvSpPr>
        <p:spPr>
          <a:xfrm>
            <a:off x="254524" y="2630078"/>
            <a:ext cx="66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create a new event handler for </a:t>
            </a:r>
            <a:r>
              <a:rPr lang="en-GB" dirty="0" err="1"/>
              <a:t>negativButton</a:t>
            </a:r>
            <a:r>
              <a:rPr lang="en-GB" dirty="0"/>
              <a:t> click. Use the same method as for </a:t>
            </a:r>
            <a:r>
              <a:rPr lang="en-GB" dirty="0" err="1"/>
              <a:t>acButton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CA41E-E05A-4C75-7DFE-56D07B4A8CEB}"/>
              </a:ext>
            </a:extLst>
          </p:cNvPr>
          <p:cNvSpPr txBox="1"/>
          <p:nvPr/>
        </p:nvSpPr>
        <p:spPr>
          <a:xfrm>
            <a:off x="4772320" y="3276409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0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4F8D-E526-19A3-BA4F-6577B1E0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1B732-B46B-2F75-C956-D644E218BA32}"/>
              </a:ext>
            </a:extLst>
          </p:cNvPr>
          <p:cNvSpPr txBox="1"/>
          <p:nvPr/>
        </p:nvSpPr>
        <p:spPr>
          <a:xfrm>
            <a:off x="426563" y="42373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1A52-2E3A-5F8B-2444-B0D574F58C91}"/>
              </a:ext>
            </a:extLst>
          </p:cNvPr>
          <p:cNvSpPr txBox="1"/>
          <p:nvPr/>
        </p:nvSpPr>
        <p:spPr>
          <a:xfrm>
            <a:off x="426563" y="3752861"/>
            <a:ext cx="75956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-1;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448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2CFD-A2DE-F82C-96AF-AF01AE7C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07B03-B2F0-665A-16A9-A06A1E7D5FA9}"/>
              </a:ext>
            </a:extLst>
          </p:cNvPr>
          <p:cNvSpPr txBox="1"/>
          <p:nvPr/>
        </p:nvSpPr>
        <p:spPr>
          <a:xfrm>
            <a:off x="3047215" y="-77297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100;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10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F6F30-6338-20F1-3A02-69E72D16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9559E-17E4-2D89-1619-B443CBBE81E0}"/>
              </a:ext>
            </a:extLst>
          </p:cNvPr>
          <p:cNvSpPr txBox="1"/>
          <p:nvPr/>
        </p:nvSpPr>
        <p:spPr>
          <a:xfrm>
            <a:off x="671660" y="1472294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0AD30A-1F7E-C71A-9845-FFCC98046D4A}"/>
              </a:ext>
            </a:extLst>
          </p:cNvPr>
          <p:cNvCxnSpPr/>
          <p:nvPr/>
        </p:nvCxnSpPr>
        <p:spPr>
          <a:xfrm>
            <a:off x="2630078" y="848412"/>
            <a:ext cx="433633" cy="62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D60E73-4BC3-7672-E739-56EE30CE198B}"/>
              </a:ext>
            </a:extLst>
          </p:cNvPr>
          <p:cNvSpPr txBox="1"/>
          <p:nvPr/>
        </p:nvSpPr>
        <p:spPr>
          <a:xfrm>
            <a:off x="2017336" y="612742"/>
            <a:ext cx="526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</a:t>
            </a:r>
            <a:r>
              <a:rPr lang="en-GB" dirty="0" err="1"/>
              <a:t>sevenButton_Click</a:t>
            </a:r>
            <a:r>
              <a:rPr lang="en-GB" dirty="0"/>
              <a:t> to </a:t>
            </a:r>
            <a:r>
              <a:rPr lang="en-GB" dirty="0" err="1"/>
              <a:t>NumberButton_Click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AC5F-3359-072B-1410-147A3B1FC492}"/>
              </a:ext>
            </a:extLst>
          </p:cNvPr>
          <p:cNvSpPr txBox="1"/>
          <p:nvPr/>
        </p:nvSpPr>
        <p:spPr>
          <a:xfrm>
            <a:off x="2017335" y="5751921"/>
            <a:ext cx="512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Then add the event handler to all number buttons.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1078-6F15-E2D4-21DC-0C1131241893}"/>
              </a:ext>
            </a:extLst>
          </p:cNvPr>
          <p:cNvSpPr txBox="1"/>
          <p:nvPr/>
        </p:nvSpPr>
        <p:spPr>
          <a:xfrm>
            <a:off x="6280609" y="61212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8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60C1-2BCE-3A00-B7AD-E98E1A96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57FE4-0B57-DCE2-81F6-2A87DE5DBBA4}"/>
              </a:ext>
            </a:extLst>
          </p:cNvPr>
          <p:cNvSpPr txBox="1"/>
          <p:nvPr/>
        </p:nvSpPr>
        <p:spPr>
          <a:xfrm>
            <a:off x="643380" y="325899"/>
            <a:ext cx="60944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1DFF8A-D4AB-FA95-A6D2-361B95D45237}"/>
              </a:ext>
            </a:extLst>
          </p:cNvPr>
          <p:cNvCxnSpPr/>
          <p:nvPr/>
        </p:nvCxnSpPr>
        <p:spPr>
          <a:xfrm flipH="1" flipV="1">
            <a:off x="4204355" y="1197204"/>
            <a:ext cx="2281286" cy="15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E0028-3207-32E4-3713-0EA1430DA76B}"/>
              </a:ext>
            </a:extLst>
          </p:cNvPr>
          <p:cNvSpPr txBox="1"/>
          <p:nvPr/>
        </p:nvSpPr>
        <p:spPr>
          <a:xfrm>
            <a:off x="6485641" y="1187777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the sender 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AFE7C-B41E-B367-803B-B12D4B26E44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58120" y="5020500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CE771-99E2-DDEF-CA82-AD989A825DAF}"/>
              </a:ext>
            </a:extLst>
          </p:cNvPr>
          <p:cNvSpPr txBox="1"/>
          <p:nvPr/>
        </p:nvSpPr>
        <p:spPr>
          <a:xfrm>
            <a:off x="7194135" y="5020500"/>
            <a:ext cx="37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the evaluation to check the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73BEF-995F-2090-FACD-81813DAA3F90}"/>
              </a:ext>
            </a:extLst>
          </p:cNvPr>
          <p:cNvCxnSpPr>
            <a:cxnSpLocks/>
          </p:cNvCxnSpPr>
          <p:nvPr/>
        </p:nvCxnSpPr>
        <p:spPr>
          <a:xfrm flipH="1" flipV="1">
            <a:off x="5617633" y="5297499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3EC317-2A6A-50A3-0056-F0C07584D1E7}"/>
              </a:ext>
            </a:extLst>
          </p:cNvPr>
          <p:cNvSpPr txBox="1"/>
          <p:nvPr/>
        </p:nvSpPr>
        <p:spPr>
          <a:xfrm>
            <a:off x="7353648" y="5366743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 the </a:t>
            </a:r>
            <a:r>
              <a:rPr lang="en-GB" dirty="0" err="1"/>
              <a:t>selectedValue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43BF-702C-EB57-54DA-9C285966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1D436-9B3A-79F2-4466-BE2ECC7D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4BFD-F1C8-BCAB-71DD-50C9FBE8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395CF-6A88-AE8A-3275-C17C66196B91}"/>
              </a:ext>
            </a:extLst>
          </p:cNvPr>
          <p:cNvSpPr txBox="1"/>
          <p:nvPr/>
        </p:nvSpPr>
        <p:spPr>
          <a:xfrm>
            <a:off x="171162" y="141402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in C#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A7EA6-FDFE-40FA-DF23-327D67A90E52}"/>
              </a:ext>
            </a:extLst>
          </p:cNvPr>
          <p:cNvSpPr txBox="1"/>
          <p:nvPr/>
        </p:nvSpPr>
        <p:spPr>
          <a:xfrm>
            <a:off x="922211" y="106473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28F80-B972-2A55-3D15-DA156B2ABBF8}"/>
              </a:ext>
            </a:extLst>
          </p:cNvPr>
          <p:cNvSpPr txBox="1"/>
          <p:nvPr/>
        </p:nvSpPr>
        <p:spPr>
          <a:xfrm>
            <a:off x="97318" y="2819059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in XAML </a:t>
            </a:r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1C221-0743-EE9E-596D-7F773113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18" y="3142224"/>
            <a:ext cx="245779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991-EEA1-CD1E-F489-F704ABA4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687B0-778C-EEE7-166E-AD63E3E44B2B}"/>
              </a:ext>
            </a:extLst>
          </p:cNvPr>
          <p:cNvSpPr txBox="1"/>
          <p:nvPr/>
        </p:nvSpPr>
        <p:spPr>
          <a:xfrm>
            <a:off x="5969524" y="190301"/>
            <a:ext cx="6094428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 ((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)sender).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);     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alternative to (Button)sender is (sender as Button)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        ((Button)sender).Content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*/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2404-72D4-3329-A82E-3D3AFB0901A9}"/>
              </a:ext>
            </a:extLst>
          </p:cNvPr>
          <p:cNvSpPr txBox="1"/>
          <p:nvPr/>
        </p:nvSpPr>
        <p:spPr>
          <a:xfrm>
            <a:off x="179109" y="556181"/>
            <a:ext cx="69014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Refactored the </a:t>
            </a:r>
            <a:r>
              <a:rPr lang="en-GB" dirty="0" err="1"/>
              <a:t>numberButton_Click</a:t>
            </a:r>
            <a:r>
              <a:rPr lang="en-GB" dirty="0"/>
              <a:t> and used the sender as Button)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Remember that (Button)sender – parsing is equivalent to </a:t>
            </a:r>
          </a:p>
          <a:p>
            <a:r>
              <a:rPr lang="en-GB" dirty="0"/>
              <a:t>(sender as Button). </a:t>
            </a:r>
          </a:p>
        </p:txBody>
      </p:sp>
    </p:spTree>
    <p:extLst>
      <p:ext uri="{BB962C8B-B14F-4D97-AF65-F5344CB8AC3E}">
        <p14:creationId xmlns:p14="http://schemas.microsoft.com/office/powerpoint/2010/main" val="246352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517A-35B7-BF06-4C8F-7CB87C8D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55418-F02E-4651-615E-5F4700303CCB}"/>
              </a:ext>
            </a:extLst>
          </p:cNvPr>
          <p:cNvSpPr txBox="1"/>
          <p:nvPr/>
        </p:nvSpPr>
        <p:spPr>
          <a:xfrm>
            <a:off x="150828" y="216816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3757-30CB-F1F6-01F6-48412757D9B9}"/>
              </a:ext>
            </a:extLst>
          </p:cNvPr>
          <p:cNvSpPr txBox="1"/>
          <p:nvPr/>
        </p:nvSpPr>
        <p:spPr>
          <a:xfrm>
            <a:off x="366548" y="1625062"/>
            <a:ext cx="60933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Addition,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Substruction,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Multiplication,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Division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2A3A9-974F-552D-9B04-12F4AA88049B}"/>
              </a:ext>
            </a:extLst>
          </p:cNvPr>
          <p:cNvCxnSpPr/>
          <p:nvPr/>
        </p:nvCxnSpPr>
        <p:spPr>
          <a:xfrm flipH="1">
            <a:off x="2017986" y="961697"/>
            <a:ext cx="1395248" cy="66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4CD1F-3AC9-A755-2CF1-2969DB9A9AFC}"/>
              </a:ext>
            </a:extLst>
          </p:cNvPr>
          <p:cNvSpPr txBox="1"/>
          <p:nvPr/>
        </p:nvSpPr>
        <p:spPr>
          <a:xfrm>
            <a:off x="3502572" y="592365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type of </a:t>
            </a:r>
            <a:r>
              <a:rPr lang="en-GB" dirty="0" err="1"/>
              <a:t>enum</a:t>
            </a:r>
            <a:r>
              <a:rPr lang="en-GB" dirty="0"/>
              <a:t> (enumerator)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E829D-7071-D35D-F76B-1085B22B8C87}"/>
              </a:ext>
            </a:extLst>
          </p:cNvPr>
          <p:cNvSpPr txBox="1"/>
          <p:nvPr/>
        </p:nvSpPr>
        <p:spPr>
          <a:xfrm>
            <a:off x="5732080" y="2939195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1516D-6525-5EAB-B6FA-C9EE103638A2}"/>
              </a:ext>
            </a:extLst>
          </p:cNvPr>
          <p:cNvSpPr txBox="1"/>
          <p:nvPr/>
        </p:nvSpPr>
        <p:spPr>
          <a:xfrm>
            <a:off x="2715610" y="4695301"/>
            <a:ext cx="6093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multiplyButton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.Multiplication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minusButton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.Substruction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plusButton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.Addition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5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D542-7108-ED29-DD07-075AE3CE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6BD36-B372-AB8D-29A1-2B0B4E3EA4F1}"/>
              </a:ext>
            </a:extLst>
          </p:cNvPr>
          <p:cNvSpPr txBox="1"/>
          <p:nvPr/>
        </p:nvSpPr>
        <p:spPr>
          <a:xfrm>
            <a:off x="150828" y="216816"/>
            <a:ext cx="4363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project of type: Class Library</a:t>
            </a:r>
          </a:p>
          <a:p>
            <a:r>
              <a:rPr lang="en-GB" dirty="0"/>
              <a:t>Call it </a:t>
            </a:r>
            <a:r>
              <a:rPr lang="en-GB" dirty="0" err="1"/>
              <a:t>SupportClasses</a:t>
            </a:r>
            <a:endParaRPr lang="en-GB" dirty="0"/>
          </a:p>
          <a:p>
            <a:r>
              <a:rPr lang="en-GB" dirty="0"/>
              <a:t>Create a class </a:t>
            </a:r>
            <a:r>
              <a:rPr lang="en-GB" dirty="0" err="1"/>
              <a:t>SimpleMath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A3B6C-B050-C165-7F7C-C716F6E9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0" y="1465842"/>
            <a:ext cx="3458058" cy="5029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CB912-8B85-A40B-6E1E-BA504902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15" y="1465842"/>
            <a:ext cx="34580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DFE8-C772-A0A9-C06D-934EE634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3F024-F139-D7AA-88A0-8192A566583D}"/>
              </a:ext>
            </a:extLst>
          </p:cNvPr>
          <p:cNvSpPr txBox="1"/>
          <p:nvPr/>
        </p:nvSpPr>
        <p:spPr>
          <a:xfrm>
            <a:off x="716440" y="366623"/>
            <a:ext cx="916923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 + n2;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n1 - n2;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Multiply(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(n1 * n2);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(n1 / n2);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8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CE88-C1C8-968D-14CE-F84F2955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32289-BFAB-517A-58F2-68CDBBC3D05C}"/>
              </a:ext>
            </a:extLst>
          </p:cNvPr>
          <p:cNvSpPr txBox="1"/>
          <p:nvPr/>
        </p:nvSpPr>
        <p:spPr>
          <a:xfrm>
            <a:off x="150828" y="216816"/>
            <a:ext cx="38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Implementing the </a:t>
            </a:r>
            <a:r>
              <a:rPr lang="en-GB" dirty="0" err="1"/>
              <a:t>SimpleMath</a:t>
            </a:r>
            <a:r>
              <a:rPr lang="en-GB" dirty="0"/>
              <a:t> class: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3C4C-D59A-AB9C-1D71-C6136208DC91}"/>
              </a:ext>
            </a:extLst>
          </p:cNvPr>
          <p:cNvSpPr txBox="1"/>
          <p:nvPr/>
        </p:nvSpPr>
        <p:spPr>
          <a:xfrm>
            <a:off x="396240" y="969000"/>
            <a:ext cx="986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equalButton.Click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EqualButton_Click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E15B-9890-722F-7F8B-E2479FF2C87B}"/>
              </a:ext>
            </a:extLst>
          </p:cNvPr>
          <p:cNvSpPr txBox="1"/>
          <p:nvPr/>
        </p:nvSpPr>
        <p:spPr>
          <a:xfrm>
            <a:off x="1024645" y="3937175"/>
            <a:ext cx="145201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.Addition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SupportClasses.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.Substruction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.Multiplication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989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C34-2F8B-C85F-4088-D05F391C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F7EFC-3C21-9063-D115-C8D3E7930539}"/>
              </a:ext>
            </a:extLst>
          </p:cNvPr>
          <p:cNvSpPr txBox="1"/>
          <p:nvPr/>
        </p:nvSpPr>
        <p:spPr>
          <a:xfrm>
            <a:off x="447472" y="642026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dot click handler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A0309-368D-8896-7792-37018BAF4581}"/>
              </a:ext>
            </a:extLst>
          </p:cNvPr>
          <p:cNvSpPr txBox="1"/>
          <p:nvPr/>
        </p:nvSpPr>
        <p:spPr>
          <a:xfrm>
            <a:off x="5345349" y="2501605"/>
            <a:ext cx="60992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dotButton_Click(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(resultLabel.Content.ToString().Contains(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Do nothing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}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resultLabel.Content = 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{resultLabel.Content}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5954A-045C-4E67-EEC4-877B2C170682}"/>
              </a:ext>
            </a:extLst>
          </p:cNvPr>
          <p:cNvSpPr txBox="1"/>
          <p:nvPr/>
        </p:nvSpPr>
        <p:spPr>
          <a:xfrm>
            <a:off x="-2864796" y="2593938"/>
            <a:ext cx="60992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="dotButton"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="."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dotButton_Click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31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F9B1-03E6-83B9-8B9C-DD56F694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9FA52-D74E-32DA-1112-84A838551FAD}"/>
              </a:ext>
            </a:extLst>
          </p:cNvPr>
          <p:cNvSpPr txBox="1"/>
          <p:nvPr/>
        </p:nvSpPr>
        <p:spPr>
          <a:xfrm>
            <a:off x="0" y="844579"/>
            <a:ext cx="13601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lvl="1"/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result) == 999)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</a:p>
          <a:p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"Division by 0 is not supported"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"Wrong operation"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MessageBoxImage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8F12-3740-48DD-2A61-AD6B45F4DA5D}"/>
              </a:ext>
            </a:extLst>
          </p:cNvPr>
          <p:cNvSpPr txBox="1"/>
          <p:nvPr/>
        </p:nvSpPr>
        <p:spPr>
          <a:xfrm>
            <a:off x="772223" y="3255024"/>
            <a:ext cx="11070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Divide(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(n2 == 0)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999;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(n1 / n2);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169DE-1989-9B28-8E06-877E2B157F88}"/>
              </a:ext>
            </a:extLst>
          </p:cNvPr>
          <p:cNvSpPr txBox="1"/>
          <p:nvPr/>
        </p:nvSpPr>
        <p:spPr>
          <a:xfrm>
            <a:off x="246750" y="186656"/>
            <a:ext cx="154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MessageBox</a:t>
            </a:r>
            <a:r>
              <a:rPr lang="en-GB" dirty="0"/>
              <a:t> 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951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487-6881-B4C0-4E25-A27F2D2D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9FB44-8193-320A-94CA-FD62CDAD187D}"/>
              </a:ext>
            </a:extLst>
          </p:cNvPr>
          <p:cNvSpPr txBox="1"/>
          <p:nvPr/>
        </p:nvSpPr>
        <p:spPr>
          <a:xfrm>
            <a:off x="4653970" y="2604249"/>
            <a:ext cx="28840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STYLES</a:t>
            </a:r>
          </a:p>
          <a:p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801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0D970-272B-B66C-4729-92F787C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AC737-FFD2-AC2B-9483-63DA6B097BDA}"/>
              </a:ext>
            </a:extLst>
          </p:cNvPr>
          <p:cNvSpPr txBox="1"/>
          <p:nvPr/>
        </p:nvSpPr>
        <p:spPr>
          <a:xfrm>
            <a:off x="5377676" y="235946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="plusButton"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="+"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="Orange"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="White"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5EDF1-46C9-A0FF-4031-0CA591B8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0906" y="329757"/>
            <a:ext cx="3734321" cy="5029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D853CC-F4C4-0401-06FA-608B94964E20}"/>
              </a:ext>
            </a:extLst>
          </p:cNvPr>
          <p:cNvSpPr txBox="1"/>
          <p:nvPr/>
        </p:nvSpPr>
        <p:spPr>
          <a:xfrm>
            <a:off x="5255013" y="3898232"/>
            <a:ext cx="60941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="nineButton"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="9"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="#444444"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="white"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08C14-62BD-988C-C84C-D050DA75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2" y="539336"/>
            <a:ext cx="362953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2606-98D2-E92F-4D37-9EF9A525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4CAF-F5B4-A0A1-2DB0-A1C91E184DBB}"/>
              </a:ext>
            </a:extLst>
          </p:cNvPr>
          <p:cNvSpPr txBox="1"/>
          <p:nvPr/>
        </p:nvSpPr>
        <p:spPr>
          <a:xfrm>
            <a:off x="216817" y="160256"/>
            <a:ext cx="691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Code behind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Linked through the class definition with the same name </a:t>
            </a:r>
            <a:r>
              <a:rPr lang="en-GB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c#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and C# both define same partial class.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AA09-33EE-98E6-FCBA-76399F00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7" y="1693088"/>
            <a:ext cx="5462469" cy="3447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0834F-E509-A32F-13F7-62809089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88" y="1171933"/>
            <a:ext cx="4857648" cy="202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E70AA-A710-7242-E628-BB8485445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1" y="3372419"/>
            <a:ext cx="4527407" cy="332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CC2459-0E51-F1C6-14C5-26F702EC24A2}"/>
              </a:ext>
            </a:extLst>
          </p:cNvPr>
          <p:cNvSpPr txBox="1"/>
          <p:nvPr/>
        </p:nvSpPr>
        <p:spPr>
          <a:xfrm>
            <a:off x="14661896" y="2262052"/>
            <a:ext cx="60941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System.Text;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System.Windows.Controls;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System.Windows.Data;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System.Windows.Documents;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System.Windows.Input;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System.Windows.Media.Imaging;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System.Windows.Navigation;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System.Windows.Shapes;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Simple_Calculator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Interaction logic for MainWindow.xaml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InitializeComponent();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B857A-54AE-DB46-87BC-EB4808EF2633}"/>
              </a:ext>
            </a:extLst>
          </p:cNvPr>
          <p:cNvSpPr txBox="1"/>
          <p:nvPr/>
        </p:nvSpPr>
        <p:spPr>
          <a:xfrm>
            <a:off x="13251386" y="-3108226"/>
            <a:ext cx="104475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6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957-5D18-FB02-5485-3F0CB1C0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EB33-F4D6-B4D3-6F68-6BA4E07D24D4}"/>
              </a:ext>
            </a:extLst>
          </p:cNvPr>
          <p:cNvSpPr txBox="1"/>
          <p:nvPr/>
        </p:nvSpPr>
        <p:spPr>
          <a:xfrm>
            <a:off x="246750" y="186656"/>
            <a:ext cx="19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Static Resources: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C1715-18D8-387A-6141-87878084CBC3}"/>
              </a:ext>
            </a:extLst>
          </p:cNvPr>
          <p:cNvSpPr txBox="1"/>
          <p:nvPr/>
        </p:nvSpPr>
        <p:spPr>
          <a:xfrm>
            <a:off x="366548" y="832987"/>
            <a:ext cx="73427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="525"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="350"&gt;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="#444444"/&gt;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="orange"/&gt;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1C89C-7324-9564-20FB-3690A0C94707}"/>
              </a:ext>
            </a:extLst>
          </p:cNvPr>
          <p:cNvSpPr txBox="1"/>
          <p:nvPr/>
        </p:nvSpPr>
        <p:spPr>
          <a:xfrm>
            <a:off x="6380436" y="-1599039"/>
            <a:ext cx="10154964" cy="1144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&lt;!-- Operation buttons --&gt;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="plusButton"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="+"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="minusButton"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="-"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="multiplyButton"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="divideButton"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="/"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="equalButton"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="="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D403B-4AEB-D718-3B84-D6CA245E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7" y="3923957"/>
            <a:ext cx="35914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06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6FC2-953A-8B84-5F9C-3C5543B9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B32D5-C162-A490-FC1C-ABF185BB9844}"/>
              </a:ext>
            </a:extLst>
          </p:cNvPr>
          <p:cNvSpPr txBox="1"/>
          <p:nvPr/>
        </p:nvSpPr>
        <p:spPr>
          <a:xfrm>
            <a:off x="246750" y="186656"/>
            <a:ext cx="287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 wide resources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25299-9B88-2CED-9308-15C06F5C0189}"/>
              </a:ext>
            </a:extLst>
          </p:cNvPr>
          <p:cNvSpPr txBox="1"/>
          <p:nvPr/>
        </p:nvSpPr>
        <p:spPr>
          <a:xfrm>
            <a:off x="246750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="Simple_Calculator.App"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StartupUri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MainWindow.xaml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="#666666"/&gt;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="Green"/&gt;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10742-BBE9-EDBF-8EF6-5A064DE9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31" y="1790506"/>
            <a:ext cx="348663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86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F65C-487B-27D3-1305-75385D6F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78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3811-FB1E-D8B5-9E96-7C446E81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7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6368B-BDA3-0385-95A3-D4B65FA6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412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1B2A-702F-48D2-BAAA-3ADB6DDC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234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E050-773B-55D3-8D55-5C2448CE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435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9D2A7-C977-D29A-7DDE-9F625BFF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63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6465-CA68-E187-DD0D-6DC2B124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932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2064-2CD9-E448-215B-BEF19B96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3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83C90-2992-61F4-87A2-F9E5DD167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F9186-2ABC-9A49-BC78-CD4DD0E3ED04}"/>
              </a:ext>
            </a:extLst>
          </p:cNvPr>
          <p:cNvSpPr txBox="1"/>
          <p:nvPr/>
        </p:nvSpPr>
        <p:spPr>
          <a:xfrm>
            <a:off x="216817" y="160256"/>
            <a:ext cx="6364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Some features: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Familiar to HTML/XML users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Powerful binding for better designer/developer cooperation</a:t>
            </a:r>
          </a:p>
        </p:txBody>
      </p:sp>
    </p:spTree>
    <p:extLst>
      <p:ext uri="{BB962C8B-B14F-4D97-AF65-F5344CB8AC3E}">
        <p14:creationId xmlns:p14="http://schemas.microsoft.com/office/powerpoint/2010/main" val="2290326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603D-EB4D-48FD-090D-348C5A59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5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FF1B-3834-27C6-5FED-E9C83155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8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19BA-82BE-C3F1-AE70-09CB6705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3AAA-B870-F84A-6E2D-59DE66DA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036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B8B4-08C5-1E0A-3E80-EB08F804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88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13804-667F-1F8C-7372-238B7A8F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298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994DB-0726-F725-7EBD-0EFEBD41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38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80B5E-FC2D-4AC3-EC14-8FFEE68D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57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D8EC5-5B6C-F7C6-7C2E-FB6E0552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12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09686-ABE6-B741-B294-0F71E751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9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A4B1-DFF8-0516-085F-A7DBA970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96794-0B68-1232-4953-0F76E73B534B}"/>
              </a:ext>
            </a:extLst>
          </p:cNvPr>
          <p:cNvSpPr txBox="1"/>
          <p:nvPr/>
        </p:nvSpPr>
        <p:spPr>
          <a:xfrm>
            <a:off x="216817" y="160256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B6AB9-A67A-01C5-C4C1-5917B03E43A9}"/>
              </a:ext>
            </a:extLst>
          </p:cNvPr>
          <p:cNvSpPr txBox="1"/>
          <p:nvPr/>
        </p:nvSpPr>
        <p:spPr>
          <a:xfrm>
            <a:off x="404230" y="2617161"/>
            <a:ext cx="10903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7566D-02EE-293B-669D-D572F6E9F84B}"/>
              </a:ext>
            </a:extLst>
          </p:cNvPr>
          <p:cNvSpPr/>
          <p:nvPr/>
        </p:nvSpPr>
        <p:spPr>
          <a:xfrm>
            <a:off x="1148576" y="2854712"/>
            <a:ext cx="664612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B4D0B-9411-1199-25E4-8D834E860FD2}"/>
              </a:ext>
            </a:extLst>
          </p:cNvPr>
          <p:cNvCxnSpPr/>
          <p:nvPr/>
        </p:nvCxnSpPr>
        <p:spPr>
          <a:xfrm flipH="1">
            <a:off x="7159083" y="1784195"/>
            <a:ext cx="468351" cy="10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FE71A-EA46-D864-263A-BEB0CB5814A3}"/>
              </a:ext>
            </a:extLst>
          </p:cNvPr>
          <p:cNvSpPr txBox="1"/>
          <p:nvPr/>
        </p:nvSpPr>
        <p:spPr>
          <a:xfrm>
            <a:off x="7527074" y="144963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Defining namespaces</a:t>
            </a:r>
          </a:p>
        </p:txBody>
      </p:sp>
    </p:spTree>
    <p:extLst>
      <p:ext uri="{BB962C8B-B14F-4D97-AF65-F5344CB8AC3E}">
        <p14:creationId xmlns:p14="http://schemas.microsoft.com/office/powerpoint/2010/main" val="2732111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16B2-F81F-188E-F855-428A419E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53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FBCF-0F93-F831-5C65-BC0541622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7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CE33-62F2-A825-0905-421F5911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438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36AF-DF10-9DF6-FE26-7615D3AF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40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818A-B099-81CB-4B08-11C890CA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2D0F-0068-4551-0A09-F6BB0F76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F4F2D-5AAC-9F19-9D2B-B492F26254A1}"/>
              </a:ext>
            </a:extLst>
          </p:cNvPr>
          <p:cNvSpPr txBox="1"/>
          <p:nvPr/>
        </p:nvSpPr>
        <p:spPr>
          <a:xfrm>
            <a:off x="216817" y="16025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Define element in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E004-4E7A-6592-C1D4-13F16932A90D}"/>
              </a:ext>
            </a:extLst>
          </p:cNvPr>
          <p:cNvSpPr txBox="1"/>
          <p:nvPr/>
        </p:nvSpPr>
        <p:spPr>
          <a:xfrm>
            <a:off x="605673" y="88636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17901-432E-F658-61CE-E82AD3B9A915}"/>
              </a:ext>
            </a:extLst>
          </p:cNvPr>
          <p:cNvCxnSpPr>
            <a:cxnSpLocks/>
          </p:cNvCxnSpPr>
          <p:nvPr/>
        </p:nvCxnSpPr>
        <p:spPr>
          <a:xfrm flipH="1" flipV="1">
            <a:off x="2394408" y="111236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EA7298-8E46-F54B-227E-76FDD115E29A}"/>
              </a:ext>
            </a:extLst>
          </p:cNvPr>
          <p:cNvSpPr txBox="1"/>
          <p:nvPr/>
        </p:nvSpPr>
        <p:spPr>
          <a:xfrm>
            <a:off x="3750486" y="886367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Opening tag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D485B3-3B3B-5519-C579-3BFFC1B2C4F5}"/>
              </a:ext>
            </a:extLst>
          </p:cNvPr>
          <p:cNvCxnSpPr>
            <a:cxnSpLocks/>
          </p:cNvCxnSpPr>
          <p:nvPr/>
        </p:nvCxnSpPr>
        <p:spPr>
          <a:xfrm flipH="1" flipV="1">
            <a:off x="2509100" y="1755416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FBA17-CE1A-F33E-9DF8-990A967742B0}"/>
              </a:ext>
            </a:extLst>
          </p:cNvPr>
          <p:cNvSpPr txBox="1"/>
          <p:nvPr/>
        </p:nvSpPr>
        <p:spPr>
          <a:xfrm>
            <a:off x="3865178" y="1529420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Closing 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4F02C-3B65-B726-101C-1B3A6F60698F}"/>
              </a:ext>
            </a:extLst>
          </p:cNvPr>
          <p:cNvSpPr txBox="1"/>
          <p:nvPr/>
        </p:nvSpPr>
        <p:spPr>
          <a:xfrm>
            <a:off x="1586060" y="26999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7FB8E-A2D8-B1FB-D9E9-6969F6E37B12}"/>
              </a:ext>
            </a:extLst>
          </p:cNvPr>
          <p:cNvCxnSpPr>
            <a:cxnSpLocks/>
          </p:cNvCxnSpPr>
          <p:nvPr/>
        </p:nvCxnSpPr>
        <p:spPr>
          <a:xfrm flipH="1" flipV="1">
            <a:off x="2749883" y="298021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2C3D8-27A9-08BD-D627-D4D0BB496B08}"/>
              </a:ext>
            </a:extLst>
          </p:cNvPr>
          <p:cNvSpPr txBox="1"/>
          <p:nvPr/>
        </p:nvSpPr>
        <p:spPr>
          <a:xfrm>
            <a:off x="4105961" y="2754217"/>
            <a:ext cx="234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line elements needs to be finished /&gt;</a:t>
            </a:r>
          </a:p>
        </p:txBody>
      </p:sp>
    </p:spTree>
    <p:extLst>
      <p:ext uri="{BB962C8B-B14F-4D97-AF65-F5344CB8AC3E}">
        <p14:creationId xmlns:p14="http://schemas.microsoft.com/office/powerpoint/2010/main" val="19445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F1F9-3683-1406-EC10-241950B0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A19C8-7158-C4B8-51E6-31D1E1D3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5" y="422916"/>
            <a:ext cx="2962688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CF763-6CB1-A1C3-E2B9-905397385CA3}"/>
              </a:ext>
            </a:extLst>
          </p:cNvPr>
          <p:cNvSpPr txBox="1"/>
          <p:nvPr/>
        </p:nvSpPr>
        <p:spPr>
          <a:xfrm>
            <a:off x="643380" y="2372180"/>
            <a:ext cx="3598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D0C2-F614-8EBA-858F-86D0184CF158}"/>
              </a:ext>
            </a:extLst>
          </p:cNvPr>
          <p:cNvSpPr txBox="1"/>
          <p:nvPr/>
        </p:nvSpPr>
        <p:spPr>
          <a:xfrm>
            <a:off x="6648254" y="250567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4529A-71F5-99A9-369D-5AC90544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8" y="599152"/>
            <a:ext cx="301032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1487-2121-45A0-B732-593A222E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85B013-3CCB-3107-BD7A-AB9D4B5B82FC}"/>
              </a:ext>
            </a:extLst>
          </p:cNvPr>
          <p:cNvSpPr txBox="1"/>
          <p:nvPr/>
        </p:nvSpPr>
        <p:spPr>
          <a:xfrm>
            <a:off x="219174" y="37660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63B90-DF24-2987-0DAB-19CB5F5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7" y="376601"/>
            <a:ext cx="2857899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C3D78-966E-C469-2E97-1D36D44C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91" y="2999526"/>
            <a:ext cx="2248214" cy="294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4FC5E5-EDDC-17AF-4682-CCA4082D9B2B}"/>
              </a:ext>
            </a:extLst>
          </p:cNvPr>
          <p:cNvSpPr txBox="1"/>
          <p:nvPr/>
        </p:nvSpPr>
        <p:spPr>
          <a:xfrm>
            <a:off x="1133574" y="330181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8BC20-EBC2-8C44-B59F-D0CDD14D1B19}"/>
              </a:ext>
            </a:extLst>
          </p:cNvPr>
          <p:cNvSpPr txBox="1"/>
          <p:nvPr/>
        </p:nvSpPr>
        <p:spPr>
          <a:xfrm>
            <a:off x="219174" y="6296733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Remove Horizontal alignment and apply margins</a:t>
            </a:r>
          </a:p>
        </p:txBody>
      </p:sp>
    </p:spTree>
    <p:extLst>
      <p:ext uri="{BB962C8B-B14F-4D97-AF65-F5344CB8AC3E}">
        <p14:creationId xmlns:p14="http://schemas.microsoft.com/office/powerpoint/2010/main" val="150653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3283</Words>
  <Application>Microsoft Office PowerPoint</Application>
  <PresentationFormat>Widescreen</PresentationFormat>
  <Paragraphs>560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3</cp:revision>
  <dcterms:created xsi:type="dcterms:W3CDTF">2025-06-03T08:48:51Z</dcterms:created>
  <dcterms:modified xsi:type="dcterms:W3CDTF">2025-06-05T14:16:54Z</dcterms:modified>
</cp:coreProperties>
</file>