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5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a4db6b4a_126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a4db6b4a_126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\textrm{Modeling}~p(y|x) 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\boldsymbol{h^e}=\textrm{encoder}(x)\\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\log p(y|x)=\sum\log p(y_t|y_{&lt;t}, \boldsymbol{h^e}) 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h_t = f(h_{t-1}, y_{t-1}, \boldsymbol{h^e}) 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\boldsymbol{\tilde{h_t}}=tanh(\boldsymbol{W_c}[\textbf{c}_t;\textbf{h}_t])\\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p(y_t|y_{&lt;t}, \boldsymbol{h^e}) = \textrm{softmax} (g(\boldsymbol{\tilde{h_t}}))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\textbf{c}_t = \boldsymbol{h^e a_t}\\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\boldsymbol{a_{t}} = \textrm{aligh}(\boldsymbol{h_t},\boldsymbol{h^e})=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\frac{\exp(\textrm{score}(\boldsymbol{h_t},\boldsymbol{h^e}))}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{\sum\limits_{i}\exp(score(\boldsymbol{h_t},\boldsymbol{h^e_i}))}\\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\textrm{score}(\boldsymbol{h_t},\boldsymbol{h^e}) = \boldsymbol{h_t^\intercal W_a h^e}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a4db6b4a_126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a4db6b4a_126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a4db6b4a_126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a4db6b4a_126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a634579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8a634579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33e5ee0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33e5ee0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bdd75cc6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7bdd75cc6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dd75c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dd75c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e9c2914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e9c2914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e9c2914b_0_5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7e9c2914b_0_5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e9c2914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e9c2914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018799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018799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c9a844e4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c9a844e4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a4db6b4a_126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a4db6b4a_12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\textrm{Goal:}~p(y)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\log p(y)=\sum(\log p(y_t|y_{&lt;t}) \\\\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h_t = f(h_{t-1}, y_{t-1})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p(y_t|y_{&lt;t}) = \textrm{softmax} (g(h_t))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a4db6b4a_126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a4db6b4a_126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\textrm{Modeling:}~p(y|x)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\boldsymbol{h^e}=\textrm{encoder}(x)\\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\log p(y|x)=\sum\log p(y_t|y_{&lt;t}, \boldsymbol{h^e}) \\\\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h_t = f(h_{t-1}, y_{t-1}, \boldsymbol{h^e})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p(y_t|y_{&lt;t}, \boldsymbol{h^e}) = \textrm{softmax} (g(h_t))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png"/><Relationship Id="rId4" Type="http://schemas.openxmlformats.org/officeDocument/2006/relationships/image" Target="../media/image7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MaximumEntropy/Seq2Seq-PyTorch" TargetMode="External"/><Relationship Id="rId4" Type="http://schemas.openxmlformats.org/officeDocument/2006/relationships/hyperlink" Target="https://arxiv.org/abs/1406.1078" TargetMode="External"/><Relationship Id="rId5" Type="http://schemas.openxmlformats.org/officeDocument/2006/relationships/hyperlink" Target="https://distill.pub/2016/augmented-rnns/" TargetMode="External"/><Relationship Id="rId6" Type="http://schemas.openxmlformats.org/officeDocument/2006/relationships/hyperlink" Target="https://arxiv.org/abs/1409.0473" TargetMode="External"/><Relationship Id="rId7" Type="http://schemas.openxmlformats.org/officeDocument/2006/relationships/hyperlink" Target="https://arxiv.org/abs/1508.0402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1409.0473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arxiv.org/abs/1409.0473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23.png"/><Relationship Id="rId7" Type="http://schemas.openxmlformats.org/officeDocument/2006/relationships/image" Target="../media/image31.png"/><Relationship Id="rId8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abs/1411.4555" TargetMode="External"/><Relationship Id="rId4" Type="http://schemas.openxmlformats.org/officeDocument/2006/relationships/hyperlink" Target="http://brain.kaist.ac.kr/research.html" TargetMode="External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hunkim+jobs@gmail.com" TargetMode="External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jp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racticalquant.blogspot.hk/2013/10/deep-learning-oral-traditions.html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karpathy.github.io/2015/05/21/rnn-effectiveness/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ildml.com/2016/01/attention-and-memory-in-deep-learning-and-nlp/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1406.1078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github.com/MaximumEntropy/Seq2Seq-PyTorc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20.png"/><Relationship Id="rId7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26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1088100" y="1796200"/>
            <a:ext cx="6967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</a:t>
            </a:r>
            <a:r>
              <a:rPr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Sequence to Sequence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7575"/>
            <a:ext cx="4640714" cy="38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6"/>
          <p:cNvSpPr txBox="1"/>
          <p:nvPr>
            <p:ph type="title"/>
          </p:nvPr>
        </p:nvSpPr>
        <p:spPr>
          <a:xfrm>
            <a:off x="35875" y="44975"/>
            <a:ext cx="43926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Attention (WIP)</a:t>
            </a:r>
            <a:endParaRPr sz="2800"/>
          </a:p>
        </p:txBody>
      </p:sp>
      <p:sp>
        <p:nvSpPr>
          <p:cNvPr id="254" name="Google Shape;254;p46"/>
          <p:cNvSpPr txBox="1"/>
          <p:nvPr/>
        </p:nvSpPr>
        <p:spPr>
          <a:xfrm>
            <a:off x="201475" y="4713275"/>
            <a:ext cx="57132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Effective Approaches to Attention-based Neural Machine Translation (emnlp15)</a:t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1993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675" y="44975"/>
            <a:ext cx="2750722" cy="28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6"/>
          <p:cNvSpPr txBox="1"/>
          <p:nvPr/>
        </p:nvSpPr>
        <p:spPr>
          <a:xfrm>
            <a:off x="2313775" y="2737475"/>
            <a:ext cx="1845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2129"/>
                </a:solidFill>
              </a:rPr>
              <a:t>Globally aligned </a:t>
            </a:r>
            <a:endParaRPr b="1" sz="1200">
              <a:solidFill>
                <a:srgbClr val="1D21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2129"/>
                </a:solidFill>
              </a:rPr>
              <a:t>                  weights</a:t>
            </a:r>
            <a:endParaRPr b="1" sz="1200"/>
          </a:p>
        </p:txBody>
      </p:sp>
      <p:pic>
        <p:nvPicPr>
          <p:cNvPr id="257" name="Google Shape;25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494" y="2861375"/>
            <a:ext cx="3225093" cy="228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431625" y="2689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495450" y="1138425"/>
            <a:ext cx="8081400" cy="3656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Sequence to Sequence</a:t>
            </a:r>
            <a:endParaRPr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Sequence to Sequence models: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https://github.com/MaximumEntropy/Seq2Seq-PyTorch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Learning Phrase Representations using RNN Encoder-Decoder for Statistical Machine Translation: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https://arxiv.org/abs/1406.1078</a:t>
            </a:r>
            <a:r>
              <a:rPr lang="en" sz="1800"/>
              <a:t> 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Attention Models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Attention </a:t>
            </a:r>
            <a:r>
              <a:rPr lang="en" sz="1800"/>
              <a:t>and Augmented Recurrent Neural Networks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https://distill.pub/2016/augmented-rnns/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Neural Machine Translation by Jointly Learning to Align and Translate: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https://arxiv.org/abs/1409.0473</a:t>
            </a:r>
            <a:r>
              <a:rPr lang="en" sz="1800">
                <a:solidFill>
                  <a:schemeClr val="dk1"/>
                </a:solidFill>
              </a:rPr>
              <a:t> 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Effective Approaches to Attention-based Neural Machine Translation: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https://arxiv.org/abs/1508.04025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431625" y="298775"/>
            <a:ext cx="8280900" cy="1329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Exercise 13-1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Implement Neural Machine Translation by Jointly Learning to Align and Translate: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https://arxiv.org/abs/1409.0473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776" y="1341475"/>
            <a:ext cx="1999125" cy="357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3400" y="1733475"/>
            <a:ext cx="3066899" cy="5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0100" y="2288150"/>
            <a:ext cx="1894125" cy="8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8"/>
          <p:cNvSpPr txBox="1"/>
          <p:nvPr/>
        </p:nvSpPr>
        <p:spPr>
          <a:xfrm>
            <a:off x="2167225" y="2056750"/>
            <a:ext cx="4893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baseline="-25000" lang="en" sz="1000"/>
              <a:t>t</a:t>
            </a:r>
            <a:endParaRPr baseline="-25000" sz="1000"/>
          </a:p>
        </p:txBody>
      </p:sp>
      <p:pic>
        <p:nvPicPr>
          <p:cNvPr id="273" name="Google Shape;273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4385" y="3249350"/>
            <a:ext cx="3024924" cy="12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0100" y="4595125"/>
            <a:ext cx="4385175" cy="2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8"/>
          <p:cNvSpPr txBox="1"/>
          <p:nvPr/>
        </p:nvSpPr>
        <p:spPr>
          <a:xfrm>
            <a:off x="6571175" y="4722900"/>
            <a:ext cx="3000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https://arxiv.org/abs/1409.0473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431625" y="573717"/>
            <a:ext cx="8280900" cy="204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Exercise 13-2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Implement </a:t>
            </a:r>
            <a:r>
              <a:rPr lang="en" sz="2200">
                <a:solidFill>
                  <a:schemeClr val="dk1"/>
                </a:solidFill>
              </a:rPr>
              <a:t>A Neural Image Caption Generator: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https://arxiv.org/abs/1411.4555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/>
          </a:p>
        </p:txBody>
      </p:sp>
      <p:sp>
        <p:nvSpPr>
          <p:cNvPr id="281" name="Google Shape;281;p49"/>
          <p:cNvSpPr txBox="1"/>
          <p:nvPr/>
        </p:nvSpPr>
        <p:spPr>
          <a:xfrm>
            <a:off x="6941050" y="4821300"/>
            <a:ext cx="3416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http://brain.kaist.ac.kr/research.html</a:t>
            </a:r>
            <a:r>
              <a:rPr lang="en" sz="1000"/>
              <a:t> </a:t>
            </a:r>
            <a:endParaRPr sz="1000"/>
          </a:p>
        </p:txBody>
      </p:sp>
      <p:pic>
        <p:nvPicPr>
          <p:cNvPr id="282" name="Google Shape;28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1175" y="2718742"/>
            <a:ext cx="55816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type="title"/>
          </p:nvPr>
        </p:nvSpPr>
        <p:spPr>
          <a:xfrm>
            <a:off x="-268925" y="578375"/>
            <a:ext cx="8938800" cy="2490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If you’ve got this far, you did Good job!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Congratulations!!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Interested in DL/ML related PHD, Postdoc at HKUST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and/or internship, residency, research fellows at LINE/NAVER?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email your exercises (Lectures 10 to 13) and CV to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hunkim+jobs@gmail.com</a:t>
            </a:r>
            <a:r>
              <a:rPr lang="en" sz="1800"/>
              <a:t>. </a:t>
            </a:r>
            <a:endParaRPr sz="1800"/>
          </a:p>
        </p:txBody>
      </p:sp>
      <p:pic>
        <p:nvPicPr>
          <p:cNvPr id="288" name="Google Shape;28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50" y="3221675"/>
            <a:ext cx="8199859" cy="19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93" name="Google Shape;29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4" name="Google Shape;29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1"/>
          <p:cNvSpPr txBox="1"/>
          <p:nvPr/>
        </p:nvSpPr>
        <p:spPr>
          <a:xfrm>
            <a:off x="4522075" y="1758225"/>
            <a:ext cx="46221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</a:t>
            </a:r>
            <a:r>
              <a:rPr b="1"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</a:t>
            </a:r>
            <a:endParaRPr b="1"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Smartest ML Platform</a:t>
            </a:r>
            <a:endParaRPr b="1"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DNN, CNN,</a:t>
            </a:r>
            <a:r>
              <a:rPr lang="en"/>
              <a:t> RNN</a:t>
            </a:r>
            <a:endParaRPr/>
          </a:p>
        </p:txBody>
      </p:sp>
      <p:sp>
        <p:nvSpPr>
          <p:cNvPr id="163" name="Google Shape;163;p39"/>
          <p:cNvSpPr txBox="1"/>
          <p:nvPr/>
        </p:nvSpPr>
        <p:spPr>
          <a:xfrm>
            <a:off x="3628700" y="4819750"/>
            <a:ext cx="6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http://practicalquant.blogspot.hk/2013/10/deep-learning-oral-traditions.html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164" name="Google Shape;1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75" y="1793775"/>
            <a:ext cx="1657725" cy="195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5575" y="2565075"/>
            <a:ext cx="915875" cy="4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2175" y="1775850"/>
            <a:ext cx="5372718" cy="190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>
            <p:ph type="title"/>
          </p:nvPr>
        </p:nvSpPr>
        <p:spPr>
          <a:xfrm>
            <a:off x="112075" y="44975"/>
            <a:ext cx="89388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RNN</a:t>
            </a:r>
            <a:endParaRPr sz="2800"/>
          </a:p>
        </p:txBody>
      </p:sp>
      <p:cxnSp>
        <p:nvCxnSpPr>
          <p:cNvPr id="172" name="Google Shape;172;p40"/>
          <p:cNvCxnSpPr/>
          <p:nvPr/>
        </p:nvCxnSpPr>
        <p:spPr>
          <a:xfrm>
            <a:off x="6378153" y="1913060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3" name="Google Shape;173;p40"/>
          <p:cNvSpPr txBox="1"/>
          <p:nvPr/>
        </p:nvSpPr>
        <p:spPr>
          <a:xfrm>
            <a:off x="6900933" y="1795612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P(y=0)</a:t>
            </a:r>
            <a:endParaRPr sz="500"/>
          </a:p>
        </p:txBody>
      </p:sp>
      <p:cxnSp>
        <p:nvCxnSpPr>
          <p:cNvPr id="174" name="Google Shape;174;p40"/>
          <p:cNvCxnSpPr/>
          <p:nvPr/>
        </p:nvCxnSpPr>
        <p:spPr>
          <a:xfrm>
            <a:off x="6378153" y="2136897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5" name="Google Shape;175;p40"/>
          <p:cNvSpPr txBox="1"/>
          <p:nvPr/>
        </p:nvSpPr>
        <p:spPr>
          <a:xfrm>
            <a:off x="6919983" y="2014687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P(y=1)</a:t>
            </a:r>
            <a:endParaRPr sz="500"/>
          </a:p>
        </p:txBody>
      </p:sp>
      <p:cxnSp>
        <p:nvCxnSpPr>
          <p:cNvPr id="176" name="Google Shape;176;p40"/>
          <p:cNvCxnSpPr/>
          <p:nvPr/>
        </p:nvCxnSpPr>
        <p:spPr>
          <a:xfrm>
            <a:off x="6387678" y="2808410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7" name="Google Shape;177;p40"/>
          <p:cNvSpPr txBox="1"/>
          <p:nvPr/>
        </p:nvSpPr>
        <p:spPr>
          <a:xfrm>
            <a:off x="6926689" y="2686200"/>
            <a:ext cx="511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P(y=n)</a:t>
            </a:r>
            <a:endParaRPr sz="500"/>
          </a:p>
        </p:txBody>
      </p:sp>
      <p:sp>
        <p:nvSpPr>
          <p:cNvPr id="178" name="Google Shape;178;p40"/>
          <p:cNvSpPr txBox="1"/>
          <p:nvPr/>
        </p:nvSpPr>
        <p:spPr>
          <a:xfrm>
            <a:off x="6513670" y="2243287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179" name="Google Shape;179;p40"/>
          <p:cNvSpPr txBox="1"/>
          <p:nvPr/>
        </p:nvSpPr>
        <p:spPr>
          <a:xfrm>
            <a:off x="5766337" y="4292046"/>
            <a:ext cx="13212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500"/>
          </a:p>
        </p:txBody>
      </p:sp>
      <p:cxnSp>
        <p:nvCxnSpPr>
          <p:cNvPr id="180" name="Google Shape;180;p40"/>
          <p:cNvCxnSpPr>
            <a:endCxn id="181" idx="2"/>
          </p:cNvCxnSpPr>
          <p:nvPr/>
        </p:nvCxnSpPr>
        <p:spPr>
          <a:xfrm>
            <a:off x="1707812" y="2379775"/>
            <a:ext cx="609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4347276" y="2384547"/>
            <a:ext cx="5055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183" name="Google Shape;1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6934" y="2225868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0"/>
          <p:cNvSpPr/>
          <p:nvPr/>
        </p:nvSpPr>
        <p:spPr>
          <a:xfrm>
            <a:off x="5028302" y="3666662"/>
            <a:ext cx="1266900" cy="800100"/>
          </a:xfrm>
          <a:prstGeom prst="roundRect">
            <a:avLst>
              <a:gd fmla="val 15000" name="adj"/>
            </a:avLst>
          </a:prstGeom>
          <a:solidFill>
            <a:srgbClr val="61D836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CrossEnropy</a:t>
            </a:r>
            <a:endParaRPr sz="500"/>
          </a:p>
        </p:txBody>
      </p:sp>
      <p:pic>
        <p:nvPicPr>
          <p:cNvPr id="181" name="Google Shape;18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2467400" y="1401225"/>
            <a:ext cx="1657725" cy="195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0"/>
          <p:cNvSpPr/>
          <p:nvPr/>
        </p:nvSpPr>
        <p:spPr>
          <a:xfrm>
            <a:off x="4901846" y="1795600"/>
            <a:ext cx="1519800" cy="11589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Applications</a:t>
            </a:r>
            <a:endParaRPr/>
          </a:p>
        </p:txBody>
      </p:sp>
      <p:sp>
        <p:nvSpPr>
          <p:cNvPr id="191" name="Google Shape;191;p41"/>
          <p:cNvSpPr txBox="1"/>
          <p:nvPr/>
        </p:nvSpPr>
        <p:spPr>
          <a:xfrm>
            <a:off x="5136400" y="4826375"/>
            <a:ext cx="6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http://karpathy.github.io/2015/05/21/rnn-effectiveness/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192" name="Google Shape;19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00" y="1775299"/>
            <a:ext cx="8211349" cy="2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to Sequence</a:t>
            </a:r>
            <a:endParaRPr/>
          </a:p>
        </p:txBody>
      </p:sp>
      <p:sp>
        <p:nvSpPr>
          <p:cNvPr id="198" name="Google Shape;198;p42"/>
          <p:cNvSpPr txBox="1"/>
          <p:nvPr/>
        </p:nvSpPr>
        <p:spPr>
          <a:xfrm>
            <a:off x="2722425" y="4785900"/>
            <a:ext cx="6650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http://www.wildml.com/2016/01/attention-and-memory-in-deep-learning-and-nlp/</a:t>
            </a:r>
            <a:r>
              <a:rPr lang="en"/>
              <a:t> </a:t>
            </a:r>
            <a:endParaRPr/>
          </a:p>
        </p:txBody>
      </p:sp>
      <p:pic>
        <p:nvPicPr>
          <p:cNvPr id="199" name="Google Shape;19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525" y="1651223"/>
            <a:ext cx="5555100" cy="30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>
            <p:ph type="title"/>
          </p:nvPr>
        </p:nvSpPr>
        <p:spPr>
          <a:xfrm>
            <a:off x="431625" y="573717"/>
            <a:ext cx="8280900" cy="204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Lecture (TBA)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Implement Learning Phrase Representations using RNN Encoder-Decoder for Statistical Machine Translation: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https://arxiv.org/abs/1406.1078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/>
          </a:p>
        </p:txBody>
      </p:sp>
      <p:pic>
        <p:nvPicPr>
          <p:cNvPr id="205" name="Google Shape;2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138" y="2468817"/>
            <a:ext cx="4145729" cy="221748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983575" y="4821300"/>
            <a:ext cx="52974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https://github.com/MaximumEntropy/Seq2Seq-PyTorch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"/>
          <p:cNvSpPr txBox="1"/>
          <p:nvPr/>
        </p:nvSpPr>
        <p:spPr>
          <a:xfrm>
            <a:off x="5148400" y="2728600"/>
            <a:ext cx="3354000" cy="216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 = model.init_hidden()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 = one_hot(labels[0])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hidden, output = model(hidden, input)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 += criterion(output, label)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input = one_hot(output.max(1))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loss.backward()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optimizer.step()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2" name="Google Shape;2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32" y="824218"/>
            <a:ext cx="963967" cy="107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986" y="1249590"/>
            <a:ext cx="532581" cy="26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9024" y="814332"/>
            <a:ext cx="3124235" cy="10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4"/>
          <p:cNvSpPr/>
          <p:nvPr/>
        </p:nvSpPr>
        <p:spPr>
          <a:xfrm>
            <a:off x="19251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6" name="Google Shape;216;p44"/>
          <p:cNvSpPr/>
          <p:nvPr/>
        </p:nvSpPr>
        <p:spPr>
          <a:xfrm>
            <a:off x="25347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7" name="Google Shape;217;p44"/>
          <p:cNvSpPr/>
          <p:nvPr/>
        </p:nvSpPr>
        <p:spPr>
          <a:xfrm>
            <a:off x="31443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8" name="Google Shape;218;p44"/>
          <p:cNvSpPr/>
          <p:nvPr/>
        </p:nvSpPr>
        <p:spPr>
          <a:xfrm>
            <a:off x="37539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9" name="Google Shape;219;p44"/>
          <p:cNvSpPr txBox="1"/>
          <p:nvPr>
            <p:ph type="title"/>
          </p:nvPr>
        </p:nvSpPr>
        <p:spPr>
          <a:xfrm>
            <a:off x="35875" y="44975"/>
            <a:ext cx="38649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RNN (WIP)</a:t>
            </a:r>
            <a:endParaRPr sz="2800"/>
          </a:p>
        </p:txBody>
      </p:sp>
      <p:sp>
        <p:nvSpPr>
          <p:cNvPr id="220" name="Google Shape;220;p44"/>
          <p:cNvSpPr txBox="1"/>
          <p:nvPr/>
        </p:nvSpPr>
        <p:spPr>
          <a:xfrm>
            <a:off x="4238975" y="391950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</a:t>
            </a:r>
            <a:endParaRPr baseline="-25000"/>
          </a:p>
        </p:txBody>
      </p:sp>
      <p:sp>
        <p:nvSpPr>
          <p:cNvPr id="221" name="Google Shape;221;p44"/>
          <p:cNvSpPr txBox="1"/>
          <p:nvPr/>
        </p:nvSpPr>
        <p:spPr>
          <a:xfrm>
            <a:off x="4238975" y="18956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t-1</a:t>
            </a:r>
            <a:endParaRPr baseline="-25000"/>
          </a:p>
        </p:txBody>
      </p:sp>
      <p:sp>
        <p:nvSpPr>
          <p:cNvPr id="222" name="Google Shape;222;p44"/>
          <p:cNvSpPr txBox="1"/>
          <p:nvPr/>
        </p:nvSpPr>
        <p:spPr>
          <a:xfrm>
            <a:off x="4562250" y="991413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t</a:t>
            </a:r>
            <a:endParaRPr baseline="-25000"/>
          </a:p>
        </p:txBody>
      </p:sp>
      <p:pic>
        <p:nvPicPr>
          <p:cNvPr id="223" name="Google Shape;223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5738" y="195075"/>
            <a:ext cx="3299331" cy="216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4"/>
          <p:cNvSpPr txBox="1"/>
          <p:nvPr/>
        </p:nvSpPr>
        <p:spPr>
          <a:xfrm>
            <a:off x="1658225" y="4427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1</a:t>
            </a:r>
            <a:endParaRPr baseline="-25000"/>
          </a:p>
        </p:txBody>
      </p:sp>
      <p:pic>
        <p:nvPicPr>
          <p:cNvPr id="225" name="Google Shape;225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170" y="2416751"/>
            <a:ext cx="4440225" cy="27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/>
        </p:nvSpPr>
        <p:spPr>
          <a:xfrm>
            <a:off x="5148400" y="2652400"/>
            <a:ext cx="3354000" cy="216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 = encoder(x)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 = SOS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hidden, output = model(hidden, input)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 += criterion(output, label)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input = one_hot(output.max(1))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loss.backward()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optimizer.step()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31" name="Google Shape;231;p45"/>
          <p:cNvGrpSpPr/>
          <p:nvPr/>
        </p:nvGrpSpPr>
        <p:grpSpPr>
          <a:xfrm>
            <a:off x="1236186" y="814332"/>
            <a:ext cx="3593273" cy="1052496"/>
            <a:chOff x="1845575" y="2180175"/>
            <a:chExt cx="6179318" cy="1908424"/>
          </a:xfrm>
        </p:grpSpPr>
        <p:pic>
          <p:nvPicPr>
            <p:cNvPr id="232" name="Google Shape;232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45575" y="2969400"/>
              <a:ext cx="915875" cy="488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2175" y="2180175"/>
              <a:ext cx="5372718" cy="1908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Google Shape;234;p45"/>
          <p:cNvSpPr/>
          <p:nvPr/>
        </p:nvSpPr>
        <p:spPr>
          <a:xfrm>
            <a:off x="20013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5" name="Google Shape;235;p45"/>
          <p:cNvSpPr/>
          <p:nvPr/>
        </p:nvSpPr>
        <p:spPr>
          <a:xfrm>
            <a:off x="26109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6" name="Google Shape;236;p45"/>
          <p:cNvSpPr/>
          <p:nvPr/>
        </p:nvSpPr>
        <p:spPr>
          <a:xfrm>
            <a:off x="32205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7" name="Google Shape;237;p45"/>
          <p:cNvSpPr/>
          <p:nvPr/>
        </p:nvSpPr>
        <p:spPr>
          <a:xfrm>
            <a:off x="38301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5875" y="44975"/>
            <a:ext cx="32265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S2S (WIP)</a:t>
            </a:r>
            <a:endParaRPr sz="2800"/>
          </a:p>
        </p:txBody>
      </p:sp>
      <p:pic>
        <p:nvPicPr>
          <p:cNvPr id="239" name="Google Shape;23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150" y="1236850"/>
            <a:ext cx="1606181" cy="62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/>
          <p:nvPr/>
        </p:nvSpPr>
        <p:spPr>
          <a:xfrm>
            <a:off x="4315175" y="391950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</a:t>
            </a:r>
            <a:endParaRPr baseline="-25000"/>
          </a:p>
        </p:txBody>
      </p:sp>
      <p:sp>
        <p:nvSpPr>
          <p:cNvPr id="241" name="Google Shape;241;p45"/>
          <p:cNvSpPr txBox="1"/>
          <p:nvPr/>
        </p:nvSpPr>
        <p:spPr>
          <a:xfrm>
            <a:off x="4315175" y="18956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t-1</a:t>
            </a:r>
            <a:endParaRPr baseline="-25000"/>
          </a:p>
        </p:txBody>
      </p:sp>
      <p:sp>
        <p:nvSpPr>
          <p:cNvPr id="242" name="Google Shape;242;p45"/>
          <p:cNvSpPr txBox="1"/>
          <p:nvPr/>
        </p:nvSpPr>
        <p:spPr>
          <a:xfrm>
            <a:off x="1411325" y="1653125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l</a:t>
            </a:r>
            <a:endParaRPr baseline="-25000"/>
          </a:p>
        </p:txBody>
      </p:sp>
      <p:sp>
        <p:nvSpPr>
          <p:cNvPr id="243" name="Google Shape;243;p45"/>
          <p:cNvSpPr txBox="1"/>
          <p:nvPr/>
        </p:nvSpPr>
        <p:spPr>
          <a:xfrm>
            <a:off x="4638450" y="991413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t</a:t>
            </a:r>
            <a:endParaRPr baseline="-25000"/>
          </a:p>
        </p:txBody>
      </p:sp>
      <p:pic>
        <p:nvPicPr>
          <p:cNvPr id="244" name="Google Shape;24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6663" y="959239"/>
            <a:ext cx="295225" cy="244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5050" y="152400"/>
            <a:ext cx="3226500" cy="211860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5"/>
          <p:cNvSpPr txBox="1"/>
          <p:nvPr/>
        </p:nvSpPr>
        <p:spPr>
          <a:xfrm>
            <a:off x="1734425" y="4427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1</a:t>
            </a:r>
            <a:endParaRPr baseline="-25000"/>
          </a:p>
        </p:txBody>
      </p:sp>
      <p:pic>
        <p:nvPicPr>
          <p:cNvPr id="247" name="Google Shape;247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439" y="2271000"/>
            <a:ext cx="4431436" cy="280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