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66" r:id="rId4"/>
    <p:sldId id="269" r:id="rId5"/>
    <p:sldId id="295" r:id="rId6"/>
    <p:sldId id="285" r:id="rId7"/>
    <p:sldId id="293" r:id="rId8"/>
    <p:sldId id="286" r:id="rId9"/>
    <p:sldId id="272" r:id="rId10"/>
    <p:sldId id="276" r:id="rId11"/>
    <p:sldId id="287" r:id="rId12"/>
    <p:sldId id="280" r:id="rId13"/>
    <p:sldId id="277" r:id="rId14"/>
    <p:sldId id="296" r:id="rId15"/>
    <p:sldId id="271" r:id="rId16"/>
    <p:sldId id="291" r:id="rId17"/>
    <p:sldId id="289" r:id="rId18"/>
    <p:sldId id="288" r:id="rId19"/>
    <p:sldId id="275" r:id="rId20"/>
    <p:sldId id="290" r:id="rId21"/>
    <p:sldId id="273" r:id="rId22"/>
    <p:sldId id="274" r:id="rId23"/>
    <p:sldId id="279" r:id="rId24"/>
    <p:sldId id="292" r:id="rId25"/>
  </p:sldIdLst>
  <p:sldSz cx="12192000" cy="6858000"/>
  <p:notesSz cx="6669088" cy="99250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9E81"/>
    <a:srgbClr val="00957D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3045" autoAdjust="0"/>
  </p:normalViewPr>
  <p:slideViewPr>
    <p:cSldViewPr showGuides="1">
      <p:cViewPr varScale="1">
        <p:scale>
          <a:sx n="99" d="100"/>
          <a:sy n="99" d="100"/>
        </p:scale>
        <p:origin x="816" y="72"/>
      </p:cViewPr>
      <p:guideLst>
        <p:guide orient="horz" pos="2160"/>
        <p:guide pos="3840"/>
        <p:guide pos="3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559937" y="508315"/>
            <a:ext cx="2683073" cy="30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26428" y="9261660"/>
            <a:ext cx="3018071" cy="22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146" y="205051"/>
            <a:ext cx="980295" cy="5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4399"/>
            <a:ext cx="5335270" cy="446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074"/>
            <a:ext cx="288993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27074"/>
            <a:ext cx="288993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48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 was besteht diesen Schema?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solver-params</a:t>
            </a:r>
            <a:r>
              <a:rPr lang="de-DE" dirty="0"/>
              <a:t>: Parameter für den LQNS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Prozessor: unterschiedliche Arten von Prozessoren für Komponenten, CPU, usw..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Prozessor hat eine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mind</a:t>
            </a:r>
            <a:r>
              <a:rPr lang="de-DE" dirty="0"/>
              <a:t> eine </a:t>
            </a:r>
            <a:r>
              <a:rPr lang="de-DE" dirty="0" err="1"/>
              <a:t>entry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 nach </a:t>
            </a:r>
            <a:r>
              <a:rPr lang="de-DE" dirty="0" err="1"/>
              <a:t>entry</a:t>
            </a:r>
            <a:r>
              <a:rPr lang="de-DE" dirty="0"/>
              <a:t> typ </a:t>
            </a:r>
            <a:r>
              <a:rPr lang="de-DE" dirty="0">
                <a:sym typeface="Wingdings" panose="05000000000000000000" pitchFamily="2" charset="2"/>
              </a:rPr>
              <a:t> Task-</a:t>
            </a:r>
            <a:r>
              <a:rPr lang="de-DE" dirty="0" err="1">
                <a:sym typeface="Wingdings" panose="05000000000000000000" pitchFamily="2" charset="2"/>
              </a:rPr>
              <a:t>Activities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Activity</a:t>
            </a:r>
            <a:r>
              <a:rPr lang="de-DE" dirty="0">
                <a:sym typeface="Wingdings" panose="05000000000000000000" pitchFamily="2" charset="2"/>
              </a:rPr>
              <a:t> = Start, Action, </a:t>
            </a:r>
            <a:r>
              <a:rPr lang="de-DE" dirty="0" err="1">
                <a:sym typeface="Wingdings" panose="05000000000000000000" pitchFamily="2" charset="2"/>
              </a:rPr>
              <a:t>Stop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Precedence</a:t>
            </a:r>
            <a:r>
              <a:rPr lang="de-DE" dirty="0">
                <a:sym typeface="Wingdings" panose="05000000000000000000" pitchFamily="2" charset="2"/>
              </a:rPr>
              <a:t> = Start-&gt; Action -&gt; </a:t>
            </a:r>
            <a:r>
              <a:rPr lang="de-DE" dirty="0" err="1">
                <a:sym typeface="Wingdings" panose="05000000000000000000" pitchFamily="2" charset="2"/>
              </a:rPr>
              <a:t>Stop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Da das nun etwas abstrakt war, habe ich hier noch ein transformiertes Modell zum Verständnis (Simpleres Beispiel als BRS)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93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BUFFER!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Als erstes sehen wir </a:t>
            </a:r>
            <a:r>
              <a:rPr lang="de-DE" dirty="0" err="1"/>
              <a:t>solver-params</a:t>
            </a:r>
            <a:r>
              <a:rPr lang="de-DE" dirty="0"/>
              <a:t>, dann einige </a:t>
            </a:r>
            <a:r>
              <a:rPr lang="de-DE" dirty="0" err="1"/>
              <a:t>Processors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Folgenden bezeichnen wir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Server… als CPU-Prozessoren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LinkinResource</a:t>
            </a:r>
            <a:r>
              <a:rPr lang="de-DE" dirty="0"/>
              <a:t> als  Linkin-</a:t>
            </a:r>
            <a:r>
              <a:rPr lang="de-DE" dirty="0" err="1"/>
              <a:t>Resource</a:t>
            </a:r>
            <a:r>
              <a:rPr lang="de-DE" dirty="0"/>
              <a:t>-Prozessoren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-Delay-Prozessor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Komponenten-Interface-Prozessoren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-Scenario-Prozessor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Loop-Prozessoren (Für BRS relevant)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Das was Sie hier sehen spielt eine essentielle Rolle in diesem Praktikum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9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 Ansatz funktioniert sehr ähnlich zu </a:t>
            </a:r>
            <a:r>
              <a:rPr lang="de-DE" dirty="0" err="1"/>
              <a:t>PerOpteryx</a:t>
            </a:r>
            <a:r>
              <a:rPr lang="de-DE" dirty="0"/>
              <a:t>, nur in eben P</a:t>
            </a:r>
            <a:r>
              <a:rPr lang="de-DE" b="1" dirty="0"/>
              <a:t>y</a:t>
            </a:r>
            <a:r>
              <a:rPr lang="de-DE" dirty="0"/>
              <a:t>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bekommen eine Input-Allokation, CPU-Raten, usw..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holen uns bestimmte Informationen, für unsere Transformation in Vorverarbeitung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 Infos werden an </a:t>
            </a:r>
            <a:r>
              <a:rPr lang="de-DE" dirty="0" err="1"/>
              <a:t>LQNSolver</a:t>
            </a:r>
            <a:r>
              <a:rPr lang="de-DE" dirty="0"/>
              <a:t>-Klasse weitergeleitet </a:t>
            </a:r>
            <a:r>
              <a:rPr lang="de-DE" dirty="0">
                <a:sym typeface="Wingdings" panose="05000000000000000000" pitchFamily="2" charset="2"/>
              </a:rPr>
              <a:t> Weiter an den </a:t>
            </a:r>
            <a:r>
              <a:rPr lang="de-DE" dirty="0" err="1">
                <a:sym typeface="Wingdings" panose="05000000000000000000" pitchFamily="2" charset="2"/>
              </a:rPr>
              <a:t>LQNBuilder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Dort PyCM2LQN-Transformation von PCM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Anhand der </a:t>
            </a:r>
            <a:r>
              <a:rPr lang="de-DE" dirty="0" err="1">
                <a:sym typeface="Wingdings" panose="05000000000000000000" pitchFamily="2" charset="2"/>
              </a:rPr>
              <a:t>Transforation</a:t>
            </a:r>
            <a:r>
              <a:rPr lang="de-DE" dirty="0">
                <a:sym typeface="Wingdings" panose="05000000000000000000" pitchFamily="2" charset="2"/>
              </a:rPr>
              <a:t> wird im </a:t>
            </a:r>
            <a:r>
              <a:rPr lang="de-DE" dirty="0" err="1">
                <a:sym typeface="Wingdings" panose="05000000000000000000" pitchFamily="2" charset="2"/>
              </a:rPr>
              <a:t>LQNSolver</a:t>
            </a:r>
            <a:r>
              <a:rPr lang="de-DE" dirty="0">
                <a:sym typeface="Wingdings" panose="05000000000000000000" pitchFamily="2" charset="2"/>
              </a:rPr>
              <a:t>, ein </a:t>
            </a:r>
            <a:r>
              <a:rPr lang="de-DE" dirty="0" err="1">
                <a:sym typeface="Wingdings" panose="05000000000000000000" pitchFamily="2" charset="2"/>
              </a:rPr>
              <a:t>Subprocess</a:t>
            </a:r>
            <a:r>
              <a:rPr lang="de-DE" dirty="0">
                <a:sym typeface="Wingdings" panose="05000000000000000000" pitchFamily="2" charset="2"/>
              </a:rPr>
              <a:t> gestartet und mittels LQNS analysiert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Zurück bekommen wir die berechnete Response Time für die Eingabe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Ab hier übernimmt Ewald und geht ein bisschen mehr ins Detail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775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Cache</a:t>
            </a:r>
          </a:p>
          <a:p>
            <a:pPr lvl="1"/>
            <a:r>
              <a:rPr lang="de-DE" dirty="0"/>
              <a:t>Alle PCM Dateien</a:t>
            </a:r>
          </a:p>
          <a:p>
            <a:r>
              <a:rPr lang="de-DE" dirty="0"/>
              <a:t>Mapping</a:t>
            </a:r>
          </a:p>
          <a:p>
            <a:pPr lvl="1"/>
            <a:r>
              <a:rPr lang="de-DE" dirty="0"/>
              <a:t>Zusammengesetzte Komponente </a:t>
            </a:r>
            <a:r>
              <a:rPr lang="de-DE" dirty="0">
                <a:sym typeface="Wingdings" panose="05000000000000000000" pitchFamily="2" charset="2"/>
              </a:rPr>
              <a:t> Optionen</a:t>
            </a:r>
            <a:endParaRPr lang="de-DE" dirty="0"/>
          </a:p>
          <a:p>
            <a:pPr lvl="1"/>
            <a:r>
              <a:rPr lang="de-DE" dirty="0"/>
              <a:t>Komponenten ID </a:t>
            </a:r>
            <a:r>
              <a:rPr lang="de-DE" dirty="0">
                <a:sym typeface="Wingdings" panose="05000000000000000000" pitchFamily="2" charset="2"/>
              </a:rPr>
              <a:t> CPU ID</a:t>
            </a:r>
            <a:endParaRPr lang="de-DE" dirty="0"/>
          </a:p>
          <a:p>
            <a:pPr lvl="1"/>
            <a:r>
              <a:rPr lang="de-DE" dirty="0"/>
              <a:t>CPU-Prozessornamen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CPU ID</a:t>
            </a:r>
          </a:p>
          <a:p>
            <a:pPr lvl="1"/>
            <a:r>
              <a:rPr lang="de-DE" dirty="0"/>
              <a:t>CPU ID </a:t>
            </a:r>
            <a:r>
              <a:rPr lang="de-DE" dirty="0">
                <a:sym typeface="Wingdings" panose="05000000000000000000" pitchFamily="2" charset="2"/>
              </a:rPr>
              <a:t> CPU Rate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CPU ID  SEFF ID</a:t>
            </a:r>
            <a:endParaRPr lang="de-DE" dirty="0"/>
          </a:p>
          <a:p>
            <a:r>
              <a:rPr lang="de-DE"/>
              <a:t>Liste von Composite Components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52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de-DE" dirty="0"/>
              <a:t>(Wie von Frederic bereits vorgestellt, ) sehen so Input Dateien aus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de-DE" dirty="0"/>
              <a:t>Solver Parameter mit Default Werten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de-DE" dirty="0"/>
              <a:t>Verschiedene </a:t>
            </a:r>
            <a:r>
              <a:rPr lang="de-DE" dirty="0" err="1"/>
              <a:t>Processoren</a:t>
            </a:r>
            <a:endParaRPr lang="de-DE" dirty="0"/>
          </a:p>
          <a:p>
            <a:pPr marL="895335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CPU</a:t>
            </a:r>
          </a:p>
          <a:p>
            <a:pPr marL="895335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Linking </a:t>
            </a:r>
            <a:r>
              <a:rPr lang="de-DE" dirty="0" err="1"/>
              <a:t>Resource</a:t>
            </a:r>
            <a:endParaRPr lang="de-DE" dirty="0"/>
          </a:p>
          <a:p>
            <a:pPr marL="895335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Komponenten Interface Prozessoren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Usagescenario</a:t>
            </a:r>
            <a:endParaRPr lang="de-DE" dirty="0"/>
          </a:p>
          <a:p>
            <a:pPr marL="895335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Loop Prozessoren</a:t>
            </a:r>
          </a:p>
          <a:p>
            <a:pPr marL="895335" lvl="1" indent="-2857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9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Finalisierung</a:t>
            </a:r>
            <a:r>
              <a:rPr lang="de-DE" dirty="0"/>
              <a:t>: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Löschen nicht genutzter Server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Precedence</a:t>
            </a:r>
            <a:r>
              <a:rPr lang="de-DE" dirty="0"/>
              <a:t> Duplikat Error Check 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Füge </a:t>
            </a:r>
            <a:r>
              <a:rPr lang="de-DE" dirty="0" err="1"/>
              <a:t>InternalActions</a:t>
            </a:r>
            <a:r>
              <a:rPr lang="de-DE" dirty="0"/>
              <a:t> zu CPU Prozessoren hinzu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8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Kommandozeilen Werkzeug, entwickelt an der Carleton University, Kanada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Analyse von LQN-Modellen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895335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895335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Host Demand Mean</a:t>
            </a:r>
          </a:p>
          <a:p>
            <a:pPr marL="895335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Allokation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Output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82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43BC79BE-587E-4D25-B651-E29C34C1F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Vorgehensweise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Beispiele mit Hilfe </a:t>
            </a:r>
            <a:r>
              <a:rPr lang="de-DE" dirty="0" err="1"/>
              <a:t>PerOpteryx</a:t>
            </a:r>
            <a:r>
              <a:rPr lang="de-DE" dirty="0"/>
              <a:t> generiert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de-DE" dirty="0"/>
              <a:t>CSV-Datei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Vergleich der durch </a:t>
            </a:r>
            <a:r>
              <a:rPr lang="de-DE" dirty="0" err="1"/>
              <a:t>PyOpteryx</a:t>
            </a:r>
            <a:r>
              <a:rPr lang="de-DE" dirty="0"/>
              <a:t> berechneten Ergebnisse mit den berechneten Ergebnissen von </a:t>
            </a:r>
            <a:r>
              <a:rPr lang="de-DE" dirty="0" err="1"/>
              <a:t>Peropteryx</a:t>
            </a:r>
            <a:r>
              <a:rPr lang="de-DE" dirty="0"/>
              <a:t> (Goldstandard)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de-DE" dirty="0"/>
              <a:t>Ausschließen von Beispielen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de-DE" dirty="0"/>
              <a:t>Berechnen verbliebener Beispiele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Ausschlusskriterien für Beispiele: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response</a:t>
            </a:r>
            <a:r>
              <a:rPr lang="de-DE" dirty="0"/>
              <a:t> time == invalid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response</a:t>
            </a:r>
            <a:r>
              <a:rPr lang="de-DE" dirty="0"/>
              <a:t> time == alte </a:t>
            </a:r>
            <a:r>
              <a:rPr lang="de-DE" dirty="0" err="1"/>
              <a:t>response</a:t>
            </a:r>
            <a:r>
              <a:rPr lang="de-DE" dirty="0"/>
              <a:t> time</a:t>
            </a:r>
          </a:p>
          <a:p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40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kurzer Einblick in die Gliederung der Präsentation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Ich werde über 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Motivation und Grundlagen sprechen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Dabei werde ich wichtige Sachverhalte des PCM, </a:t>
            </a:r>
            <a:r>
              <a:rPr lang="de-DE" dirty="0" err="1"/>
              <a:t>PerOpteryxs</a:t>
            </a:r>
            <a:r>
              <a:rPr lang="de-DE" dirty="0"/>
              <a:t> und LQN XML Schema erklären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Danach werde ich einen Überblick über unseren eigenen Ansatz 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Ewald wird dann übernehmen und etwas detaillierter auf den Ansatz eingehen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Anschließend wird er unsere Evaluation vorstellen 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Herausforderungen dieses Praktikums nennen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Abschließend werden wir noch einmal alles zusammenfassen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Und für Fragen bereit stehen.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726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C8B8E762-B788-496D-9F9A-72E81824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max</a:t>
            </a:r>
            <a:r>
              <a:rPr lang="de-DE" dirty="0"/>
              <a:t> Abweichung Ist vs. Soll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Vorkommende Fehler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0.004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0.021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0.03</a:t>
            </a:r>
          </a:p>
          <a:p>
            <a:endParaRPr lang="de-D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valider XML-Dateien als Input für </a:t>
            </a:r>
            <a:r>
              <a:rPr lang="de-DE" dirty="0" err="1"/>
              <a:t>LQNSolver</a:t>
            </a:r>
            <a:endParaRPr lang="de-DE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Unvollständige Dokumentation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Fehlermeldungen teilweise nicht aussagekräftig</a:t>
            </a:r>
          </a:p>
          <a:p>
            <a:pPr marL="150492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Assertion </a:t>
            </a:r>
            <a:r>
              <a:rPr lang="de-DE" dirty="0" err="1"/>
              <a:t>Failed</a:t>
            </a:r>
            <a:r>
              <a:rPr lang="de-DE" dirty="0"/>
              <a:t>! </a:t>
            </a:r>
            <a:r>
              <a:rPr lang="de-DE" dirty="0" err="1"/>
              <a:t>newEntry</a:t>
            </a:r>
            <a:r>
              <a:rPr lang="de-DE" dirty="0"/>
              <a:t> != null</a:t>
            </a:r>
          </a:p>
          <a:p>
            <a:pPr marL="609585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von XML-Dateien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SimpleHeuristicsExample</a:t>
            </a:r>
            <a:r>
              <a:rPr lang="de-DE" dirty="0"/>
              <a:t>  ca. 450 Zeilen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BusinessReportingSystem</a:t>
            </a:r>
            <a:r>
              <a:rPr lang="de-DE" dirty="0"/>
              <a:t> ca. 2800 Zeilen 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de-DE" dirty="0"/>
              <a:t>Sortier-Skript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de-DE" dirty="0"/>
              <a:t>XML Differenzwerkzeuge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35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Erfolgreiche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Evaluierung mit </a:t>
            </a:r>
            <a:r>
              <a:rPr lang="de-DE" dirty="0" err="1"/>
              <a:t>PerOpteryx</a:t>
            </a:r>
            <a:r>
              <a:rPr lang="de-DE" dirty="0"/>
              <a:t>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99,99%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Future Work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(</a:t>
            </a:r>
            <a:r>
              <a:rPr lang="de-DE" dirty="0" err="1"/>
              <a:t>StoEx</a:t>
            </a:r>
            <a:r>
              <a:rPr lang="de-DE" dirty="0"/>
              <a:t>)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de-DE" altLang="de-DE" dirty="0">
                <a:cs typeface="Courier New" panose="02070309020205020404" pitchFamily="49" charset="0"/>
              </a:rPr>
              <a:t>"(</a:t>
            </a:r>
            <a:r>
              <a:rPr lang="de-DE" altLang="de-DE" dirty="0" err="1">
                <a:cs typeface="Courier New" panose="02070309020205020404" pitchFamily="49" charset="0"/>
              </a:rPr>
              <a:t>DoublePDF</a:t>
            </a:r>
            <a:r>
              <a:rPr lang="de-DE" altLang="de-DE" dirty="0">
                <a:cs typeface="Courier New" panose="02070309020205020404" pitchFamily="49" charset="0"/>
              </a:rPr>
              <a:t>[(1.2;0.15)(1.3;0.4)(1.4;0.3)(1.5;0.15)]+1.2)/20/100" = </a:t>
            </a:r>
            <a:r>
              <a:rPr lang="de-DE" dirty="0"/>
              <a:t>1.20625 E-3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/>
              <a:t>Generalisierung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62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549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Danke an Daniel für Betreuung!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Vielen Dank für die Aufmerksamkeit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beantworten jetzt Fragen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9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Wir wollen PCM optimieren, indem wir Maschinelle Lernverfahren (Neuronale Netze) einsetzen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Diese Optimierung wird in Python (</a:t>
            </a:r>
            <a:r>
              <a:rPr lang="de-DE" dirty="0" err="1"/>
              <a:t>TensorFlow</a:t>
            </a:r>
            <a:r>
              <a:rPr lang="de-DE" dirty="0"/>
              <a:t>) entwickelt != Palladio und Plugins basiert auf </a:t>
            </a:r>
            <a:r>
              <a:rPr lang="de-DE" dirty="0" err="1"/>
              <a:t>Eclipse</a:t>
            </a:r>
            <a:endParaRPr lang="de-D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Wir wollen aber ein existierendes PCM - das BRS - direkt anbinden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BRS: größere PCM Instanz, die 8 Server und 12 Komponenten umfasst -&gt; Nutzer kann Geschäftsberichte aus Datenbank generieren lassen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Aufgabe des Praktikums besteht darin, eine Anbindung des BRS an </a:t>
            </a:r>
            <a:r>
              <a:rPr lang="de-DE" dirty="0" err="1"/>
              <a:t>TensorFlow</a:t>
            </a:r>
            <a:r>
              <a:rPr lang="de-DE" dirty="0"/>
              <a:t> zu ermöglichen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Mit dem Ziel: versch. Allokation der Komponenten auf Server vorgeben und daraus lernen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Ich werde nun erst einmal Dateien des PCM vorstellen, die für uns relevant sind und wie diese für das Praktikum genutzt 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6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Palladio ist ein Ansatz zur Definition von Softwarearchitekturen der besonderen Fokus auf Performance-Eigenschaften legt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PCM -&gt; </a:t>
            </a:r>
            <a:r>
              <a:rPr lang="de-DE" dirty="0" err="1"/>
              <a:t>domänen</a:t>
            </a:r>
            <a:r>
              <a:rPr lang="de-DE" dirty="0"/>
              <a:t> spezifische Modellierungssprache für Palladio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Für uns ist eigentlich nur wichtig wie wir Zusammenhänge zwischen den einzelnen Dateien finden und ausnutzen können, um das zu erreichen was ich eingangs gesagt habe: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Input Allokation: Welche Komponente liegt auf welchem Server?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71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Diese Dateien werden von uns verwendet um Informationen über Komponenten zu generieren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Welches Interface gehört zu welcher Komponente?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Welche Operationen kann diese Ausführen?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Welche Aktionen müssen ausgeführt werden, um eine Operation durchzuführen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Wie verwendet der Benutzer einzelne Komponenten?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Die Informationen über Server erhalten wir aus der </a:t>
            </a:r>
            <a:r>
              <a:rPr lang="de-DE" dirty="0" err="1"/>
              <a:t>Ressourceenvironment</a:t>
            </a:r>
            <a:r>
              <a:rPr lang="de-DE" dirty="0"/>
              <a:t>-Datei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Welche Server gibt es?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Wie können diese miteinander verbunden werden?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Um diese Informationen zu sammeln müssen wir durch die einzelnen Dateien navigieren, </a:t>
            </a:r>
            <a:r>
              <a:rPr lang="de-DE" dirty="0" err="1"/>
              <a:t>Bsp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Klick</a:t>
            </a:r>
            <a:endParaRPr lang="de-D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5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Use-Case</a:t>
            </a:r>
            <a:r>
              <a:rPr lang="en-US" sz="1600" b="1" dirty="0"/>
              <a:t>: </a:t>
            </a:r>
            <a:r>
              <a:rPr lang="en-US" sz="1600" b="1" dirty="0" err="1"/>
              <a:t>Finde</a:t>
            </a:r>
            <a:r>
              <a:rPr lang="en-US" sz="1600" b="1" dirty="0"/>
              <a:t> die </a:t>
            </a:r>
            <a:r>
              <a:rPr lang="en-US" sz="1600" b="1" dirty="0" err="1"/>
              <a:t>Komponente</a:t>
            </a:r>
            <a:r>
              <a:rPr lang="en-US" sz="1600" b="1" dirty="0"/>
              <a:t> </a:t>
            </a:r>
            <a:r>
              <a:rPr lang="en-US" sz="1600" b="1" dirty="0" err="1"/>
              <a:t>inkl</a:t>
            </a:r>
            <a:r>
              <a:rPr lang="en-US" sz="1600" b="1" dirty="0"/>
              <a:t>. Actions, die </a:t>
            </a:r>
            <a:r>
              <a:rPr lang="en-US" sz="1600" b="1" dirty="0" err="1"/>
              <a:t>zur</a:t>
            </a:r>
            <a:r>
              <a:rPr lang="en-US" sz="1600" b="1" dirty="0"/>
              <a:t> </a:t>
            </a:r>
            <a:r>
              <a:rPr lang="en-US" sz="1600" b="1" dirty="0" err="1"/>
              <a:t>dieser</a:t>
            </a:r>
            <a:r>
              <a:rPr lang="en-US" sz="1600" b="1" dirty="0"/>
              <a:t> </a:t>
            </a:r>
            <a:r>
              <a:rPr lang="en-US" sz="1600" b="1" dirty="0" err="1"/>
              <a:t>Spalte</a:t>
            </a:r>
            <a:r>
              <a:rPr lang="en-US" sz="1600" b="1" dirty="0"/>
              <a:t> </a:t>
            </a:r>
            <a:r>
              <a:rPr lang="en-US" sz="1600" b="1" dirty="0" err="1"/>
              <a:t>gehört</a:t>
            </a:r>
            <a:r>
              <a:rPr lang="en-US" sz="1600" b="1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Input-File: </a:t>
            </a:r>
            <a:r>
              <a:rPr lang="en-US" sz="1600" dirty="0" err="1"/>
              <a:t>AllocationDegreeImpl:Allocation_AC_DB</a:t>
            </a:r>
            <a:r>
              <a:rPr lang="en-US" sz="1600" dirty="0"/>
              <a:t> &lt;DB&gt; </a:t>
            </a:r>
            <a:r>
              <a:rPr lang="en-US" sz="1600" dirty="0">
                <a:sym typeface="Wingdings" panose="05000000000000000000" pitchFamily="2" charset="2"/>
              </a:rPr>
              <a:t> Server 2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sym typeface="Wingdings" panose="05000000000000000000" pitchFamily="2" charset="2"/>
              </a:rPr>
              <a:t>Wir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befinden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uns</a:t>
            </a:r>
            <a:r>
              <a:rPr lang="en-US" sz="1600" dirty="0">
                <a:sym typeface="Wingdings" panose="05000000000000000000" pitchFamily="2" charset="2"/>
              </a:rPr>
              <a:t> in Allocation und </a:t>
            </a:r>
            <a:r>
              <a:rPr lang="en-US" sz="1600" dirty="0" err="1">
                <a:sym typeface="Wingdings" panose="05000000000000000000" pitchFamily="2" charset="2"/>
              </a:rPr>
              <a:t>suchen</a:t>
            </a:r>
            <a:r>
              <a:rPr lang="en-US" sz="1600" dirty="0">
                <a:sym typeface="Wingdings" panose="05000000000000000000" pitchFamily="2" charset="2"/>
              </a:rPr>
              <a:t> das </a:t>
            </a:r>
            <a:r>
              <a:rPr lang="en-US" sz="1600" dirty="0" err="1">
                <a:sym typeface="Wingdings" panose="05000000000000000000" pitchFamily="2" charset="2"/>
              </a:rPr>
              <a:t>entsprechende</a:t>
            </a:r>
            <a:r>
              <a:rPr lang="en-US" sz="1600" dirty="0">
                <a:sym typeface="Wingdings" panose="05000000000000000000" pitchFamily="2" charset="2"/>
              </a:rPr>
              <a:t> Element </a:t>
            </a:r>
            <a:r>
              <a:rPr lang="en-US" sz="1600" dirty="0" err="1">
                <a:sym typeface="Wingdings" panose="05000000000000000000" pitchFamily="2" charset="2"/>
              </a:rPr>
              <a:t>durch</a:t>
            </a:r>
            <a:r>
              <a:rPr lang="en-US" sz="1600" dirty="0">
                <a:sym typeface="Wingdings" panose="05000000000000000000" pitchFamily="2" charset="2"/>
              </a:rPr>
              <a:t> den </a:t>
            </a:r>
            <a:r>
              <a:rPr lang="en-US" sz="1600" dirty="0" err="1">
                <a:sym typeface="Wingdings" panose="05000000000000000000" pitchFamily="2" charset="2"/>
              </a:rPr>
              <a:t>entityNamen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sym typeface="Wingdings" panose="05000000000000000000" pitchFamily="2" charset="2"/>
              </a:rPr>
              <a:t>Anhand</a:t>
            </a:r>
            <a:r>
              <a:rPr lang="en-US" sz="1600" dirty="0">
                <a:sym typeface="Wingdings" panose="05000000000000000000" pitchFamily="2" charset="2"/>
              </a:rPr>
              <a:t> der Id in </a:t>
            </a:r>
            <a:r>
              <a:rPr lang="en-US" sz="1600" dirty="0" err="1">
                <a:sym typeface="Wingdings" panose="05000000000000000000" pitchFamily="2" charset="2"/>
              </a:rPr>
              <a:t>href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können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wir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zum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passenden</a:t>
            </a:r>
            <a:r>
              <a:rPr lang="en-US" sz="1600" dirty="0">
                <a:sym typeface="Wingdings" panose="05000000000000000000" pitchFamily="2" charset="2"/>
              </a:rPr>
              <a:t> Element System </a:t>
            </a:r>
            <a:r>
              <a:rPr lang="en-US" sz="1600" dirty="0" err="1">
                <a:sym typeface="Wingdings" panose="05000000000000000000" pitchFamily="2" charset="2"/>
              </a:rPr>
              <a:t>System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ym typeface="Wingdings" panose="05000000000000000000" pitchFamily="2" charset="2"/>
              </a:rPr>
              <a:t>Von </a:t>
            </a:r>
            <a:r>
              <a:rPr lang="en-US" sz="1600" dirty="0" err="1">
                <a:sym typeface="Wingdings" panose="05000000000000000000" pitchFamily="2" charset="2"/>
              </a:rPr>
              <a:t>dort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über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href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zur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Komponente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im</a:t>
            </a:r>
            <a:r>
              <a:rPr lang="en-US" sz="1600" dirty="0">
                <a:sym typeface="Wingdings" panose="05000000000000000000" pitchFamily="2" charset="2"/>
              </a:rPr>
              <a:t> Repository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ym typeface="Wingdings" panose="05000000000000000000" pitchFamily="2" charset="2"/>
              </a:rPr>
              <a:t>Dort </a:t>
            </a:r>
            <a:r>
              <a:rPr lang="en-US" sz="1600" dirty="0" err="1">
                <a:sym typeface="Wingdings" panose="05000000000000000000" pitchFamily="2" charset="2"/>
              </a:rPr>
              <a:t>stehen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wie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gesagt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informationen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bzgl</a:t>
            </a:r>
            <a:r>
              <a:rPr lang="en-US" sz="1600" dirty="0">
                <a:sym typeface="Wingdings" panose="05000000000000000000" pitchFamily="2" charset="2"/>
              </a:rPr>
              <a:t>. </a:t>
            </a:r>
            <a:r>
              <a:rPr lang="en-US" sz="1600" dirty="0" err="1">
                <a:sym typeface="Wingdings" panose="05000000000000000000" pitchFamily="2" charset="2"/>
              </a:rPr>
              <a:t>Komponenten</a:t>
            </a:r>
            <a:r>
              <a:rPr lang="en-US" sz="1600" dirty="0">
                <a:sym typeface="Wingdings" panose="05000000000000000000" pitchFamily="2" charset="2"/>
              </a:rPr>
              <a:t>, Interfaces und </a:t>
            </a:r>
            <a:r>
              <a:rPr lang="en-US" sz="1600" dirty="0" err="1">
                <a:sym typeface="Wingdings" panose="05000000000000000000" pitchFamily="2" charset="2"/>
              </a:rPr>
              <a:t>Operatoren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usw</a:t>
            </a:r>
            <a:r>
              <a:rPr lang="en-US" sz="1600" dirty="0">
                <a:sym typeface="Wingdings" panose="05000000000000000000" pitchFamily="2" charset="2"/>
              </a:rPr>
              <a:t>…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85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sym typeface="Wingdings" panose="05000000000000000000" pitchFamily="2" charset="2"/>
              </a:rPr>
              <a:t>Allokations-Namen</a:t>
            </a:r>
            <a:r>
              <a:rPr lang="en-US" sz="1600" dirty="0">
                <a:sym typeface="Wingdings" panose="05000000000000000000" pitchFamily="2" charset="2"/>
              </a:rPr>
              <a:t> und Server auf den die </a:t>
            </a:r>
            <a:r>
              <a:rPr lang="en-US" sz="1600" dirty="0" err="1">
                <a:sym typeface="Wingdings" panose="05000000000000000000" pitchFamily="2" charset="2"/>
              </a:rPr>
              <a:t>Komponente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soll</a:t>
            </a:r>
            <a:r>
              <a:rPr lang="en-US" sz="1600" dirty="0">
                <a:sym typeface="Wingdings" panose="05000000000000000000" pitchFamily="2" charset="2"/>
              </a:rPr>
              <a:t>, die </a:t>
            </a:r>
            <a:r>
              <a:rPr lang="en-US" sz="1600" dirty="0" err="1">
                <a:sym typeface="Wingdings" panose="05000000000000000000" pitchFamily="2" charset="2"/>
              </a:rPr>
              <a:t>dazu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gehört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sym typeface="Wingdings" panose="05000000000000000000" pitchFamily="2" charset="2"/>
              </a:rPr>
              <a:t>Wir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navigieren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durch</a:t>
            </a:r>
            <a:r>
              <a:rPr lang="en-US" sz="1600" dirty="0">
                <a:sym typeface="Wingdings" panose="05000000000000000000" pitchFamily="2" charset="2"/>
              </a:rPr>
              <a:t> die PCM </a:t>
            </a:r>
            <a:r>
              <a:rPr lang="en-US" sz="1600" dirty="0" err="1">
                <a:sym typeface="Wingdings" panose="05000000000000000000" pitchFamily="2" charset="2"/>
              </a:rPr>
              <a:t>Dateien</a:t>
            </a:r>
            <a:r>
              <a:rPr lang="en-US" sz="1600" dirty="0">
                <a:sym typeface="Wingdings" panose="05000000000000000000" pitchFamily="2" charset="2"/>
              </a:rPr>
              <a:t> und </a:t>
            </a:r>
            <a:r>
              <a:rPr lang="en-US" sz="1600" dirty="0" err="1">
                <a:sym typeface="Wingdings" panose="05000000000000000000" pitchFamily="2" charset="2"/>
              </a:rPr>
              <a:t>erhalten</a:t>
            </a:r>
            <a:r>
              <a:rPr lang="en-US" sz="1600" dirty="0">
                <a:sym typeface="Wingdings" panose="05000000000000000000" pitchFamily="2" charset="2"/>
              </a:rPr>
              <a:t> die </a:t>
            </a:r>
            <a:r>
              <a:rPr lang="en-US" sz="1600" dirty="0" err="1">
                <a:sym typeface="Wingdings" panose="05000000000000000000" pitchFamily="2" charset="2"/>
              </a:rPr>
              <a:t>Informationen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sym typeface="Wingdings" panose="05000000000000000000" pitchFamily="2" charset="2"/>
              </a:rPr>
              <a:t>Komponente</a:t>
            </a:r>
            <a:r>
              <a:rPr lang="en-US" sz="1600" dirty="0">
                <a:sym typeface="Wingdings" panose="05000000000000000000" pitchFamily="2" charset="2"/>
              </a:rPr>
              <a:t>: </a:t>
            </a:r>
            <a:r>
              <a:rPr lang="en-US" sz="1600" dirty="0" err="1">
                <a:sym typeface="Wingdings" panose="05000000000000000000" pitchFamily="2" charset="2"/>
              </a:rPr>
              <a:t>Datebase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ym typeface="Wingdings" panose="05000000000000000000" pitchFamily="2" charset="2"/>
              </a:rPr>
              <a:t>Interface: 	IDB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6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Operationen: 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getSmallReport</a:t>
            </a:r>
            <a:r>
              <a:rPr lang="de-D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  Actions</a:t>
            </a:r>
          </a:p>
          <a:p>
            <a:pPr marL="895335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getBigReport</a:t>
            </a:r>
            <a:r>
              <a:rPr lang="de-D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  Actions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Diese Art der Informationsbeschaffung / Navigation ist später noch sehr wichtig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anose="05000000000000000000" pitchFamily="2" charset="2"/>
              </a:rPr>
              <a:t>Das Beispiel hier ist nur ein möglicher Pfad  Klick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73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sind wie hier zu sehen noch weitere Pfade möglich und notwendig!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Z.B. wird im </a:t>
            </a:r>
            <a:r>
              <a:rPr lang="de-DE" dirty="0" err="1"/>
              <a:t>usagemodel</a:t>
            </a:r>
            <a:r>
              <a:rPr lang="de-DE" dirty="0"/>
              <a:t> spezifiziert mit welcher Wahrscheinlichkeit ein Nutzer, z.B.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getSmallReport</a:t>
            </a:r>
            <a:endParaRPr lang="de-DE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dirty="0" err="1"/>
              <a:t>getBigReport</a:t>
            </a:r>
            <a:r>
              <a:rPr lang="de-DE" dirty="0"/>
              <a:t> </a:t>
            </a:r>
          </a:p>
          <a:p>
            <a:pPr marL="609585" lvl="1" indent="0">
              <a:buFont typeface="Arial" panose="020B0604020202020204" pitchFamily="34" charset="0"/>
              <a:buNone/>
            </a:pPr>
            <a:r>
              <a:rPr lang="de-DE" dirty="0"/>
              <a:t>ausführt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0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Zur Erinnerung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Ziel: Beispiel-Allokation angeben &gt; Analysieren &gt;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In dem Zusammenhang würde ich gerne </a:t>
            </a:r>
            <a:r>
              <a:rPr lang="de-DE" dirty="0" err="1"/>
              <a:t>PerOpteryx</a:t>
            </a:r>
            <a:r>
              <a:rPr lang="de-DE" dirty="0"/>
              <a:t> vorstellen: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Optimierungsframwork</a:t>
            </a:r>
            <a:r>
              <a:rPr lang="de-DE" dirty="0"/>
              <a:t> zur Verbesserung komponentenbasierter Softwarearchitekturen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Optimierung auf </a:t>
            </a:r>
            <a:r>
              <a:rPr lang="de-DE" dirty="0" err="1"/>
              <a:t>basis</a:t>
            </a:r>
            <a:r>
              <a:rPr lang="de-DE" dirty="0"/>
              <a:t> modellbasierter Vorhersagetechniken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Z.B. </a:t>
            </a:r>
            <a:r>
              <a:rPr lang="de-DE" dirty="0" err="1"/>
              <a:t>Layered</a:t>
            </a:r>
            <a:r>
              <a:rPr lang="de-DE" dirty="0"/>
              <a:t>-</a:t>
            </a:r>
            <a:r>
              <a:rPr lang="de-DE" dirty="0" err="1"/>
              <a:t>Queying</a:t>
            </a:r>
            <a:r>
              <a:rPr lang="de-DE" dirty="0"/>
              <a:t>-Network (LQN) (genau Quelle), wichtig: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 gesamt Reaktionszeit = Reaktionszeiten einzelner Aufgaben, die abgearbeitet 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PerOpteryx</a:t>
            </a:r>
            <a:r>
              <a:rPr lang="de-DE" dirty="0"/>
              <a:t> benutzt eben solche LQN-Modelle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PCM2LQN zur Transformation (nächste Folie)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LQNS Auswertung von LQN-Modellen </a:t>
            </a:r>
            <a:r>
              <a:rPr lang="de-DE" dirty="0">
                <a:sym typeface="Wingdings" panose="05000000000000000000" pitchFamily="2" charset="2"/>
              </a:rPr>
              <a:t> Reaktionszeit, Durchsatz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ist im Prinzip genau dass, was wir auch wollen nur auf Basis von </a:t>
            </a:r>
            <a:r>
              <a:rPr lang="de-DE" dirty="0" err="1">
                <a:sym typeface="Wingdings" panose="05000000000000000000" pitchFamily="2" charset="2"/>
              </a:rPr>
              <a:t>Eclipse</a:t>
            </a:r>
            <a:r>
              <a:rPr lang="de-DE" dirty="0">
                <a:sym typeface="Wingdings" panose="05000000000000000000" pitchFamily="2" charset="2"/>
              </a:rPr>
              <a:t>  für uns nicht ohne Weiteres verwendbar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Also lautet eine wichtige Frage: wie transformiert man PCM in LQN?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LQN-Modell kann im XML LQN Schema gespeichert werden  Klick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64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C99A30B-B245-4C90-AE66-A1133F58A3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6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Die Forschungsuniversität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84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SOFTWARE-ENTWURF</a:t>
            </a:r>
            <a:r>
              <a:rPr lang="de-DE" sz="1200" baseline="0" dirty="0">
                <a:solidFill>
                  <a:schemeClr val="bg1"/>
                </a:solidFill>
                <a:latin typeface="Arial" pitchFamily="34" charset="0"/>
              </a:rPr>
              <a:t> UND -QUALITÄT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 FÜR PROGRAMMSTRUKTUREN UND DATENORGANISATION, FAKULTÄT FÜR INFORMATIK</a:t>
            </a:r>
          </a:p>
        </p:txBody>
      </p:sp>
      <p:pic>
        <p:nvPicPr>
          <p:cNvPr id="10" name="Grafik 9" descr="kit_logo_de_farbe_positiv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16360" y="458259"/>
            <a:ext cx="2160000" cy="98750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800B2F9-261C-4364-842C-17A8C23525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  <p:sp>
        <p:nvSpPr>
          <p:cNvPr id="17" name="Text Box 14">
            <a:extLst>
              <a:ext uri="{FF2B5EF4-FFF2-40B4-BE49-F238E27FC236}">
                <a16:creationId xmlns:a16="http://schemas.microsoft.com/office/drawing/2014/main" id="{15CBAF8C-8CCC-46AB-9FEB-93E7971ABD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Karlsruhe Institute of Technology (KIT).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07162" y="6443663"/>
            <a:ext cx="425999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200" noProof="0" dirty="0">
                <a:latin typeface="Arial" pitchFamily="34" charset="0"/>
              </a:rPr>
              <a:t>Software-Entwurf</a:t>
            </a:r>
            <a:r>
              <a:rPr lang="de-DE" sz="1200" baseline="0" noProof="0" dirty="0">
                <a:latin typeface="Arial" pitchFamily="34" charset="0"/>
              </a:rPr>
              <a:t> und -Qualität</a:t>
            </a:r>
            <a:br>
              <a:rPr lang="de-DE" sz="1200" noProof="0" dirty="0">
                <a:latin typeface="Arial" pitchFamily="34" charset="0"/>
              </a:rPr>
            </a:br>
            <a:r>
              <a:rPr lang="de-DE" sz="1200" noProof="0" dirty="0">
                <a:latin typeface="Arial" pitchFamily="34" charset="0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C91FE581-9269-4685-BADD-C600B6CA97A6}" type="datetime1">
              <a:rPr lang="de-DE" sz="1200"/>
              <a:pPr/>
              <a:t>20.03.2019</a:t>
            </a:fld>
            <a:endParaRPr lang="de-DE" sz="1200"/>
          </a:p>
        </p:txBody>
      </p:sp>
      <p:pic>
        <p:nvPicPr>
          <p:cNvPr id="10" name="Grafik 9" descr="kit_logo_de_farbe_positiv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27336" y="329651"/>
            <a:ext cx="1440000" cy="658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33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33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33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jss.2008.03.06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chemeClr val="tx2"/>
                </a:solidFill>
              </a:rPr>
              <a:t>Deep Learning für Palladio-Modelle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>
                <a:solidFill>
                  <a:srgbClr val="000000"/>
                </a:solidFill>
              </a:rPr>
              <a:t>Praktikum „Ingenieursmäßige Software-Entwicklung“</a:t>
            </a:r>
          </a:p>
          <a:p>
            <a:r>
              <a:rPr lang="de-DE" dirty="0">
                <a:solidFill>
                  <a:srgbClr val="000000"/>
                </a:solidFill>
              </a:rPr>
              <a:t>Betreuer: Daniel Zimmermann | Studenten: Ewald Rode und Frederic Born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pPr lvl="1"/>
            <a:r>
              <a:rPr lang="de-DE" dirty="0"/>
              <a:t>LQN XML Schema (unvollständig)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9" y="1198564"/>
            <a:ext cx="2239010" cy="4530264"/>
          </a:xfrm>
        </p:spPr>
        <p:txBody>
          <a:bodyPr/>
          <a:lstStyle/>
          <a:p>
            <a:pPr marL="0" indent="0">
              <a:buNone/>
            </a:pPr>
            <a:r>
              <a:rPr lang="de-DE" sz="2300" b="1" dirty="0"/>
              <a:t>&lt;</a:t>
            </a:r>
            <a:r>
              <a:rPr lang="de-DE" sz="2300" b="1" dirty="0" err="1"/>
              <a:t>lqn</a:t>
            </a:r>
            <a:r>
              <a:rPr lang="de-DE" sz="2300" b="1" dirty="0"/>
              <a:t>-model&gt;</a:t>
            </a:r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endParaRPr lang="de-DE" sz="2300" b="1" dirty="0"/>
          </a:p>
          <a:p>
            <a:pPr marL="0" indent="0">
              <a:buNone/>
            </a:pPr>
            <a:r>
              <a:rPr lang="de-DE" sz="2300" b="1" dirty="0"/>
              <a:t>&lt;/</a:t>
            </a:r>
            <a:r>
              <a:rPr lang="de-DE" sz="2300" b="1" dirty="0" err="1"/>
              <a:t>lqn</a:t>
            </a:r>
            <a:r>
              <a:rPr lang="de-DE" sz="2300" b="1" dirty="0"/>
              <a:t>-model&gt;            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35070F53-58B7-4F60-AF23-D77DB620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7C38085-89DE-47EC-9965-8652C651A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50" y="1934918"/>
            <a:ext cx="9525077" cy="34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300" kern="0" dirty="0"/>
              <a:t>&lt;</a:t>
            </a:r>
            <a:r>
              <a:rPr lang="de-DE" sz="2300" b="1" kern="0" dirty="0" err="1"/>
              <a:t>processor</a:t>
            </a:r>
            <a:r>
              <a:rPr lang="de-DE" sz="2300" b="1" kern="0" dirty="0"/>
              <a:t> </a:t>
            </a:r>
            <a:r>
              <a:rPr lang="de-DE" sz="2400" b="1" kern="0" dirty="0" err="1"/>
              <a:t>name</a:t>
            </a:r>
            <a:r>
              <a:rPr lang="de-DE" sz="2300" kern="0" dirty="0"/>
              <a:t>=</a:t>
            </a:r>
            <a:r>
              <a:rPr lang="de-DE" sz="2300" kern="0" dirty="0">
                <a:solidFill>
                  <a:srgbClr val="009E81"/>
                </a:solidFill>
              </a:rPr>
              <a:t>"</a:t>
            </a:r>
            <a:r>
              <a:rPr lang="de-DE" sz="2300" kern="0" dirty="0" err="1">
                <a:solidFill>
                  <a:srgbClr val="009E81"/>
                </a:solidFill>
              </a:rPr>
              <a:t>Database_IDB_getSmallReport_Processor</a:t>
            </a:r>
            <a:r>
              <a:rPr lang="de-DE" sz="2300" kern="0" dirty="0">
                <a:solidFill>
                  <a:srgbClr val="009E81"/>
                </a:solidFill>
              </a:rPr>
              <a:t>"</a:t>
            </a:r>
            <a:r>
              <a:rPr lang="de-DE" sz="2300" kern="0" dirty="0"/>
              <a:t>&gt;</a:t>
            </a:r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r>
              <a:rPr lang="de-DE" sz="2300" b="1" kern="0" dirty="0"/>
              <a:t>&lt;/</a:t>
            </a:r>
            <a:r>
              <a:rPr lang="de-DE" sz="2300" b="1" kern="0" dirty="0" err="1"/>
              <a:t>processor</a:t>
            </a:r>
            <a:r>
              <a:rPr lang="de-DE" sz="2300" kern="0" dirty="0"/>
              <a:t>&gt;</a:t>
            </a:r>
          </a:p>
          <a:p>
            <a:pPr marL="0" indent="0">
              <a:buFontTx/>
              <a:buNone/>
            </a:pPr>
            <a:r>
              <a:rPr lang="de-DE" sz="2300" kern="0" dirty="0"/>
              <a:t>           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AE376A60-98EF-4C2A-A3DC-06B532736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5082290"/>
            <a:ext cx="994615" cy="63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300" kern="0" dirty="0"/>
              <a:t>…</a:t>
            </a:r>
          </a:p>
          <a:p>
            <a:pPr marL="0" indent="0">
              <a:buFontTx/>
              <a:buNone/>
            </a:pPr>
            <a:r>
              <a:rPr lang="de-DE" sz="2300" kern="0" dirty="0"/>
              <a:t>            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910B7AB-135E-4244-BB5F-E7025359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026" y="2406398"/>
            <a:ext cx="7845454" cy="333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300" b="1" kern="0" dirty="0"/>
              <a:t>&lt;</a:t>
            </a:r>
            <a:r>
              <a:rPr lang="de-DE" sz="2300" b="1" kern="0" dirty="0" err="1"/>
              <a:t>task</a:t>
            </a:r>
            <a:r>
              <a:rPr lang="de-DE" sz="2300" kern="0" dirty="0"/>
              <a:t> </a:t>
            </a:r>
            <a:r>
              <a:rPr lang="de-DE" sz="2300" kern="0" dirty="0" err="1"/>
              <a:t>name</a:t>
            </a:r>
            <a:r>
              <a:rPr lang="de-DE" sz="2300" kern="0" dirty="0"/>
              <a:t>=</a:t>
            </a:r>
            <a:r>
              <a:rPr lang="de-DE" sz="2300" kern="0" dirty="0">
                <a:solidFill>
                  <a:srgbClr val="009E81"/>
                </a:solidFill>
              </a:rPr>
              <a:t>"</a:t>
            </a:r>
            <a:r>
              <a:rPr lang="de-DE" sz="2300" kern="0" dirty="0" err="1">
                <a:solidFill>
                  <a:srgbClr val="009E81"/>
                </a:solidFill>
              </a:rPr>
              <a:t>Database_IDB_getSmallReport_Task</a:t>
            </a:r>
            <a:r>
              <a:rPr lang="de-DE" sz="2300" kern="0" dirty="0">
                <a:solidFill>
                  <a:srgbClr val="009E81"/>
                </a:solidFill>
              </a:rPr>
              <a:t>"</a:t>
            </a:r>
            <a:r>
              <a:rPr lang="de-DE" sz="2300" b="1" kern="0" dirty="0"/>
              <a:t>&gt;</a:t>
            </a:r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endParaRPr lang="de-DE" sz="2300" kern="0" dirty="0"/>
          </a:p>
          <a:p>
            <a:pPr marL="0" indent="0">
              <a:buFontTx/>
              <a:buNone/>
            </a:pPr>
            <a:r>
              <a:rPr lang="de-DE" sz="2300" b="1" kern="0" dirty="0"/>
              <a:t>&lt;/</a:t>
            </a:r>
            <a:r>
              <a:rPr lang="de-DE" sz="2300" b="1" kern="0" dirty="0" err="1"/>
              <a:t>task</a:t>
            </a:r>
            <a:r>
              <a:rPr lang="de-DE" sz="2300" b="1" kern="0" dirty="0"/>
              <a:t>&gt;</a:t>
            </a:r>
          </a:p>
          <a:p>
            <a:pPr marL="0" indent="0">
              <a:buFontTx/>
              <a:buNone/>
            </a:pPr>
            <a:r>
              <a:rPr lang="de-DE" sz="2300" kern="0" dirty="0"/>
              <a:t>            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58C825CD-305F-47E1-B68A-878C7747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62" y="3238191"/>
            <a:ext cx="4964701" cy="169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300" b="1" kern="0" dirty="0"/>
              <a:t>&lt;task-</a:t>
            </a:r>
            <a:r>
              <a:rPr lang="de-DE" sz="2300" b="1" kern="0" dirty="0" err="1"/>
              <a:t>activities</a:t>
            </a:r>
            <a:r>
              <a:rPr lang="de-DE" sz="2300" b="1" kern="0" dirty="0"/>
              <a:t>&gt;</a:t>
            </a:r>
            <a:endParaRPr lang="de-DE" b="1" kern="0" dirty="0"/>
          </a:p>
          <a:p>
            <a:pPr marL="0" indent="0">
              <a:buFontTx/>
              <a:buNone/>
            </a:pPr>
            <a:endParaRPr lang="de-DE" sz="2300" b="1" kern="0" dirty="0"/>
          </a:p>
          <a:p>
            <a:pPr marL="0" indent="0">
              <a:buFontTx/>
              <a:buNone/>
            </a:pPr>
            <a:r>
              <a:rPr lang="de-DE" sz="2300" b="1" kern="0" dirty="0"/>
              <a:t>&lt;/task-</a:t>
            </a:r>
            <a:r>
              <a:rPr lang="de-DE" sz="2300" b="1" kern="0" dirty="0" err="1"/>
              <a:t>activities</a:t>
            </a:r>
            <a:r>
              <a:rPr lang="de-DE" sz="2300" b="1" kern="0" dirty="0"/>
              <a:t>&gt;</a:t>
            </a:r>
          </a:p>
          <a:p>
            <a:pPr marL="0" indent="0">
              <a:buFontTx/>
              <a:buNone/>
            </a:pPr>
            <a:r>
              <a:rPr lang="de-DE" sz="2300" b="1" kern="0" dirty="0"/>
              <a:t>            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2E960AF4-54C5-4D43-AA91-60AE211FA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212" y="3646805"/>
            <a:ext cx="9742884" cy="37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300" b="1" kern="0" dirty="0"/>
              <a:t>&lt;</a:t>
            </a:r>
            <a:r>
              <a:rPr lang="de-DE" sz="2300" b="1" kern="0" dirty="0" err="1"/>
              <a:t>activity</a:t>
            </a:r>
            <a:r>
              <a:rPr lang="de-DE" sz="2300" kern="0" dirty="0"/>
              <a:t> </a:t>
            </a:r>
            <a:r>
              <a:rPr lang="de-DE" sz="2300" kern="0" dirty="0" err="1"/>
              <a:t>name</a:t>
            </a:r>
            <a:r>
              <a:rPr lang="de-DE" sz="2300" kern="0" dirty="0"/>
              <a:t>=</a:t>
            </a:r>
            <a:r>
              <a:rPr lang="de-DE" sz="2300" kern="0" dirty="0">
                <a:solidFill>
                  <a:srgbClr val="009E81"/>
                </a:solidFill>
              </a:rPr>
              <a:t>"Start"</a:t>
            </a:r>
            <a:r>
              <a:rPr lang="de-DE" sz="2300" b="1" kern="0" dirty="0"/>
              <a:t>&gt;</a:t>
            </a:r>
            <a:r>
              <a:rPr lang="de-DE" sz="2300" kern="0" dirty="0"/>
              <a:t>… </a:t>
            </a:r>
            <a:r>
              <a:rPr lang="de-DE" sz="2300" b="1" kern="0" dirty="0"/>
              <a:t>&lt;</a:t>
            </a:r>
            <a:r>
              <a:rPr lang="de-DE" sz="2300" b="1" kern="0" dirty="0" err="1"/>
              <a:t>precedence</a:t>
            </a:r>
            <a:r>
              <a:rPr lang="de-DE" sz="2300" b="1" kern="0" dirty="0"/>
              <a:t>&gt;&lt;/&gt; </a:t>
            </a:r>
            <a:r>
              <a:rPr lang="de-DE" sz="2300" kern="0" dirty="0"/>
              <a:t>…</a:t>
            </a:r>
          </a:p>
          <a:p>
            <a:pPr marL="0" indent="0">
              <a:buFontTx/>
              <a:buNone/>
            </a:pPr>
            <a:r>
              <a:rPr lang="de-DE" sz="2300" kern="0" dirty="0"/>
              <a:t>            </a:t>
            </a:r>
          </a:p>
        </p:txBody>
      </p:sp>
      <p:grpSp>
        <p:nvGrpSpPr>
          <p:cNvPr id="27" name="Gruppieren 21">
            <a:extLst>
              <a:ext uri="{FF2B5EF4-FFF2-40B4-BE49-F238E27FC236}">
                <a16:creationId xmlns:a16="http://schemas.microsoft.com/office/drawing/2014/main" id="{84B34043-C6FA-476A-82AA-91A8BE760089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403918DE-82A2-4AD1-B57F-5B67DEDE488B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CD36AA86-16B5-45E2-B37D-E96740EE7E03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64FDB53-1FEA-4D28-8333-8AC4566B5931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37CC14C-52A4-403F-A93E-5747D89DF37E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395FFFA-9D9E-4CF5-9830-DE3587508E09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5C07B4C7-6E6A-4EF0-8496-C6224448F584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7F85B598-8E70-4B29-A429-C8E53DC84586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A8BEC26B-B708-40F0-9868-E4852C772600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B64B42C-7FFA-4DFB-B988-C2D0E49C7D2F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79C4BEA5-B986-41D7-B782-3C4FF97EB0F4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7691B7A0-3AD5-459A-8B45-A44DDAA392A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DC9ECFAB-E0DF-4C42-90C6-7AAC538692CB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3">
            <a:extLst>
              <a:ext uri="{FF2B5EF4-FFF2-40B4-BE49-F238E27FC236}">
                <a16:creationId xmlns:a16="http://schemas.microsoft.com/office/drawing/2014/main" id="{70C82990-4F3B-430A-B34D-67543369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50" y="2790555"/>
            <a:ext cx="7845454" cy="88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300" b="1" kern="0" dirty="0"/>
              <a:t>&lt;</a:t>
            </a:r>
            <a:r>
              <a:rPr lang="de-DE" sz="2300" b="1" kern="0" dirty="0" err="1"/>
              <a:t>entry</a:t>
            </a:r>
            <a:r>
              <a:rPr lang="de-DE" sz="2300" kern="0" dirty="0"/>
              <a:t> </a:t>
            </a:r>
            <a:r>
              <a:rPr lang="de-DE" sz="2300" kern="0" dirty="0" err="1"/>
              <a:t>name</a:t>
            </a:r>
            <a:r>
              <a:rPr lang="de-DE" sz="2300" kern="0" dirty="0"/>
              <a:t>=</a:t>
            </a:r>
            <a:r>
              <a:rPr lang="de-DE" sz="2300" kern="0" dirty="0">
                <a:solidFill>
                  <a:srgbClr val="009E81"/>
                </a:solidFill>
              </a:rPr>
              <a:t>"</a:t>
            </a:r>
            <a:r>
              <a:rPr lang="de-DE" sz="2300" kern="0" dirty="0" err="1">
                <a:solidFill>
                  <a:srgbClr val="009E81"/>
                </a:solidFill>
              </a:rPr>
              <a:t>Database_IDB_getSmallReport_Entry</a:t>
            </a:r>
            <a:r>
              <a:rPr lang="de-DE" sz="2300" kern="0" dirty="0">
                <a:solidFill>
                  <a:srgbClr val="009E81"/>
                </a:solidFill>
              </a:rPr>
              <a:t>"</a:t>
            </a:r>
            <a:r>
              <a:rPr lang="de-DE" sz="2300" b="1" kern="0" dirty="0"/>
              <a:t>&gt;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734C26A-4FC8-4B89-979E-B4D98E5E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99" y="1587536"/>
            <a:ext cx="4964701" cy="32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300" b="1" kern="0" dirty="0"/>
              <a:t>&lt;</a:t>
            </a:r>
            <a:r>
              <a:rPr lang="de-DE" sz="2300" b="1" kern="0" dirty="0" err="1"/>
              <a:t>solver-params</a:t>
            </a:r>
            <a:r>
              <a:rPr lang="de-DE" sz="2300" b="1" kern="0" dirty="0"/>
              <a:t> /&gt;</a:t>
            </a:r>
          </a:p>
          <a:p>
            <a:pPr marL="0" indent="0">
              <a:buFontTx/>
              <a:buNone/>
            </a:pPr>
            <a:r>
              <a:rPr lang="de-DE" sz="2300" kern="0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7145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44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pPr lvl="1"/>
            <a:r>
              <a:rPr lang="de-DE" dirty="0"/>
              <a:t>LQN XML Schema Beispiel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35070F53-58B7-4F60-AF23-D77DB620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27" name="Gruppieren 21">
            <a:extLst>
              <a:ext uri="{FF2B5EF4-FFF2-40B4-BE49-F238E27FC236}">
                <a16:creationId xmlns:a16="http://schemas.microsoft.com/office/drawing/2014/main" id="{84B34043-C6FA-476A-82AA-91A8BE760089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403918DE-82A2-4AD1-B57F-5B67DEDE488B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CD36AA86-16B5-45E2-B37D-E96740EE7E03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64FDB53-1FEA-4D28-8333-8AC4566B5931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37CC14C-52A4-403F-A93E-5747D89DF37E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395FFFA-9D9E-4CF5-9830-DE3587508E09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5C07B4C7-6E6A-4EF0-8496-C6224448F584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7F85B598-8E70-4B29-A429-C8E53DC84586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A8BEC26B-B708-40F0-9868-E4852C772600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B64B42C-7FFA-4DFB-B988-C2D0E49C7D2F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79C4BEA5-B986-41D7-B782-3C4FF97EB0F4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7691B7A0-3AD5-459A-8B45-A44DDAA392A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DC9ECFAB-E0DF-4C42-90C6-7AAC538692CB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6DA1B04-69AA-476F-9075-349EFCB3B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" t="1316" r="1530" b="-1316"/>
          <a:stretch/>
        </p:blipFill>
        <p:spPr>
          <a:xfrm>
            <a:off x="520702" y="1847850"/>
            <a:ext cx="11156975" cy="27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Eigener Ansatz: </a:t>
            </a:r>
            <a:r>
              <a:rPr lang="de-DE" dirty="0" err="1"/>
              <a:t>PyOpteryx</a:t>
            </a:r>
            <a:endParaRPr lang="de-DE" dirty="0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48AB9CD5-61D3-4BE9-8F28-06E669AF5267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A2EA6C03-45C9-4B76-928E-5177FF96AF8A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4780FD78-A91D-4562-AAB4-7563AA803B08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190839F-E65F-4D62-AA82-E8E222DC0E40}"/>
                </a:ext>
              </a:extLst>
            </p:cNvPr>
            <p:cNvSpPr txBox="1"/>
            <p:nvPr/>
          </p:nvSpPr>
          <p:spPr>
            <a:xfrm>
              <a:off x="2914320" y="6032326"/>
              <a:ext cx="124365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err="1"/>
                <a:t>Eigener</a:t>
              </a:r>
              <a:r>
                <a:rPr lang="en-US" sz="1600" b="1" dirty="0"/>
                <a:t> Ansatz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64E2C1E-C58A-4B38-8B7F-65D8A2EDEA02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69E17DD-142E-49B2-AF9D-306803334E3D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2F7B43DB-9764-4A76-90ED-4073E49E2D09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4">
              <a:extLst>
                <a:ext uri="{FF2B5EF4-FFF2-40B4-BE49-F238E27FC236}">
                  <a16:creationId xmlns:a16="http://schemas.microsoft.com/office/drawing/2014/main" id="{115926D6-793A-40B8-97D6-E2E6C0D1E1C1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CCB8E2EC-62FC-49FC-B662-1B093693F10E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72429C1-5CD0-437C-BC89-E7E06A088943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7527B50A-C32E-4487-8327-4F84F237B752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91E861B2-EB23-40B6-8007-FDE9FF3E115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ingekerbter Richtungspfeil 29">
              <a:extLst>
                <a:ext uri="{FF2B5EF4-FFF2-40B4-BE49-F238E27FC236}">
                  <a16:creationId xmlns:a16="http://schemas.microsoft.com/office/drawing/2014/main" id="{3CF41B68-D603-4111-BF12-1921D2D01D11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C7E39D0F-77FB-4BB0-AB42-CD2165E5E3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" y="1281574"/>
            <a:ext cx="11119914" cy="40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6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Cache</a:t>
            </a:r>
          </a:p>
          <a:p>
            <a:pPr lvl="1"/>
            <a:r>
              <a:rPr lang="de-DE" dirty="0"/>
              <a:t>Alle PCM Dateien</a:t>
            </a:r>
          </a:p>
          <a:p>
            <a:r>
              <a:rPr lang="de-DE" dirty="0"/>
              <a:t>Mapping</a:t>
            </a:r>
          </a:p>
          <a:p>
            <a:pPr lvl="1"/>
            <a:r>
              <a:rPr lang="de-DE" dirty="0"/>
              <a:t>Zusammengesetzte Komponente </a:t>
            </a:r>
            <a:r>
              <a:rPr lang="de-DE" dirty="0">
                <a:sym typeface="Wingdings" panose="05000000000000000000" pitchFamily="2" charset="2"/>
              </a:rPr>
              <a:t> Optionen</a:t>
            </a:r>
            <a:endParaRPr lang="de-DE" dirty="0"/>
          </a:p>
          <a:p>
            <a:pPr lvl="1"/>
            <a:r>
              <a:rPr lang="de-DE" dirty="0"/>
              <a:t>Komponenten ID </a:t>
            </a:r>
            <a:r>
              <a:rPr lang="de-DE" dirty="0">
                <a:sym typeface="Wingdings" panose="05000000000000000000" pitchFamily="2" charset="2"/>
              </a:rPr>
              <a:t> CPU ID</a:t>
            </a:r>
            <a:endParaRPr lang="de-DE" dirty="0"/>
          </a:p>
          <a:p>
            <a:pPr lvl="1"/>
            <a:r>
              <a:rPr lang="de-DE" dirty="0"/>
              <a:t>CPU-Prozessornamen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CPU ID</a:t>
            </a:r>
          </a:p>
          <a:p>
            <a:pPr lvl="1"/>
            <a:r>
              <a:rPr lang="de-DE" dirty="0"/>
              <a:t>CPU ID </a:t>
            </a:r>
            <a:r>
              <a:rPr lang="de-DE" dirty="0">
                <a:sym typeface="Wingdings" panose="05000000000000000000" pitchFamily="2" charset="2"/>
              </a:rPr>
              <a:t> CPU Rate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CPU ID  SEFF ID</a:t>
            </a:r>
            <a:endParaRPr lang="de-DE" dirty="0"/>
          </a:p>
          <a:p>
            <a:r>
              <a:rPr lang="de-DE" dirty="0"/>
              <a:t>Liste von Composite Components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9605A142-A43F-4F08-B168-78F6104FE394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72212481-F2F2-45AD-8F06-4100F04B13A0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06C44264-4C05-4AE9-926E-52710D088D97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A973782-72C1-4CB0-9D22-07FF6D61E248}"/>
                </a:ext>
              </a:extLst>
            </p:cNvPr>
            <p:cNvSpPr txBox="1"/>
            <p:nvPr/>
          </p:nvSpPr>
          <p:spPr>
            <a:xfrm>
              <a:off x="2914320" y="6032326"/>
              <a:ext cx="124365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err="1"/>
                <a:t>Eigener</a:t>
              </a:r>
              <a:r>
                <a:rPr lang="en-US" sz="1600" b="1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4819C47-A520-40ED-9895-979408F79484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D768B6E-963D-43A4-AF06-532CEA6776CC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3B78A8EF-78CC-4B0F-9F97-741BA125EE15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E8BE4BDE-27FE-4FFC-B77C-A2102713C12D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FFC1AA6C-1A8A-49E8-9DDB-B62952FCB6AA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EE12F4F-4EF3-4F1D-B615-F0C3FE06739E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41B1D4B5-71AA-42EC-A0FB-AA1D31891856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06628969-531B-4016-B1D6-ECBE40E5B6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10E505B7-ACCF-4BD1-9CDF-972F971D64FB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3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pPr lvl="1"/>
            <a:r>
              <a:rPr lang="de-DE" dirty="0"/>
              <a:t>PyCM2LQN Transformation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35070F53-58B7-4F60-AF23-D77DB620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27" name="Gruppieren 21">
            <a:extLst>
              <a:ext uri="{FF2B5EF4-FFF2-40B4-BE49-F238E27FC236}">
                <a16:creationId xmlns:a16="http://schemas.microsoft.com/office/drawing/2014/main" id="{84B34043-C6FA-476A-82AA-91A8BE760089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31" name="Textfeld 13">
              <a:extLst>
                <a:ext uri="{FF2B5EF4-FFF2-40B4-BE49-F238E27FC236}">
                  <a16:creationId xmlns:a16="http://schemas.microsoft.com/office/drawing/2014/main" id="{403918DE-82A2-4AD1-B57F-5B67DEDE488B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CD36AA86-16B5-45E2-B37D-E96740EE7E03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64FDB53-1FEA-4D28-8333-8AC4566B5931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37CC14C-52A4-403F-A93E-5747D89DF37E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395FFFA-9D9E-4CF5-9830-DE3587508E09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5C07B4C7-6E6A-4EF0-8496-C6224448F584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4">
              <a:extLst>
                <a:ext uri="{FF2B5EF4-FFF2-40B4-BE49-F238E27FC236}">
                  <a16:creationId xmlns:a16="http://schemas.microsoft.com/office/drawing/2014/main" id="{7F85B598-8E70-4B29-A429-C8E53DC84586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A8BEC26B-B708-40F0-9868-E4852C772600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B64B42C-7FFA-4DFB-B988-C2D0E49C7D2F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79C4BEA5-B986-41D7-B782-3C4FF97EB0F4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7691B7A0-3AD5-459A-8B45-A44DDAA392A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DC9ECFAB-E0DF-4C42-90C6-7AAC538692CB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6DA1B04-69AA-476F-9075-349EFCB3B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" t="1316" r="1530" b="-1316"/>
          <a:stretch/>
        </p:blipFill>
        <p:spPr>
          <a:xfrm>
            <a:off x="520702" y="1847850"/>
            <a:ext cx="11156975" cy="27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PyCM2LQN Transformation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Erstelle CPU-Prozessoren</a:t>
            </a:r>
          </a:p>
          <a:p>
            <a:r>
              <a:rPr lang="de-DE" dirty="0"/>
              <a:t>Erstelle Linking-</a:t>
            </a:r>
            <a:r>
              <a:rPr lang="de-DE" dirty="0" err="1"/>
              <a:t>Resourcen</a:t>
            </a:r>
            <a:r>
              <a:rPr lang="de-DE" dirty="0"/>
              <a:t>-Prozessoren</a:t>
            </a:r>
          </a:p>
          <a:p>
            <a:r>
              <a:rPr lang="de-DE" dirty="0"/>
              <a:t>Erstelle Komponenten-Interface-Prozessoren</a:t>
            </a:r>
          </a:p>
          <a:p>
            <a:pPr lvl="1"/>
            <a:r>
              <a:rPr lang="de-DE" dirty="0"/>
              <a:t>Füge Actions hinzu</a:t>
            </a:r>
          </a:p>
          <a:p>
            <a:r>
              <a:rPr lang="de-DE" dirty="0"/>
              <a:t>Erstelle Nutzungsszenario-Prozessoren</a:t>
            </a:r>
          </a:p>
          <a:p>
            <a:pPr lvl="1"/>
            <a:r>
              <a:rPr lang="de-DE" dirty="0"/>
              <a:t>Füge Actions hinzu</a:t>
            </a:r>
          </a:p>
          <a:p>
            <a:r>
              <a:rPr lang="de-DE" dirty="0"/>
              <a:t>Erstelle Loop-Prozessoren</a:t>
            </a:r>
          </a:p>
          <a:p>
            <a:pPr lvl="1"/>
            <a:r>
              <a:rPr lang="de-DE" dirty="0"/>
              <a:t>Füge Actions hinzu</a:t>
            </a:r>
          </a:p>
          <a:p>
            <a:r>
              <a:rPr lang="de-DE" dirty="0"/>
              <a:t>Finalisierung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48AB9CD5-61D3-4BE9-8F28-06E669AF5267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A2EA6C03-45C9-4B76-928E-5177FF96AF8A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4780FD78-A91D-4562-AAB4-7563AA803B08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190839F-E65F-4D62-AA82-E8E222DC0E40}"/>
                </a:ext>
              </a:extLst>
            </p:cNvPr>
            <p:cNvSpPr txBox="1"/>
            <p:nvPr/>
          </p:nvSpPr>
          <p:spPr>
            <a:xfrm>
              <a:off x="2914320" y="6032326"/>
              <a:ext cx="124365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err="1"/>
                <a:t>Eigener</a:t>
              </a:r>
              <a:r>
                <a:rPr lang="en-US" sz="1600" b="1" dirty="0"/>
                <a:t> Ansatz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64E2C1E-C58A-4B38-8B7F-65D8A2EDEA02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69E17DD-142E-49B2-AF9D-306803334E3D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7" name="Eingekerbter Richtungspfeil 23">
              <a:extLst>
                <a:ext uri="{FF2B5EF4-FFF2-40B4-BE49-F238E27FC236}">
                  <a16:creationId xmlns:a16="http://schemas.microsoft.com/office/drawing/2014/main" id="{2F7B43DB-9764-4A76-90ED-4073E49E2D09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4">
              <a:extLst>
                <a:ext uri="{FF2B5EF4-FFF2-40B4-BE49-F238E27FC236}">
                  <a16:creationId xmlns:a16="http://schemas.microsoft.com/office/drawing/2014/main" id="{115926D6-793A-40B8-97D6-E2E6C0D1E1C1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5">
              <a:extLst>
                <a:ext uri="{FF2B5EF4-FFF2-40B4-BE49-F238E27FC236}">
                  <a16:creationId xmlns:a16="http://schemas.microsoft.com/office/drawing/2014/main" id="{CCB8E2EC-62FC-49FC-B662-1B093693F10E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72429C1-5CD0-437C-BC89-E7E06A088943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7527B50A-C32E-4487-8327-4F84F237B752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91E861B2-EB23-40B6-8007-FDE9FF3E115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ingekerbter Richtungspfeil 29">
              <a:extLst>
                <a:ext uri="{FF2B5EF4-FFF2-40B4-BE49-F238E27FC236}">
                  <a16:creationId xmlns:a16="http://schemas.microsoft.com/office/drawing/2014/main" id="{3CF41B68-D603-4111-BF12-1921D2D01D11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06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 err="1"/>
              <a:t>LQNSolver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Kommandozeilen Werkzeug </a:t>
            </a:r>
          </a:p>
          <a:p>
            <a:r>
              <a:rPr lang="de-DE" dirty="0"/>
              <a:t>Analytische Untersuchung eines LQN-Modells</a:t>
            </a:r>
          </a:p>
          <a:p>
            <a:pPr lvl="1"/>
            <a:r>
              <a:rPr lang="de-DE" dirty="0"/>
              <a:t>Reaktionszeit</a:t>
            </a:r>
          </a:p>
          <a:p>
            <a:pPr lvl="1"/>
            <a:r>
              <a:rPr lang="de-DE" dirty="0"/>
              <a:t>Durchsatz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Input = Transformiertes LQN-Modell als *.</a:t>
            </a:r>
            <a:r>
              <a:rPr lang="de-DE" dirty="0" err="1"/>
              <a:t>in.LQXO</a:t>
            </a:r>
            <a:r>
              <a:rPr lang="de-DE" dirty="0"/>
              <a:t>-Datei</a:t>
            </a:r>
          </a:p>
          <a:p>
            <a:r>
              <a:rPr lang="de-DE" dirty="0"/>
              <a:t>Output = *.</a:t>
            </a:r>
            <a:r>
              <a:rPr lang="de-DE" dirty="0" err="1"/>
              <a:t>out.LQXO</a:t>
            </a:r>
            <a:r>
              <a:rPr lang="de-DE" dirty="0"/>
              <a:t>-Datei </a:t>
            </a:r>
          </a:p>
          <a:p>
            <a:pPr lvl="1"/>
            <a:r>
              <a:rPr lang="de-DE" dirty="0"/>
              <a:t>Reaktionszeit</a:t>
            </a:r>
          </a:p>
          <a:p>
            <a:endParaRPr lang="de-DE" dirty="0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9605A142-A43F-4F08-B168-78F6104FE394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72212481-F2F2-45AD-8F06-4100F04B13A0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06C44264-4C05-4AE9-926E-52710D088D97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A973782-72C1-4CB0-9D22-07FF6D61E248}"/>
                </a:ext>
              </a:extLst>
            </p:cNvPr>
            <p:cNvSpPr txBox="1"/>
            <p:nvPr/>
          </p:nvSpPr>
          <p:spPr>
            <a:xfrm>
              <a:off x="2914320" y="6032326"/>
              <a:ext cx="124365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err="1"/>
                <a:t>Eigener</a:t>
              </a:r>
              <a:r>
                <a:rPr lang="en-US" sz="1600" b="1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4819C47-A520-40ED-9895-979408F79484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D768B6E-963D-43A4-AF06-532CEA6776CC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3B78A8EF-78CC-4B0F-9F97-741BA125EE15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E8BE4BDE-27FE-4FFC-B77C-A2102713C12D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FFC1AA6C-1A8A-49E8-9DDB-B62952FCB6AA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EE12F4F-4EF3-4F1D-B615-F0C3FE06739E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41B1D4B5-71AA-42EC-A0FB-AA1D31891856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06628969-531B-4016-B1D6-ECBE40E5B6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10E505B7-ACCF-4BD1-9CDF-972F971D64FB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39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Vorgehensweise</a:t>
            </a:r>
          </a:p>
          <a:p>
            <a:pPr lvl="1"/>
            <a:r>
              <a:rPr lang="de-DE" dirty="0"/>
              <a:t>Beispiele mit Hilfe </a:t>
            </a:r>
            <a:r>
              <a:rPr lang="de-DE" dirty="0" err="1"/>
              <a:t>PerOpteryx</a:t>
            </a:r>
            <a:r>
              <a:rPr lang="de-DE" dirty="0"/>
              <a:t> generiert</a:t>
            </a:r>
          </a:p>
          <a:p>
            <a:pPr lvl="2"/>
            <a:r>
              <a:rPr lang="de-DE" dirty="0"/>
              <a:t>CSV-Datei</a:t>
            </a:r>
          </a:p>
          <a:p>
            <a:pPr lvl="1"/>
            <a:r>
              <a:rPr lang="de-DE" dirty="0"/>
              <a:t>Vergleich der durch </a:t>
            </a:r>
            <a:r>
              <a:rPr lang="de-DE" dirty="0" err="1"/>
              <a:t>PyOpteryx</a:t>
            </a:r>
            <a:r>
              <a:rPr lang="de-DE" dirty="0"/>
              <a:t> berechneten Ergebnisse mit den berechneten Ergebnissen von </a:t>
            </a:r>
            <a:r>
              <a:rPr lang="de-DE" dirty="0" err="1"/>
              <a:t>Peropteryx</a:t>
            </a:r>
            <a:r>
              <a:rPr lang="de-DE" dirty="0"/>
              <a:t> (Goldstandard)</a:t>
            </a:r>
          </a:p>
          <a:p>
            <a:pPr lvl="2"/>
            <a:r>
              <a:rPr lang="de-DE" dirty="0"/>
              <a:t>Ausschließen von Beispielen</a:t>
            </a:r>
          </a:p>
          <a:p>
            <a:pPr lvl="2"/>
            <a:r>
              <a:rPr lang="de-DE" dirty="0"/>
              <a:t>Berechnen verbliebener Beispiele</a:t>
            </a:r>
          </a:p>
          <a:p>
            <a:r>
              <a:rPr lang="de-DE" dirty="0"/>
              <a:t>Ausschlusskriterien für Beispiele:</a:t>
            </a:r>
          </a:p>
          <a:p>
            <a:pPr lvl="1"/>
            <a:r>
              <a:rPr lang="de-DE" dirty="0" err="1"/>
              <a:t>response</a:t>
            </a:r>
            <a:r>
              <a:rPr lang="de-DE" dirty="0"/>
              <a:t> time == invalid</a:t>
            </a:r>
          </a:p>
          <a:p>
            <a:pPr lvl="1"/>
            <a:r>
              <a:rPr lang="de-DE" dirty="0" err="1"/>
              <a:t>response</a:t>
            </a:r>
            <a:r>
              <a:rPr lang="de-DE" dirty="0"/>
              <a:t> time == alte </a:t>
            </a:r>
            <a:r>
              <a:rPr lang="de-DE" dirty="0" err="1"/>
              <a:t>response</a:t>
            </a:r>
            <a:r>
              <a:rPr lang="de-DE" dirty="0"/>
              <a:t> time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1A047766-812B-4DA9-AEE5-AC44E9BDB5D5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DF3B34A0-0124-405C-B81A-E15A5763A85E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C93BE75E-099B-448E-9678-7F9E8BE81E22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61F664-F8C5-4EBE-89C1-4AA04B1C4ADE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37F47EF-E149-4212-B1C1-7597F34E7DCB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C70B8DD-7B69-4379-85AE-7198F97C3822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98521EF7-C8E8-41A2-BFF3-9F51A402FFE3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D31F0B8C-15B5-43F5-922A-4716F4D83733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BA18E98E-1D4D-4C09-84A5-9D6CCE367A87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21960B7-ECD4-4923-97B6-AA2116F5258C}"/>
                </a:ext>
              </a:extLst>
            </p:cNvPr>
            <p:cNvSpPr txBox="1"/>
            <p:nvPr/>
          </p:nvSpPr>
          <p:spPr>
            <a:xfrm>
              <a:off x="4468212" y="6032326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2BE2E6CC-914C-401C-9A5B-2DC5FB2795E3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154ECE1E-4D13-4C3E-8D6C-728FF494B3D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674DB490-1571-4AD4-92CE-5ADBCC6E571F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24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Heuristics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1A047766-812B-4DA9-AEE5-AC44E9BDB5D5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DF3B34A0-0124-405C-B81A-E15A5763A85E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C93BE75E-099B-448E-9678-7F9E8BE81E22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61F664-F8C5-4EBE-89C1-4AA04B1C4ADE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37F47EF-E149-4212-B1C1-7597F34E7DCB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C70B8DD-7B69-4379-85AE-7198F97C3822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98521EF7-C8E8-41A2-BFF3-9F51A402FFE3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D31F0B8C-15B5-43F5-922A-4716F4D83733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BA18E98E-1D4D-4C09-84A5-9D6CCE367A87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21960B7-ECD4-4923-97B6-AA2116F5258C}"/>
                </a:ext>
              </a:extLst>
            </p:cNvPr>
            <p:cNvSpPr txBox="1"/>
            <p:nvPr/>
          </p:nvSpPr>
          <p:spPr>
            <a:xfrm>
              <a:off x="4468212" y="6032326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2BE2E6CC-914C-401C-9A5B-2DC5FB2795E3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154ECE1E-4D13-4C3E-8D6C-728FF494B3D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674DB490-1571-4AD4-92CE-5ADBCC6E571F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A358B95-DEA7-4B7C-BD52-9D4A8EDD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17750"/>
              </p:ext>
            </p:extLst>
          </p:nvPr>
        </p:nvGraphicFramePr>
        <p:xfrm>
          <a:off x="520702" y="1844824"/>
          <a:ext cx="111421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745">
                  <a:extLst>
                    <a:ext uri="{9D8B030D-6E8A-4147-A177-3AD203B41FA5}">
                      <a16:colId xmlns:a16="http://schemas.microsoft.com/office/drawing/2014/main" val="3944559362"/>
                    </a:ext>
                  </a:extLst>
                </a:gridCol>
                <a:gridCol w="5802387">
                  <a:extLst>
                    <a:ext uri="{9D8B030D-6E8A-4147-A177-3AD203B41FA5}">
                      <a16:colId xmlns:a16="http://schemas.microsoft.com/office/drawing/2014/main" val="1844159174"/>
                    </a:ext>
                  </a:extLst>
                </a:gridCol>
              </a:tblGrid>
              <a:tr h="44142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Testbeispiele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03269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00562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Valide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95634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Korrekt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4285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Fehlerhaft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5534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Rundungsbedingt fehlerhaft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22978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50F5866-04EB-48D5-A000-E1874C56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67845"/>
              </p:ext>
            </p:extLst>
          </p:nvPr>
        </p:nvGraphicFramePr>
        <p:xfrm>
          <a:off x="520702" y="4841898"/>
          <a:ext cx="111421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066">
                  <a:extLst>
                    <a:ext uri="{9D8B030D-6E8A-4147-A177-3AD203B41FA5}">
                      <a16:colId xmlns:a16="http://schemas.microsoft.com/office/drawing/2014/main" val="3327429002"/>
                    </a:ext>
                  </a:extLst>
                </a:gridCol>
                <a:gridCol w="5571066">
                  <a:extLst>
                    <a:ext uri="{9D8B030D-6E8A-4147-A177-3AD203B41FA5}">
                      <a16:colId xmlns:a16="http://schemas.microsoft.com/office/drawing/2014/main" val="11190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5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8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Business Reporting System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1A047766-812B-4DA9-AEE5-AC44E9BDB5D5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DF3B34A0-0124-405C-B81A-E15A5763A85E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C93BE75E-099B-448E-9678-7F9E8BE81E22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61F664-F8C5-4EBE-89C1-4AA04B1C4ADE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37F47EF-E149-4212-B1C1-7597F34E7DCB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C70B8DD-7B69-4379-85AE-7198F97C3822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98521EF7-C8E8-41A2-BFF3-9F51A402FFE3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D31F0B8C-15B5-43F5-922A-4716F4D83733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BA18E98E-1D4D-4C09-84A5-9D6CCE367A87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21960B7-ECD4-4923-97B6-AA2116F5258C}"/>
                </a:ext>
              </a:extLst>
            </p:cNvPr>
            <p:cNvSpPr txBox="1"/>
            <p:nvPr/>
          </p:nvSpPr>
          <p:spPr>
            <a:xfrm>
              <a:off x="4468212" y="6032326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2BE2E6CC-914C-401C-9A5B-2DC5FB2795E3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154ECE1E-4D13-4C3E-8D6C-728FF494B3D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674DB490-1571-4AD4-92CE-5ADBCC6E571F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C5D01378-1411-4A81-93C6-93AB2606E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81095"/>
              </p:ext>
            </p:extLst>
          </p:nvPr>
        </p:nvGraphicFramePr>
        <p:xfrm>
          <a:off x="520702" y="1844824"/>
          <a:ext cx="111421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745">
                  <a:extLst>
                    <a:ext uri="{9D8B030D-6E8A-4147-A177-3AD203B41FA5}">
                      <a16:colId xmlns:a16="http://schemas.microsoft.com/office/drawing/2014/main" val="3944559362"/>
                    </a:ext>
                  </a:extLst>
                </a:gridCol>
                <a:gridCol w="5802387">
                  <a:extLst>
                    <a:ext uri="{9D8B030D-6E8A-4147-A177-3AD203B41FA5}">
                      <a16:colId xmlns:a16="http://schemas.microsoft.com/office/drawing/2014/main" val="1844159174"/>
                    </a:ext>
                  </a:extLst>
                </a:gridCol>
              </a:tblGrid>
              <a:tr h="44142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Testbeispiele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03269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00562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Valide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95634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Korrekt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4285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Fehlerhaft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5534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r>
                        <a:rPr lang="de-DE" dirty="0"/>
                        <a:t>Rundungsbedingt fehlerhaft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22978"/>
                  </a:ext>
                </a:extLst>
              </a:tr>
            </a:tbl>
          </a:graphicData>
        </a:graphic>
      </p:graphicFrame>
      <p:graphicFrame>
        <p:nvGraphicFramePr>
          <p:cNvPr id="37" name="Tabelle 36">
            <a:extLst>
              <a:ext uri="{FF2B5EF4-FFF2-40B4-BE49-F238E27FC236}">
                <a16:creationId xmlns:a16="http://schemas.microsoft.com/office/drawing/2014/main" id="{D6BC93EA-13E7-4B4F-B267-532B71E4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91460"/>
              </p:ext>
            </p:extLst>
          </p:nvPr>
        </p:nvGraphicFramePr>
        <p:xfrm>
          <a:off x="520702" y="4841898"/>
          <a:ext cx="111421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066">
                  <a:extLst>
                    <a:ext uri="{9D8B030D-6E8A-4147-A177-3AD203B41FA5}">
                      <a16:colId xmlns:a16="http://schemas.microsoft.com/office/drawing/2014/main" val="3327429002"/>
                    </a:ext>
                  </a:extLst>
                </a:gridCol>
                <a:gridCol w="5571066">
                  <a:extLst>
                    <a:ext uri="{9D8B030D-6E8A-4147-A177-3AD203B41FA5}">
                      <a16:colId xmlns:a16="http://schemas.microsoft.com/office/drawing/2014/main" val="11190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99,13% </a:t>
                      </a:r>
                    </a:p>
                    <a:p>
                      <a:r>
                        <a:rPr lang="de-DE" dirty="0"/>
                        <a:t>(abzgl. Rundungsfehler 99,99%)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5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3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Palladio </a:t>
            </a:r>
            <a:r>
              <a:rPr lang="de-DE" dirty="0" err="1"/>
              <a:t>Component</a:t>
            </a:r>
            <a:r>
              <a:rPr lang="de-DE" dirty="0"/>
              <a:t> Modell (PCM)</a:t>
            </a:r>
          </a:p>
          <a:p>
            <a:pPr lvl="1"/>
            <a:r>
              <a:rPr lang="de-DE" dirty="0" err="1"/>
              <a:t>PerOpteryx</a:t>
            </a:r>
            <a:endParaRPr lang="de-DE" dirty="0"/>
          </a:p>
          <a:p>
            <a:pPr lvl="1"/>
            <a:r>
              <a:rPr lang="de-DE" dirty="0"/>
              <a:t>LQN XML Schema</a:t>
            </a:r>
          </a:p>
          <a:p>
            <a:r>
              <a:rPr lang="de-DE" dirty="0"/>
              <a:t>Eigener Ansatz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Zusammenfassung</a:t>
            </a: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7" name="Textfeld 14">
              <a:extLst>
                <a:ext uri="{FF2B5EF4-FFF2-40B4-BE49-F238E27FC236}">
                  <a16:creationId xmlns:a16="http://schemas.microsoft.com/office/drawing/2014/main" id="{E17B1092-F415-4AFD-8E3C-B451331B74FB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EADCC60-4D09-4A31-9D0C-841AD6049BF2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5" name="Eingekerbter Richtungspfeil 27">
              <a:extLst>
                <a:ext uri="{FF2B5EF4-FFF2-40B4-BE49-F238E27FC236}">
                  <a16:creationId xmlns:a16="http://schemas.microsoft.com/office/drawing/2014/main" id="{27C55872-CAEB-4515-A4E7-546FDB1EEA34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ingekerbter Richtungspfeil 29">
              <a:extLst>
                <a:ext uri="{FF2B5EF4-FFF2-40B4-BE49-F238E27FC236}">
                  <a16:creationId xmlns:a16="http://schemas.microsoft.com/office/drawing/2014/main" id="{161DC914-F8DD-4B71-B246-9791D85E6154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</p:spTree>
    <p:extLst>
      <p:ext uri="{BB962C8B-B14F-4D97-AF65-F5344CB8AC3E}">
        <p14:creationId xmlns:p14="http://schemas.microsoft.com/office/powerpoint/2010/main" val="151068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 err="1"/>
              <a:t>max</a:t>
            </a:r>
            <a:r>
              <a:rPr lang="de-DE" dirty="0"/>
              <a:t> Abweichung Ist vs. Soll</a:t>
            </a: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Vorkommende Fehler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0.004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0.021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0.03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1A300C45-D2ED-4172-856B-AE2E7B76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1A047766-812B-4DA9-AEE5-AC44E9BDB5D5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DF3B34A0-0124-405C-B81A-E15A5763A85E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C93BE75E-099B-448E-9678-7F9E8BE81E22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61F664-F8C5-4EBE-89C1-4AA04B1C4ADE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37F47EF-E149-4212-B1C1-7597F34E7DCB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C70B8DD-7B69-4379-85AE-7198F97C3822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98521EF7-C8E8-41A2-BFF3-9F51A402FFE3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D31F0B8C-15B5-43F5-922A-4716F4D83733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BA18E98E-1D4D-4C09-84A5-9D6CCE367A87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21960B7-ECD4-4923-97B6-AA2116F5258C}"/>
                </a:ext>
              </a:extLst>
            </p:cNvPr>
            <p:cNvSpPr txBox="1"/>
            <p:nvPr/>
          </p:nvSpPr>
          <p:spPr>
            <a:xfrm>
              <a:off x="4468212" y="6032326"/>
              <a:ext cx="91635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2BE2E6CC-914C-401C-9A5B-2DC5FB2795E3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154ECE1E-4D13-4C3E-8D6C-728FF494B3D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674DB490-1571-4AD4-92CE-5ADBCC6E571F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27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Erstellen valider XML-Dateien als Input für </a:t>
            </a:r>
            <a:r>
              <a:rPr lang="de-DE" dirty="0" err="1"/>
              <a:t>LQNSolver</a:t>
            </a:r>
            <a:endParaRPr lang="de-DE" dirty="0"/>
          </a:p>
          <a:p>
            <a:pPr lvl="1"/>
            <a:r>
              <a:rPr lang="de-DE" dirty="0"/>
              <a:t>Unvollständige Dokumentation</a:t>
            </a:r>
          </a:p>
          <a:p>
            <a:pPr lvl="1"/>
            <a:r>
              <a:rPr lang="de-DE" dirty="0"/>
              <a:t>Fehlermeldungen teilweise nicht aussagekräftig</a:t>
            </a:r>
          </a:p>
          <a:p>
            <a:pPr lvl="2"/>
            <a:r>
              <a:rPr lang="de-DE" dirty="0"/>
              <a:t>Assertion </a:t>
            </a:r>
            <a:r>
              <a:rPr lang="de-DE" dirty="0" err="1"/>
              <a:t>Failed</a:t>
            </a:r>
            <a:r>
              <a:rPr lang="de-DE" dirty="0"/>
              <a:t>! </a:t>
            </a:r>
            <a:r>
              <a:rPr lang="de-DE" dirty="0" err="1"/>
              <a:t>newEntry</a:t>
            </a:r>
            <a:r>
              <a:rPr lang="de-DE" dirty="0"/>
              <a:t> != null</a:t>
            </a:r>
          </a:p>
          <a:p>
            <a:r>
              <a:rPr lang="de-DE" dirty="0"/>
              <a:t>Vergleich von XML-Dateien</a:t>
            </a:r>
          </a:p>
          <a:p>
            <a:pPr lvl="1"/>
            <a:r>
              <a:rPr lang="de-DE" dirty="0" err="1"/>
              <a:t>SimpleHeuristicsExample</a:t>
            </a:r>
            <a:r>
              <a:rPr lang="de-DE" dirty="0"/>
              <a:t>  ca. 450 Zeilen</a:t>
            </a:r>
          </a:p>
          <a:p>
            <a:pPr lvl="1"/>
            <a:r>
              <a:rPr lang="de-DE" dirty="0" err="1"/>
              <a:t>BusinessReportingSystem</a:t>
            </a:r>
            <a:r>
              <a:rPr lang="de-DE" dirty="0"/>
              <a:t> ca. 2800 Zeilen </a:t>
            </a:r>
          </a:p>
          <a:p>
            <a:pPr lvl="2"/>
            <a:r>
              <a:rPr lang="de-DE" dirty="0"/>
              <a:t>Sortier-Skript</a:t>
            </a:r>
          </a:p>
          <a:p>
            <a:pPr lvl="2"/>
            <a:r>
              <a:rPr lang="de-DE" dirty="0"/>
              <a:t>XML Differenzwerkzeuge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75D09B3-5406-4507-8C65-5CCB6A406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E50855DC-CE88-4E28-9AB9-EFCF5726EC30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95C20510-DC1B-4EF9-843C-150384A7D48A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1E3433C7-0E59-4D35-ADD0-5C85D5847CB2}"/>
                </a:ext>
              </a:extLst>
            </p:cNvPr>
            <p:cNvSpPr txBox="1"/>
            <p:nvPr/>
          </p:nvSpPr>
          <p:spPr>
            <a:xfrm>
              <a:off x="5704806" y="6032326"/>
              <a:ext cx="156437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err="1"/>
                <a:t>Herausforderungen</a:t>
              </a:r>
              <a:endParaRPr lang="en-US" sz="1600" b="1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3E3338F-82A0-4811-B5AB-FEF7B563972C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021C836-4796-469B-AAAB-E26CE73B66B6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8D71EE6-BA00-4165-A618-538C0458EB0C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BF45721F-E2E3-4CB3-B58B-5FD43DBC9DB0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A8D5D5BB-E740-426E-B10B-FB6C173D5FDA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591EFEB9-13CB-4B4F-911D-2277456AACAF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C6C9525-5727-4BEB-9D16-1F143C75DD5B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C7624A2A-5DA7-44B0-A6C3-A9791C5A6C5B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D39ED1AB-9487-46DF-AB02-F3234FF13CE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2720D9A3-5A0C-41E7-962E-CB54092182D9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95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Erfolgreiche Transformation</a:t>
            </a:r>
          </a:p>
          <a:p>
            <a:r>
              <a:rPr lang="de-DE" dirty="0"/>
              <a:t>Evaluierung mit </a:t>
            </a:r>
            <a:r>
              <a:rPr lang="de-DE" dirty="0" err="1"/>
              <a:t>PerOpteryx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99,99% Genauigkeit</a:t>
            </a:r>
          </a:p>
          <a:p>
            <a:r>
              <a:rPr lang="de-DE" dirty="0"/>
              <a:t>Future Work</a:t>
            </a:r>
          </a:p>
          <a:p>
            <a:pPr lvl="1"/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(</a:t>
            </a:r>
            <a:r>
              <a:rPr lang="de-DE" dirty="0" err="1"/>
              <a:t>StoEx</a:t>
            </a:r>
            <a:r>
              <a:rPr lang="de-DE" dirty="0"/>
              <a:t>)</a:t>
            </a:r>
          </a:p>
          <a:p>
            <a:pPr lvl="2"/>
            <a:r>
              <a:rPr lang="de-DE" altLang="de-DE" dirty="0">
                <a:cs typeface="Courier New" panose="02070309020205020404" pitchFamily="49" charset="0"/>
              </a:rPr>
              <a:t>"(</a:t>
            </a:r>
            <a:r>
              <a:rPr lang="de-DE" altLang="de-DE" dirty="0" err="1">
                <a:cs typeface="Courier New" panose="02070309020205020404" pitchFamily="49" charset="0"/>
              </a:rPr>
              <a:t>DoublePDF</a:t>
            </a:r>
            <a:r>
              <a:rPr lang="de-DE" altLang="de-DE" dirty="0">
                <a:cs typeface="Courier New" panose="02070309020205020404" pitchFamily="49" charset="0"/>
              </a:rPr>
              <a:t>[(1.2;0.15)(1.3;0.4)(1.4;0.3)(1.5;0.15)]+1.2)/20/100" = </a:t>
            </a:r>
            <a:r>
              <a:rPr lang="de-DE" dirty="0"/>
              <a:t>1.20625 E-3</a:t>
            </a:r>
          </a:p>
          <a:p>
            <a:pPr lvl="1"/>
            <a:r>
              <a:rPr lang="de-DE" dirty="0"/>
              <a:t>Generalisierung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B57282C-7E9B-45A3-A18D-A604FCDA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</a:t>
            </a:r>
            <a:r>
              <a:rPr lang="de-DE" sz="1200" b="1" u="sng" dirty="0"/>
              <a:t>Ewald Rode</a:t>
            </a: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6DCAB5DE-E58E-42D1-B487-54A2F27A0CCA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F1FE6EAB-C2F3-4018-8CEC-1A9D2EF7191F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EED5AD46-BBC3-446D-ABC8-E27703945582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3995D3D-E3B9-44FB-B359-AC6E32DE36A5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7A16A83-BE87-431F-AB40-2BC71540A652}"/>
                </a:ext>
              </a:extLst>
            </p:cNvPr>
            <p:cNvSpPr txBox="1"/>
            <p:nvPr/>
          </p:nvSpPr>
          <p:spPr>
            <a:xfrm>
              <a:off x="7484369" y="6032326"/>
              <a:ext cx="160282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Zusammenfassung</a:t>
              </a:r>
              <a:endParaRPr lang="en-US" sz="1600" b="1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05BFC75-5A77-4D92-9D34-D739A02F820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30CA7006-EF78-425F-AB03-C4C9414F5896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BCCCE2E2-B8D5-4017-B65E-4847963C3CB8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B205A63D-4644-4885-A8E2-E71D24383745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79733B82-A22E-44C1-9290-88B00287AB8D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99E1E0C0-DAB6-4D42-8690-53FE62AF9C1C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C6C1EB11-1BE2-44A1-86ED-CB9CE4882D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5CA062AE-57D8-4036-964E-0147850D9466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2" y="384177"/>
            <a:ext cx="9215967" cy="561975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sz="1600" dirty="0"/>
              <a:t>[1] 	Steen Becker, Heiko </a:t>
            </a:r>
            <a:r>
              <a:rPr lang="de-DE" sz="1600" dirty="0" err="1"/>
              <a:t>Koziolek</a:t>
            </a:r>
            <a:r>
              <a:rPr lang="de-DE" sz="1600" dirty="0"/>
              <a:t> und Ralf </a:t>
            </a:r>
            <a:r>
              <a:rPr lang="de-DE" sz="1600" dirty="0" err="1"/>
              <a:t>Reussner</a:t>
            </a:r>
            <a:r>
              <a:rPr lang="de-DE" sz="1600" dirty="0"/>
              <a:t>. “The Palladio </a:t>
            </a:r>
            <a:r>
              <a:rPr lang="de-DE" sz="1600" dirty="0" err="1"/>
              <a:t>Component</a:t>
            </a:r>
            <a:r>
              <a:rPr lang="de-DE" sz="1600" dirty="0"/>
              <a:t> Model </a:t>
            </a:r>
            <a:r>
              <a:rPr lang="en-US" sz="1600" dirty="0"/>
              <a:t>for Model-driven Performance 	Prediction”. In: Journal of Systems and Software 82 </a:t>
            </a:r>
            <a:r>
              <a:rPr lang="sv-SE" sz="1600" dirty="0"/>
              <a:t>(2009), S. 3–22. doi: 10.1016/j.jss.2008.03.066. url: 	</a:t>
            </a:r>
            <a:r>
              <a:rPr lang="sv-SE" sz="1600" dirty="0">
                <a:hlinkClick r:id="rId3"/>
              </a:rPr>
              <a:t>http://dx.doi.org/10.</a:t>
            </a:r>
            <a:r>
              <a:rPr lang="de-DE" sz="1600" dirty="0">
                <a:hlinkClick r:id="rId3"/>
              </a:rPr>
              <a:t>1016/j.jss.2008.03.066</a:t>
            </a:r>
            <a:r>
              <a:rPr lang="de-DE" sz="1600" dirty="0"/>
              <a:t> </a:t>
            </a:r>
          </a:p>
          <a:p>
            <a:r>
              <a:rPr lang="de-DE" sz="1600" dirty="0"/>
              <a:t>[2]	</a:t>
            </a:r>
            <a:r>
              <a:rPr lang="en-US" sz="1600" dirty="0"/>
              <a:t>Anne Martens u. a. “Automatically improve software architecture models for performance, reliability, and cost 	using evolutionary algorithms”. In: Proceedings of the first joint WOSP/SIPEW international conference on 	Performance engineering. ACM. </a:t>
            </a:r>
            <a:r>
              <a:rPr lang="de-DE" sz="1600" dirty="0"/>
              <a:t>2010, S. 105–116.</a:t>
            </a:r>
          </a:p>
          <a:p>
            <a:r>
              <a:rPr lang="de-DE" sz="1600" dirty="0"/>
              <a:t>[3]	Anne </a:t>
            </a:r>
            <a:r>
              <a:rPr lang="de-DE" sz="1600" dirty="0" err="1"/>
              <a:t>Koziolek</a:t>
            </a:r>
            <a:r>
              <a:rPr lang="de-DE" sz="1600" dirty="0"/>
              <a:t>. </a:t>
            </a:r>
            <a:r>
              <a:rPr lang="de-DE" sz="1600" dirty="0" err="1"/>
              <a:t>PerOpteryx</a:t>
            </a:r>
            <a:r>
              <a:rPr lang="de-DE" sz="1600" dirty="0"/>
              <a:t>. English. 26.02.2019. url: https://sdqweb.ipd.kit.edu/wiki/PerOpteryx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B57282C-7E9B-45A3-A18D-A604FCDA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Ewald Rode</a:t>
            </a: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6DCAB5DE-E58E-42D1-B487-54A2F27A0CCA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F1FE6EAB-C2F3-4018-8CEC-1A9D2EF7191F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EED5AD46-BBC3-446D-ABC8-E27703945582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3995D3D-E3B9-44FB-B359-AC6E32DE36A5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7A16A83-BE87-431F-AB40-2BC71540A652}"/>
                </a:ext>
              </a:extLst>
            </p:cNvPr>
            <p:cNvSpPr txBox="1"/>
            <p:nvPr/>
          </p:nvSpPr>
          <p:spPr>
            <a:xfrm>
              <a:off x="7484369" y="6032326"/>
              <a:ext cx="160282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05BFC75-5A77-4D92-9D34-D739A02F820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30CA7006-EF78-425F-AB03-C4C9414F5896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BCCCE2E2-B8D5-4017-B65E-4847963C3CB8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B205A63D-4644-4885-A8E2-E71D24383745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79733B82-A22E-44C1-9290-88B00287AB8D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99E1E0C0-DAB6-4D42-8690-53FE62AF9C1C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C6C1EB11-1BE2-44A1-86ED-CB9CE4882D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5CA062AE-57D8-4036-964E-0147850D9466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48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3200" b="1" dirty="0"/>
              <a:t>Vielen Dank für die Aufmerksamkeit!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B57282C-7E9B-45A3-A18D-A604FCDA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Frederic Born und Ewald Rode</a:t>
            </a: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6DCAB5DE-E58E-42D1-B487-54A2F27A0CCA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F1FE6EAB-C2F3-4018-8CEC-1A9D2EF7191F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EED5AD46-BBC3-446D-ABC8-E27703945582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3995D3D-E3B9-44FB-B359-AC6E32DE36A5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7A16A83-BE87-431F-AB40-2BC71540A652}"/>
                </a:ext>
              </a:extLst>
            </p:cNvPr>
            <p:cNvSpPr txBox="1"/>
            <p:nvPr/>
          </p:nvSpPr>
          <p:spPr>
            <a:xfrm>
              <a:off x="7484369" y="6032326"/>
              <a:ext cx="1602827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05BFC75-5A77-4D92-9D34-D739A02F820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30CA7006-EF78-425F-AB03-C4C9414F5896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BCCCE2E2-B8D5-4017-B65E-4847963C3CB8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B205A63D-4644-4885-A8E2-E71D24383745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79733B82-A22E-44C1-9290-88B00287AB8D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99E1E0C0-DAB6-4D42-8690-53FE62AF9C1C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C6C1EB11-1BE2-44A1-86ED-CB9CE4882D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5CA062AE-57D8-4036-964E-0147850D9466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2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Einsatz von maschinellen Lernverfahren zur Optimierung von Palladio-Komponentenmodellen (PCM) </a:t>
            </a:r>
          </a:p>
          <a:p>
            <a:r>
              <a:rPr lang="de-DE" dirty="0"/>
              <a:t>Nutzung eines existierenden PCM für derartige Optimierung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Business Reporting System (BRS)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rgbClr val="00957D"/>
                </a:solidFill>
              </a:rPr>
              <a:t>Aufgabe</a:t>
            </a:r>
          </a:p>
          <a:p>
            <a:pPr marL="0" indent="0">
              <a:buNone/>
            </a:pPr>
            <a:r>
              <a:rPr lang="de-DE" dirty="0"/>
              <a:t>Die Anbindung des Business Reporting Systems an das </a:t>
            </a:r>
            <a:r>
              <a:rPr lang="de-DE" dirty="0" err="1"/>
              <a:t>Machine</a:t>
            </a:r>
            <a:r>
              <a:rPr lang="de-DE" dirty="0"/>
              <a:t> Learning Framework ermöglichen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EBE7EC8-1761-4453-AEC5-7FBD4375C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9DBAFC68-98AE-4659-AD97-C56D168D0DA2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BF7A520B-44F3-4177-9B32-9F1604D1B609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Grundlagen</a:t>
              </a:r>
              <a:endParaRPr lang="en-US" sz="1600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6DB2430E-212F-4894-9233-732525492D00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5234D5A-9841-4702-8BE9-AFCC0118F67B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E076E32-BAAA-4F7E-B32B-9B8378EFBCA8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89874F2-521C-4C2A-BD0B-87C04AED5AC8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9B913DFE-DD42-4E7B-B34E-B60EF56D9674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E093C068-7362-4F1C-B3F4-55ABFB6334CC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66155A85-9856-4C6B-AACD-088DA3E2D881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6D21AFC-E11C-48C1-8374-560A10FDA33D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4995AAA8-8978-4EB1-9E1A-6FE949C69F00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C249DFBF-9C5A-4D34-B4DB-A2044E15632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BE9B2EB6-8B36-4AFA-A721-D33012F2D950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1FF93300-7086-413E-AB08-7D177BA4A5CD}"/>
              </a:ext>
            </a:extLst>
          </p:cNvPr>
          <p:cNvSpPr txBox="1"/>
          <p:nvPr/>
        </p:nvSpPr>
        <p:spPr>
          <a:xfrm>
            <a:off x="10848528" y="5546214"/>
            <a:ext cx="101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[2] [3]</a:t>
            </a:r>
          </a:p>
        </p:txBody>
      </p:sp>
    </p:spTree>
    <p:extLst>
      <p:ext uri="{BB962C8B-B14F-4D97-AF65-F5344CB8AC3E}">
        <p14:creationId xmlns:p14="http://schemas.microsoft.com/office/powerpoint/2010/main" val="8913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Palladio </a:t>
            </a:r>
            <a:r>
              <a:rPr lang="de-DE" dirty="0" err="1"/>
              <a:t>Component</a:t>
            </a:r>
            <a:r>
              <a:rPr lang="de-DE" dirty="0"/>
              <a:t> Modell (PCM)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Für dieses Praktikum relevante Dateien:</a:t>
            </a:r>
          </a:p>
          <a:p>
            <a:r>
              <a:rPr lang="de-DE" dirty="0"/>
              <a:t>Repository</a:t>
            </a:r>
          </a:p>
          <a:p>
            <a:r>
              <a:rPr lang="de-DE" dirty="0" err="1"/>
              <a:t>Allocation</a:t>
            </a:r>
            <a:endParaRPr lang="de-DE" dirty="0"/>
          </a:p>
          <a:p>
            <a:r>
              <a:rPr lang="de-DE" dirty="0"/>
              <a:t>System</a:t>
            </a:r>
          </a:p>
          <a:p>
            <a:r>
              <a:rPr lang="de-DE" dirty="0" err="1"/>
              <a:t>Usagemodel</a:t>
            </a:r>
            <a:endParaRPr lang="de-DE" dirty="0"/>
          </a:p>
          <a:p>
            <a:r>
              <a:rPr lang="de-DE" dirty="0" err="1"/>
              <a:t>Resourceenvironment</a:t>
            </a:r>
            <a:endParaRPr lang="de-DE" dirty="0"/>
          </a:p>
          <a:p>
            <a:r>
              <a:rPr lang="de-DE" dirty="0" err="1"/>
              <a:t>Cost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5A2B25A-45A2-469A-A08D-5C0A5D87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0F9E3648-6AB3-4B29-8BA9-12AC9D1304D0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7A65DBA0-8D0F-4156-9D85-C335AB248827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BD1B8EBC-8FA8-4B96-8003-A9B32B10C707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C951575-27BC-4DCE-B240-3373604F8C1D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A83999E-1F88-4E9B-84C1-DB1329E0D847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5BA905-37C4-4C07-BF67-2E25A75CA44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A73FB67F-209F-426D-8E1E-47A79E588CB8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813B3F5C-62AE-43F0-8397-B4ABA3839EF9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462B7082-A0C9-47EC-ACE0-110DE52CA556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86F0DFC-64D5-47DA-B805-8B8104C5B289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E36E66FD-CA1F-46AC-BDB6-2B4137102E90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B6C1CEC3-202F-4AC9-A316-1E11A595C9E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C7F1B1D9-0108-45E9-B0D8-1FA9B9C801C8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341241D2-1F25-4A4A-B7E5-B270CE9BF40C}"/>
              </a:ext>
            </a:extLst>
          </p:cNvPr>
          <p:cNvSpPr txBox="1"/>
          <p:nvPr/>
        </p:nvSpPr>
        <p:spPr>
          <a:xfrm>
            <a:off x="10949231" y="5546214"/>
            <a:ext cx="83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[1]</a:t>
            </a:r>
          </a:p>
        </p:txBody>
      </p:sp>
    </p:spTree>
    <p:extLst>
      <p:ext uri="{BB962C8B-B14F-4D97-AF65-F5344CB8AC3E}">
        <p14:creationId xmlns:p14="http://schemas.microsoft.com/office/powerpoint/2010/main" val="34095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Palladio </a:t>
            </a:r>
            <a:r>
              <a:rPr lang="de-DE" dirty="0" err="1"/>
              <a:t>Component</a:t>
            </a:r>
            <a:r>
              <a:rPr lang="de-DE" dirty="0"/>
              <a:t> Modell (PCM)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Für dieses Praktikum relevante Dateien:</a:t>
            </a:r>
          </a:p>
          <a:p>
            <a:r>
              <a:rPr lang="de-DE" dirty="0"/>
              <a:t>Repository</a:t>
            </a:r>
          </a:p>
          <a:p>
            <a:r>
              <a:rPr lang="de-DE" dirty="0" err="1"/>
              <a:t>Allocation</a:t>
            </a:r>
            <a:endParaRPr lang="de-DE" dirty="0"/>
          </a:p>
          <a:p>
            <a:r>
              <a:rPr lang="de-DE" dirty="0"/>
              <a:t>System</a:t>
            </a:r>
          </a:p>
          <a:p>
            <a:r>
              <a:rPr lang="de-DE" dirty="0" err="1"/>
              <a:t>Usagemodel</a:t>
            </a:r>
            <a:endParaRPr lang="de-DE" dirty="0"/>
          </a:p>
          <a:p>
            <a:r>
              <a:rPr lang="de-DE" dirty="0" err="1"/>
              <a:t>Resourceenvironment</a:t>
            </a:r>
            <a:endParaRPr lang="de-DE" dirty="0"/>
          </a:p>
          <a:p>
            <a:r>
              <a:rPr lang="de-DE" dirty="0" err="1"/>
              <a:t>Cost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5A2B25A-45A2-469A-A08D-5C0A5D87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0F9E3648-6AB3-4B29-8BA9-12AC9D1304D0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7A65DBA0-8D0F-4156-9D85-C335AB248827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BD1B8EBC-8FA8-4B96-8003-A9B32B10C707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C951575-27BC-4DCE-B240-3373604F8C1D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A83999E-1F88-4E9B-84C1-DB1329E0D847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5BA905-37C4-4C07-BF67-2E25A75CA44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A73FB67F-209F-426D-8E1E-47A79E588CB8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813B3F5C-62AE-43F0-8397-B4ABA3839EF9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462B7082-A0C9-47EC-ACE0-110DE52CA556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86F0DFC-64D5-47DA-B805-8B8104C5B289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E36E66FD-CA1F-46AC-BDB6-2B4137102E90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B6C1CEC3-202F-4AC9-A316-1E11A595C9E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C7F1B1D9-0108-45E9-B0D8-1FA9B9C801C8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341241D2-1F25-4A4A-B7E5-B270CE9BF40C}"/>
              </a:ext>
            </a:extLst>
          </p:cNvPr>
          <p:cNvSpPr txBox="1"/>
          <p:nvPr/>
        </p:nvSpPr>
        <p:spPr>
          <a:xfrm>
            <a:off x="10949231" y="5546214"/>
            <a:ext cx="83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[1]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F6CB92D-AE07-4A8C-A85A-97E4C8AAB547}"/>
              </a:ext>
            </a:extLst>
          </p:cNvPr>
          <p:cNvGrpSpPr/>
          <p:nvPr/>
        </p:nvGrpSpPr>
        <p:grpSpPr>
          <a:xfrm>
            <a:off x="3327677" y="1812314"/>
            <a:ext cx="3018041" cy="2398981"/>
            <a:chOff x="3327677" y="1812314"/>
            <a:chExt cx="3018041" cy="2398981"/>
          </a:xfrm>
        </p:grpSpPr>
        <p:sp>
          <p:nvSpPr>
            <p:cNvPr id="3" name="Geschweifte Klammer rechts 2">
              <a:extLst>
                <a:ext uri="{FF2B5EF4-FFF2-40B4-BE49-F238E27FC236}">
                  <a16:creationId xmlns:a16="http://schemas.microsoft.com/office/drawing/2014/main" id="{80B66E8B-3FD7-467F-952A-6E085D8967AD}"/>
                </a:ext>
              </a:extLst>
            </p:cNvPr>
            <p:cNvSpPr/>
            <p:nvPr/>
          </p:nvSpPr>
          <p:spPr>
            <a:xfrm>
              <a:off x="3327677" y="1812314"/>
              <a:ext cx="511501" cy="180020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BD678D3-AA82-4FB1-AF49-6FB528C5928C}"/>
                </a:ext>
              </a:extLst>
            </p:cNvPr>
            <p:cNvSpPr txBox="1"/>
            <p:nvPr/>
          </p:nvSpPr>
          <p:spPr>
            <a:xfrm>
              <a:off x="3937583" y="2520264"/>
              <a:ext cx="1933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rgbClr val="009E81"/>
                  </a:solidFill>
                </a:rPr>
                <a:t>Komponenten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5DAF5B8A-2EE5-46EC-B48C-D40819632E7D}"/>
                </a:ext>
              </a:extLst>
            </p:cNvPr>
            <p:cNvSpPr txBox="1"/>
            <p:nvPr/>
          </p:nvSpPr>
          <p:spPr>
            <a:xfrm>
              <a:off x="5332007" y="3783739"/>
              <a:ext cx="1013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rgbClr val="009E81"/>
                  </a:solidFill>
                </a:rPr>
                <a:t>Server</a:t>
              </a:r>
              <a:endParaRPr lang="de-DE" dirty="0">
                <a:solidFill>
                  <a:srgbClr val="009E81"/>
                </a:solidFill>
              </a:endParaRPr>
            </a:p>
          </p:txBody>
        </p:sp>
        <p:sp>
          <p:nvSpPr>
            <p:cNvPr id="34" name="Geschweifte Klammer rechts 33">
              <a:extLst>
                <a:ext uri="{FF2B5EF4-FFF2-40B4-BE49-F238E27FC236}">
                  <a16:creationId xmlns:a16="http://schemas.microsoft.com/office/drawing/2014/main" id="{ABE653B1-15EB-48C6-A772-EBA37B85E12C}"/>
                </a:ext>
              </a:extLst>
            </p:cNvPr>
            <p:cNvSpPr/>
            <p:nvPr/>
          </p:nvSpPr>
          <p:spPr>
            <a:xfrm>
              <a:off x="4799856" y="3783738"/>
              <a:ext cx="321605" cy="427557"/>
            </a:xfrm>
            <a:prstGeom prst="rightBrace">
              <a:avLst>
                <a:gd name="adj1" fmla="val 0"/>
                <a:gd name="adj2" fmla="val 535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0874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PCM - Zusammenhänge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5A2B25A-45A2-469A-A08D-5C0A5D87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0F9E3648-6AB3-4B29-8BA9-12AC9D1304D0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7A65DBA0-8D0F-4156-9D85-C335AB248827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BD1B8EBC-8FA8-4B96-8003-A9B32B10C707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C951575-27BC-4DCE-B240-3373604F8C1D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A83999E-1F88-4E9B-84C1-DB1329E0D847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5BA905-37C4-4C07-BF67-2E25A75CA44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A73FB67F-209F-426D-8E1E-47A79E588CB8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813B3F5C-62AE-43F0-8397-B4ABA3839EF9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462B7082-A0C9-47EC-ACE0-110DE52CA556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86F0DFC-64D5-47DA-B805-8B8104C5B289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E36E66FD-CA1F-46AC-BDB6-2B4137102E90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B6C1CEC3-202F-4AC9-A316-1E11A595C9E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C7F1B1D9-0108-45E9-B0D8-1FA9B9C801C8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3D5229B-8504-4BCB-89F0-8868883D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03" b="76207"/>
          <a:stretch/>
        </p:blipFill>
        <p:spPr>
          <a:xfrm>
            <a:off x="520702" y="1521694"/>
            <a:ext cx="2507518" cy="95027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1ADD722-CC01-4C29-A4F0-1E176289B4A1}"/>
              </a:ext>
            </a:extLst>
          </p:cNvPr>
          <p:cNvSpPr txBox="1"/>
          <p:nvPr/>
        </p:nvSpPr>
        <p:spPr>
          <a:xfrm>
            <a:off x="3318848" y="1117917"/>
            <a:ext cx="496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AllocationDegreeImpl:Allocation_AC_DB</a:t>
            </a:r>
            <a:r>
              <a:rPr lang="en-US" sz="1400" dirty="0"/>
              <a:t> &lt;DB&gt; </a:t>
            </a:r>
            <a:r>
              <a:rPr lang="en-US" sz="1400" dirty="0">
                <a:sym typeface="Wingdings" panose="05000000000000000000" pitchFamily="2" charset="2"/>
              </a:rPr>
              <a:t> Server 2</a:t>
            </a:r>
            <a:endParaRPr lang="de-DE" sz="14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A5922EA-269B-4F4D-A44F-9339667A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548" y="1511257"/>
            <a:ext cx="6619875" cy="6953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2735CB-9A2E-40C6-94DF-372C034EA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548" y="3071191"/>
            <a:ext cx="8753100" cy="658941"/>
          </a:xfrm>
          <a:prstGeom prst="rect">
            <a:avLst/>
          </a:prstGeom>
        </p:spPr>
      </p:pic>
      <p:pic>
        <p:nvPicPr>
          <p:cNvPr id="41" name="Inhaltsplatzhalter 4">
            <a:extLst>
              <a:ext uri="{FF2B5EF4-FFF2-40B4-BE49-F238E27FC236}">
                <a16:creationId xmlns:a16="http://schemas.microsoft.com/office/drawing/2014/main" id="{03D55D29-F72D-4B1E-AD0C-EBEDAD47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8" r="56703" b="39070"/>
          <a:stretch/>
        </p:blipFill>
        <p:spPr bwMode="auto">
          <a:xfrm>
            <a:off x="520702" y="2468809"/>
            <a:ext cx="2507518" cy="15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4E8EA92-871E-44EB-9E3E-EA11E75D39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1"/>
          <a:stretch/>
        </p:blipFill>
        <p:spPr>
          <a:xfrm>
            <a:off x="3175548" y="4168044"/>
            <a:ext cx="7625395" cy="1304925"/>
          </a:xfrm>
          <a:prstGeom prst="rect">
            <a:avLst/>
          </a:prstGeom>
        </p:spPr>
      </p:pic>
      <p:pic>
        <p:nvPicPr>
          <p:cNvPr id="42" name="Inhaltsplatzhalter 4">
            <a:extLst>
              <a:ext uri="{FF2B5EF4-FFF2-40B4-BE49-F238E27FC236}">
                <a16:creationId xmlns:a16="http://schemas.microsoft.com/office/drawing/2014/main" id="{98EBEA21-03F8-44DB-80AD-816E35B55E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9" r="56866"/>
          <a:stretch/>
        </p:blipFill>
        <p:spPr bwMode="auto">
          <a:xfrm>
            <a:off x="530182" y="3979745"/>
            <a:ext cx="2498038" cy="15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EF66D62-A2A2-4FA1-AF47-F766DE9BA259}"/>
              </a:ext>
            </a:extLst>
          </p:cNvPr>
          <p:cNvGrpSpPr/>
          <p:nvPr/>
        </p:nvGrpSpPr>
        <p:grpSpPr>
          <a:xfrm>
            <a:off x="3028220" y="1477291"/>
            <a:ext cx="8263169" cy="1175708"/>
            <a:chOff x="3026671" y="1448990"/>
            <a:chExt cx="8263169" cy="1175708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0D562AA-83D9-4312-B37B-00AB30C29AB4}"/>
                </a:ext>
              </a:extLst>
            </p:cNvPr>
            <p:cNvSpPr/>
            <p:nvPr/>
          </p:nvSpPr>
          <p:spPr>
            <a:xfrm>
              <a:off x="3026671" y="1448990"/>
              <a:ext cx="4133134" cy="95027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B44E2BB-F377-44DE-A43C-1E0F32D7043F}"/>
                </a:ext>
              </a:extLst>
            </p:cNvPr>
            <p:cNvSpPr/>
            <p:nvPr/>
          </p:nvSpPr>
          <p:spPr>
            <a:xfrm>
              <a:off x="7156706" y="1674424"/>
              <a:ext cx="4133134" cy="95027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678123C-CA3B-4C17-9189-2885389D0358}"/>
              </a:ext>
            </a:extLst>
          </p:cNvPr>
          <p:cNvGrpSpPr/>
          <p:nvPr/>
        </p:nvGrpSpPr>
        <p:grpSpPr>
          <a:xfrm>
            <a:off x="3138972" y="2900325"/>
            <a:ext cx="8897116" cy="1104739"/>
            <a:chOff x="2988719" y="1274805"/>
            <a:chExt cx="8897116" cy="1104739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39ED7EE-030E-44D0-97B2-366301E0720C}"/>
                </a:ext>
              </a:extLst>
            </p:cNvPr>
            <p:cNvSpPr/>
            <p:nvPr/>
          </p:nvSpPr>
          <p:spPr>
            <a:xfrm>
              <a:off x="2988719" y="1623296"/>
              <a:ext cx="4603537" cy="75624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2024491E-09FB-4144-BA9D-EFB55B8413E3}"/>
                </a:ext>
              </a:extLst>
            </p:cNvPr>
            <p:cNvSpPr/>
            <p:nvPr/>
          </p:nvSpPr>
          <p:spPr>
            <a:xfrm>
              <a:off x="7592256" y="1274805"/>
              <a:ext cx="4293579" cy="95027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3DD779F-9858-4D1D-9390-BF130B1286AC}"/>
              </a:ext>
            </a:extLst>
          </p:cNvPr>
          <p:cNvGrpSpPr/>
          <p:nvPr/>
        </p:nvGrpSpPr>
        <p:grpSpPr>
          <a:xfrm>
            <a:off x="3078012" y="4161679"/>
            <a:ext cx="8460012" cy="1459504"/>
            <a:chOff x="1482899" y="1347707"/>
            <a:chExt cx="8460012" cy="145950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CA1878C-C002-41C8-82EB-C43B900F5761}"/>
                </a:ext>
              </a:extLst>
            </p:cNvPr>
            <p:cNvSpPr/>
            <p:nvPr/>
          </p:nvSpPr>
          <p:spPr>
            <a:xfrm>
              <a:off x="1482899" y="1347707"/>
              <a:ext cx="4169537" cy="1425703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AAE3E1B-C41A-42CB-92E3-C44838478DA5}"/>
                </a:ext>
              </a:extLst>
            </p:cNvPr>
            <p:cNvSpPr/>
            <p:nvPr/>
          </p:nvSpPr>
          <p:spPr>
            <a:xfrm>
              <a:off x="5649332" y="1520143"/>
              <a:ext cx="4293579" cy="128706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133ED75-0842-4D61-BE48-18EC62FEFB5F}"/>
              </a:ext>
            </a:extLst>
          </p:cNvPr>
          <p:cNvSpPr/>
          <p:nvPr/>
        </p:nvSpPr>
        <p:spPr>
          <a:xfrm>
            <a:off x="2979452" y="4562411"/>
            <a:ext cx="147328" cy="1243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1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PCM - Zusammenhänge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5A2B25A-45A2-469A-A08D-5C0A5D87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0F9E3648-6AB3-4B29-8BA9-12AC9D1304D0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7A65DBA0-8D0F-4156-9D85-C335AB248827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BD1B8EBC-8FA8-4B96-8003-A9B32B10C707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C951575-27BC-4DCE-B240-3373604F8C1D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A83999E-1F88-4E9B-84C1-DB1329E0D847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5BA905-37C4-4C07-BF67-2E25A75CA44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A73FB67F-209F-426D-8E1E-47A79E588CB8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813B3F5C-62AE-43F0-8397-B4ABA3839EF9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462B7082-A0C9-47EC-ACE0-110DE52CA556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86F0DFC-64D5-47DA-B805-8B8104C5B289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E36E66FD-CA1F-46AC-BDB6-2B4137102E90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B6C1CEC3-202F-4AC9-A316-1E11A595C9E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C7F1B1D9-0108-45E9-B0D8-1FA9B9C801C8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3D5229B-8504-4BCB-89F0-8868883D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03" b="76207"/>
          <a:stretch/>
        </p:blipFill>
        <p:spPr>
          <a:xfrm>
            <a:off x="520702" y="1521694"/>
            <a:ext cx="2507518" cy="95027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1ADD722-CC01-4C29-A4F0-1E176289B4A1}"/>
              </a:ext>
            </a:extLst>
          </p:cNvPr>
          <p:cNvSpPr txBox="1"/>
          <p:nvPr/>
        </p:nvSpPr>
        <p:spPr>
          <a:xfrm>
            <a:off x="3318848" y="1117917"/>
            <a:ext cx="496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AllocationDegreeImpl:Allocation_AC_DB</a:t>
            </a:r>
            <a:r>
              <a:rPr lang="en-US" sz="1400" dirty="0"/>
              <a:t> &lt;DB&gt; </a:t>
            </a:r>
            <a:r>
              <a:rPr lang="en-US" sz="1400" dirty="0">
                <a:sym typeface="Wingdings" panose="05000000000000000000" pitchFamily="2" charset="2"/>
              </a:rPr>
              <a:t> Server 2</a:t>
            </a:r>
            <a:endParaRPr lang="de-DE" sz="1400" dirty="0"/>
          </a:p>
        </p:txBody>
      </p:sp>
      <p:pic>
        <p:nvPicPr>
          <p:cNvPr id="41" name="Inhaltsplatzhalter 4">
            <a:extLst>
              <a:ext uri="{FF2B5EF4-FFF2-40B4-BE49-F238E27FC236}">
                <a16:creationId xmlns:a16="http://schemas.microsoft.com/office/drawing/2014/main" id="{03D55D29-F72D-4B1E-AD0C-EBEDAD47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8" r="56703" b="39070"/>
          <a:stretch/>
        </p:blipFill>
        <p:spPr bwMode="auto">
          <a:xfrm>
            <a:off x="520702" y="2468809"/>
            <a:ext cx="2507518" cy="15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nhaltsplatzhalter 4">
            <a:extLst>
              <a:ext uri="{FF2B5EF4-FFF2-40B4-BE49-F238E27FC236}">
                <a16:creationId xmlns:a16="http://schemas.microsoft.com/office/drawing/2014/main" id="{98EBEA21-03F8-44DB-80AD-816E35B55E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9" r="56866"/>
          <a:stretch/>
        </p:blipFill>
        <p:spPr bwMode="auto">
          <a:xfrm>
            <a:off x="530182" y="3979745"/>
            <a:ext cx="2498038" cy="15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133ED75-0842-4D61-BE48-18EC62FEFB5F}"/>
              </a:ext>
            </a:extLst>
          </p:cNvPr>
          <p:cNvSpPr/>
          <p:nvPr/>
        </p:nvSpPr>
        <p:spPr>
          <a:xfrm>
            <a:off x="2979452" y="4562411"/>
            <a:ext cx="147328" cy="1243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CE085ED-631D-4576-BABA-43C4DA9D62C5}"/>
              </a:ext>
            </a:extLst>
          </p:cNvPr>
          <p:cNvSpPr txBox="1"/>
          <p:nvPr/>
        </p:nvSpPr>
        <p:spPr>
          <a:xfrm>
            <a:off x="3283443" y="4752076"/>
            <a:ext cx="49638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Komponente</a:t>
            </a:r>
            <a:r>
              <a:rPr lang="en-US" sz="1400" dirty="0"/>
              <a:t>: 	</a:t>
            </a:r>
            <a:r>
              <a:rPr lang="en-US" sz="1400" b="1" dirty="0">
                <a:solidFill>
                  <a:srgbClr val="009E81"/>
                </a:solidFill>
              </a:rPr>
              <a:t>Database</a:t>
            </a:r>
          </a:p>
          <a:p>
            <a:r>
              <a:rPr lang="en-US" sz="1400" dirty="0"/>
              <a:t>Interface:		</a:t>
            </a:r>
            <a:r>
              <a:rPr lang="en-US" sz="1400" b="1" dirty="0">
                <a:solidFill>
                  <a:srgbClr val="009E81"/>
                </a:solidFill>
              </a:rPr>
              <a:t>IDB</a:t>
            </a:r>
          </a:p>
          <a:p>
            <a:r>
              <a:rPr lang="en-US" sz="1400" dirty="0" err="1"/>
              <a:t>Operationen</a:t>
            </a:r>
            <a:r>
              <a:rPr lang="en-US" sz="1400" dirty="0"/>
              <a:t>:	</a:t>
            </a:r>
            <a:r>
              <a:rPr lang="en-US" sz="1400" b="1" dirty="0" err="1">
                <a:solidFill>
                  <a:srgbClr val="009E81"/>
                </a:solidFill>
              </a:rPr>
              <a:t>getSmallReport</a:t>
            </a:r>
            <a:endParaRPr lang="en-US" sz="1400" b="1" dirty="0">
              <a:solidFill>
                <a:srgbClr val="009E81"/>
              </a:solidFill>
            </a:endParaRPr>
          </a:p>
          <a:p>
            <a:r>
              <a:rPr lang="en-US" sz="1400" dirty="0"/>
              <a:t>		</a:t>
            </a:r>
            <a:r>
              <a:rPr lang="en-US" sz="1400" b="1" dirty="0" err="1">
                <a:solidFill>
                  <a:srgbClr val="009E81"/>
                </a:solidFill>
              </a:rPr>
              <a:t>getBigReport</a:t>
            </a:r>
            <a:endParaRPr lang="en-US" sz="1400" b="1" dirty="0">
              <a:solidFill>
                <a:srgbClr val="009E81"/>
              </a:solidFill>
            </a:endParaRPr>
          </a:p>
          <a:p>
            <a:endParaRPr lang="de-DE" sz="1400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3D23256-17DC-4F8C-BCAB-DCA3D08B164A}"/>
              </a:ext>
            </a:extLst>
          </p:cNvPr>
          <p:cNvSpPr/>
          <p:nvPr/>
        </p:nvSpPr>
        <p:spPr>
          <a:xfrm>
            <a:off x="5405349" y="1521694"/>
            <a:ext cx="360032" cy="3225162"/>
          </a:xfrm>
          <a:prstGeom prst="downArrow">
            <a:avLst>
              <a:gd name="adj1" fmla="val 50000"/>
              <a:gd name="adj2" fmla="val 80477"/>
            </a:avLst>
          </a:prstGeom>
          <a:solidFill>
            <a:srgbClr val="009E8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6783F74-8769-4C81-8D2B-28AD2B86042B}"/>
              </a:ext>
            </a:extLst>
          </p:cNvPr>
          <p:cNvSpPr txBox="1"/>
          <p:nvPr/>
        </p:nvSpPr>
        <p:spPr>
          <a:xfrm>
            <a:off x="7080250" y="5137447"/>
            <a:ext cx="120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9E81"/>
                </a:solidFill>
                <a:sym typeface="Wingdings" panose="05000000000000000000" pitchFamily="2" charset="2"/>
              </a:rPr>
              <a:t> Server 2</a:t>
            </a:r>
            <a:endParaRPr lang="de-DE" sz="1400" b="1" dirty="0">
              <a:solidFill>
                <a:srgbClr val="009E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8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PCM - Zusammenhänge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5A2B25A-45A2-469A-A08D-5C0A5D87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0F9E3648-6AB3-4B29-8BA9-12AC9D1304D0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7A65DBA0-8D0F-4156-9D85-C335AB248827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21" name="Textfeld 14">
              <a:extLst>
                <a:ext uri="{FF2B5EF4-FFF2-40B4-BE49-F238E27FC236}">
                  <a16:creationId xmlns:a16="http://schemas.microsoft.com/office/drawing/2014/main" id="{BD1B8EBC-8FA8-4B96-8003-A9B32B10C707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C951575-27BC-4DCE-B240-3373604F8C1D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A83999E-1F88-4E9B-84C1-DB1329E0D847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5BA905-37C4-4C07-BF67-2E25A75CA440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5" name="Eingekerbter Richtungspfeil 23">
              <a:extLst>
                <a:ext uri="{FF2B5EF4-FFF2-40B4-BE49-F238E27FC236}">
                  <a16:creationId xmlns:a16="http://schemas.microsoft.com/office/drawing/2014/main" id="{A73FB67F-209F-426D-8E1E-47A79E588CB8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4">
              <a:extLst>
                <a:ext uri="{FF2B5EF4-FFF2-40B4-BE49-F238E27FC236}">
                  <a16:creationId xmlns:a16="http://schemas.microsoft.com/office/drawing/2014/main" id="{813B3F5C-62AE-43F0-8397-B4ABA3839EF9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5">
              <a:extLst>
                <a:ext uri="{FF2B5EF4-FFF2-40B4-BE49-F238E27FC236}">
                  <a16:creationId xmlns:a16="http://schemas.microsoft.com/office/drawing/2014/main" id="{462B7082-A0C9-47EC-ACE0-110DE52CA556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86F0DFC-64D5-47DA-B805-8B8104C5B289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E36E66FD-CA1F-46AC-BDB6-2B4137102E90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B6C1CEC3-202F-4AC9-A316-1E11A595C9E0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ingekerbter Richtungspfeil 29">
              <a:extLst>
                <a:ext uri="{FF2B5EF4-FFF2-40B4-BE49-F238E27FC236}">
                  <a16:creationId xmlns:a16="http://schemas.microsoft.com/office/drawing/2014/main" id="{C7F1B1D9-0108-45E9-B0D8-1FA9B9C801C8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3D5229B-8504-4BCB-89F0-8868883D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" y="1508024"/>
            <a:ext cx="6151362" cy="3975919"/>
          </a:xfrm>
        </p:spPr>
      </p:pic>
    </p:spTree>
    <p:extLst>
      <p:ext uri="{BB962C8B-B14F-4D97-AF65-F5344CB8AC3E}">
        <p14:creationId xmlns:p14="http://schemas.microsoft.com/office/powerpoint/2010/main" val="331044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PerOpteryx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11142133" cy="4530264"/>
          </a:xfrm>
        </p:spPr>
        <p:txBody>
          <a:bodyPr/>
          <a:lstStyle/>
          <a:p>
            <a:r>
              <a:rPr lang="de-DE" dirty="0"/>
              <a:t>Optimierungsframework</a:t>
            </a:r>
          </a:p>
          <a:p>
            <a:r>
              <a:rPr lang="de-DE" dirty="0"/>
              <a:t>Auf Basis von modellbasierter Vorhersagetechnik</a:t>
            </a:r>
          </a:p>
          <a:p>
            <a:pPr lvl="1"/>
            <a:r>
              <a:rPr lang="de-DE" dirty="0"/>
              <a:t>z.B. </a:t>
            </a:r>
            <a:r>
              <a:rPr lang="de-DE" dirty="0" err="1"/>
              <a:t>Layered</a:t>
            </a:r>
            <a:r>
              <a:rPr lang="de-DE" dirty="0"/>
              <a:t> </a:t>
            </a:r>
            <a:r>
              <a:rPr lang="de-DE" dirty="0" err="1"/>
              <a:t>Queying</a:t>
            </a:r>
            <a:r>
              <a:rPr lang="de-DE" dirty="0"/>
              <a:t> Network (LQN)</a:t>
            </a:r>
          </a:p>
          <a:p>
            <a:r>
              <a:rPr lang="de-DE" dirty="0"/>
              <a:t>Wird als eine Reihe von </a:t>
            </a:r>
            <a:r>
              <a:rPr lang="de-DE" dirty="0" err="1"/>
              <a:t>Eclipse</a:t>
            </a:r>
            <a:r>
              <a:rPr lang="de-DE" dirty="0"/>
              <a:t>-Plugins realisiert:</a:t>
            </a:r>
          </a:p>
          <a:p>
            <a:pPr lvl="1"/>
            <a:r>
              <a:rPr lang="de-DE" dirty="0"/>
              <a:t>PCM2LQN-Transformation</a:t>
            </a:r>
          </a:p>
          <a:p>
            <a:pPr lvl="1"/>
            <a:r>
              <a:rPr lang="de-DE" dirty="0"/>
              <a:t>LQN Solver (LQNS)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75E6B804-D1E5-40CB-A4AA-05A9AE07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211" y="6443663"/>
            <a:ext cx="47870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b="1" u="sng" dirty="0"/>
              <a:t>Frederic Born</a:t>
            </a:r>
            <a:r>
              <a:rPr lang="de-DE" sz="1200" dirty="0"/>
              <a:t> und Ewald Rode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45B4A07-9E96-41CC-A0DD-F7B8A4579AF5}"/>
              </a:ext>
            </a:extLst>
          </p:cNvPr>
          <p:cNvGrpSpPr/>
          <p:nvPr/>
        </p:nvGrpSpPr>
        <p:grpSpPr>
          <a:xfrm>
            <a:off x="96000" y="5866550"/>
            <a:ext cx="12096000" cy="399397"/>
            <a:chOff x="25400" y="5986694"/>
            <a:chExt cx="9072000" cy="299548"/>
          </a:xfrm>
        </p:grpSpPr>
        <p:sp>
          <p:nvSpPr>
            <p:cNvPr id="23" name="Textfeld 13">
              <a:extLst>
                <a:ext uri="{FF2B5EF4-FFF2-40B4-BE49-F238E27FC236}">
                  <a16:creationId xmlns:a16="http://schemas.microsoft.com/office/drawing/2014/main" id="{83EAB247-6252-44BC-94E8-1D30B3D6B3CF}"/>
                </a:ext>
              </a:extLst>
            </p:cNvPr>
            <p:cNvSpPr txBox="1"/>
            <p:nvPr/>
          </p:nvSpPr>
          <p:spPr>
            <a:xfrm>
              <a:off x="1516775" y="6032326"/>
              <a:ext cx="1015993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Grundlagen</a:t>
              </a:r>
              <a:endParaRPr lang="en-US" sz="1600" b="1" dirty="0"/>
            </a:p>
          </p:txBody>
        </p:sp>
        <p:sp>
          <p:nvSpPr>
            <p:cNvPr id="24" name="Textfeld 14">
              <a:extLst>
                <a:ext uri="{FF2B5EF4-FFF2-40B4-BE49-F238E27FC236}">
                  <a16:creationId xmlns:a16="http://schemas.microsoft.com/office/drawing/2014/main" id="{B553BC3E-2388-4FCF-97B4-6103B82607C4}"/>
                </a:ext>
              </a:extLst>
            </p:cNvPr>
            <p:cNvSpPr txBox="1"/>
            <p:nvPr/>
          </p:nvSpPr>
          <p:spPr>
            <a:xfrm>
              <a:off x="5704806" y="6032326"/>
              <a:ext cx="146338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Herausforderungen</a:t>
              </a:r>
              <a:endParaRPr lang="en-US" sz="16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DEF6917-9C1A-42AE-BCC0-99511A3E3D51}"/>
                </a:ext>
              </a:extLst>
            </p:cNvPr>
            <p:cNvSpPr txBox="1"/>
            <p:nvPr/>
          </p:nvSpPr>
          <p:spPr>
            <a:xfrm>
              <a:off x="2914320" y="6032326"/>
              <a:ext cx="1172340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err="1"/>
                <a:t>Eigener</a:t>
              </a:r>
              <a:r>
                <a:rPr lang="en-US" sz="1600" dirty="0"/>
                <a:t> Ansatz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DE13BF9-09DE-4A4C-8326-596F97C50758}"/>
                </a:ext>
              </a:extLst>
            </p:cNvPr>
            <p:cNvSpPr txBox="1"/>
            <p:nvPr/>
          </p:nvSpPr>
          <p:spPr>
            <a:xfrm>
              <a:off x="7549736" y="6032326"/>
              <a:ext cx="149130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/>
                <a:t>Zusammenfassung</a:t>
              </a:r>
              <a:endParaRPr lang="en-US" sz="16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836FCF-AC04-48E6-BED6-91949187B5CA}"/>
                </a:ext>
              </a:extLst>
            </p:cNvPr>
            <p:cNvSpPr txBox="1"/>
            <p:nvPr/>
          </p:nvSpPr>
          <p:spPr>
            <a:xfrm>
              <a:off x="179512" y="6032326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8" name="Eingekerbter Richtungspfeil 23">
              <a:extLst>
                <a:ext uri="{FF2B5EF4-FFF2-40B4-BE49-F238E27FC236}">
                  <a16:creationId xmlns:a16="http://schemas.microsoft.com/office/drawing/2014/main" id="{CCBBACEC-3C82-4F0C-96C6-61C70B37AC04}"/>
                </a:ext>
              </a:extLst>
            </p:cNvPr>
            <p:cNvSpPr/>
            <p:nvPr/>
          </p:nvSpPr>
          <p:spPr>
            <a:xfrm>
              <a:off x="1246751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4">
              <a:extLst>
                <a:ext uri="{FF2B5EF4-FFF2-40B4-BE49-F238E27FC236}">
                  <a16:creationId xmlns:a16="http://schemas.microsoft.com/office/drawing/2014/main" id="{B3DC6014-6131-4741-ACE2-377382081352}"/>
                </a:ext>
              </a:extLst>
            </p:cNvPr>
            <p:cNvSpPr/>
            <p:nvPr/>
          </p:nvSpPr>
          <p:spPr>
            <a:xfrm>
              <a:off x="2644296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5">
              <a:extLst>
                <a:ext uri="{FF2B5EF4-FFF2-40B4-BE49-F238E27FC236}">
                  <a16:creationId xmlns:a16="http://schemas.microsoft.com/office/drawing/2014/main" id="{7AFB84E6-4DCC-4E65-9336-AB1A251E31FC}"/>
                </a:ext>
              </a:extLst>
            </p:cNvPr>
            <p:cNvSpPr/>
            <p:nvPr/>
          </p:nvSpPr>
          <p:spPr>
            <a:xfrm>
              <a:off x="4198188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B38CBA9-3671-4B30-8F2E-CCCE17A3C625}"/>
                </a:ext>
              </a:extLst>
            </p:cNvPr>
            <p:cNvSpPr txBox="1"/>
            <p:nvPr/>
          </p:nvSpPr>
          <p:spPr>
            <a:xfrm>
              <a:off x="4468212" y="6032326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2" name="Eingekerbter Richtungspfeil 27">
              <a:extLst>
                <a:ext uri="{FF2B5EF4-FFF2-40B4-BE49-F238E27FC236}">
                  <a16:creationId xmlns:a16="http://schemas.microsoft.com/office/drawing/2014/main" id="{71CD27C3-A220-41F6-925A-57F766A82CA0}"/>
                </a:ext>
              </a:extLst>
            </p:cNvPr>
            <p:cNvSpPr/>
            <p:nvPr/>
          </p:nvSpPr>
          <p:spPr>
            <a:xfrm>
              <a:off x="7279715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9C69E50E-2C83-4091-BBC3-DD488CFB33E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ingekerbter Richtungspfeil 29">
              <a:extLst>
                <a:ext uri="{FF2B5EF4-FFF2-40B4-BE49-F238E27FC236}">
                  <a16:creationId xmlns:a16="http://schemas.microsoft.com/office/drawing/2014/main" id="{90B29D29-3DA1-4D2D-8442-3BD7BF7A8D15}"/>
                </a:ext>
              </a:extLst>
            </p:cNvPr>
            <p:cNvSpPr/>
            <p:nvPr/>
          </p:nvSpPr>
          <p:spPr>
            <a:xfrm>
              <a:off x="5434782" y="60800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8A1F0131-70FA-48A3-B82B-CDC107197FBB}"/>
              </a:ext>
            </a:extLst>
          </p:cNvPr>
          <p:cNvSpPr txBox="1"/>
          <p:nvPr/>
        </p:nvSpPr>
        <p:spPr>
          <a:xfrm>
            <a:off x="10949231" y="5546214"/>
            <a:ext cx="83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[2]</a:t>
            </a:r>
          </a:p>
        </p:txBody>
      </p:sp>
    </p:spTree>
    <p:extLst>
      <p:ext uri="{BB962C8B-B14F-4D97-AF65-F5344CB8AC3E}">
        <p14:creationId xmlns:p14="http://schemas.microsoft.com/office/powerpoint/2010/main" val="2165719950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Q_Praesentation_Vorlage_16_9.potx" id="{4C691797-96BC-40B7-8043-8C0484579983}" vid="{335E02A0-9C59-492D-8840-8E68DA8C549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SDQ_Praesentation_Vorlage_16_9</Template>
  <TotalTime>0</TotalTime>
  <Words>2048</Words>
  <Application>Microsoft Office PowerPoint</Application>
  <PresentationFormat>Breitbild</PresentationFormat>
  <Paragraphs>569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Arial</vt:lpstr>
      <vt:lpstr>KIT-Master_16zu9Format</vt:lpstr>
      <vt:lpstr>PowerPoint-Präsentation</vt:lpstr>
      <vt:lpstr>Gliederung</vt:lpstr>
      <vt:lpstr>Motivation</vt:lpstr>
      <vt:lpstr>Palladio Component Modell (PCM)</vt:lpstr>
      <vt:lpstr>Palladio Component Modell (PCM)</vt:lpstr>
      <vt:lpstr>PCM - Zusammenhänge</vt:lpstr>
      <vt:lpstr>PCM - Zusammenhänge</vt:lpstr>
      <vt:lpstr>PCM - Zusammenhänge</vt:lpstr>
      <vt:lpstr>PerOpteryx</vt:lpstr>
      <vt:lpstr>LQN XML Schema (unvollständig)</vt:lpstr>
      <vt:lpstr>LQN XML Schema Beispiel</vt:lpstr>
      <vt:lpstr>Eigener Ansatz: PyOpteryx</vt:lpstr>
      <vt:lpstr>Vorverarbeitung</vt:lpstr>
      <vt:lpstr>PyCM2LQN Transformation</vt:lpstr>
      <vt:lpstr>PyCM2LQN Transformation</vt:lpstr>
      <vt:lpstr>LQNSolver</vt:lpstr>
      <vt:lpstr>Evaluation</vt:lpstr>
      <vt:lpstr>Evaluation</vt:lpstr>
      <vt:lpstr>Evaluation</vt:lpstr>
      <vt:lpstr>Evaluation</vt:lpstr>
      <vt:lpstr>Herausforderungen</vt:lpstr>
      <vt:lpstr>Zusammenfassung</vt:lpstr>
      <vt:lpstr>Quellenverzeichnis</vt:lpstr>
      <vt:lpstr>PowerPoint-Präsentation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Frederic Born</dc:creator>
  <cp:lastModifiedBy>Frederic Born</cp:lastModifiedBy>
  <cp:revision>116</cp:revision>
  <cp:lastPrinted>2019-03-19T17:18:38Z</cp:lastPrinted>
  <dcterms:created xsi:type="dcterms:W3CDTF">2019-03-15T14:33:20Z</dcterms:created>
  <dcterms:modified xsi:type="dcterms:W3CDTF">2019-03-20T20:13:05Z</dcterms:modified>
</cp:coreProperties>
</file>