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eph andela" initials="ja" lastIdx="3" clrIdx="0">
    <p:extLst>
      <p:ext uri="{19B8F6BF-5375-455C-9EA6-DF929625EA0E}">
        <p15:presenceInfo xmlns:p15="http://schemas.microsoft.com/office/powerpoint/2012/main" userId="e8804d589582ad0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8" d="100"/>
          <a:sy n="98" d="100"/>
        </p:scale>
        <p:origin x="-18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10T13:09:54.920" idx="1">
    <p:pos x="2371" y="1369"/>
    <p:text>Imaginons une pile d'assiettes. On peut effectuer deux opérations de base : empiler une assiette (ajouter) et dépiler une assiette (retirer).
Abstraction:
Interface: Les méthodes empiler() et depiler().
Masquage: Le détail de comment les assiettes sont stockées en mémoire (tableau, liste chaînée, etc.).</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11T12:00:57.957" idx="2">
    <p:pos x="4296" y="2776"/>
    <p:text>En notation UML, la relation d'héritage est signalée par une
flèche à l'extrémité triangulaire et dont la pointe est orientée vers
la classe mère.
Les méthodes dont le nom est en italique sont abstraites. On en
déduit immédiatement que les classes dont le nom est italique
sont également abstraites et ne peuvent donc pas directement
produire d’instances.
Rappelons également que les méthodes ou les attributs soulignés
sont des membres de classe.</p:text>
    <p:extLst>
      <p:ext uri="{C676402C-5697-4E1C-873F-D02D1690AC5C}">
        <p15:threadingInfo xmlns:p15="http://schemas.microsoft.com/office/powerpoint/2012/main" timeZoneBias="-120"/>
      </p:ext>
    </p:extLst>
  </p:cm>
  <p:cm authorId="1" dt="2024-10-11T12:11:41.516" idx="3">
    <p:pos x="4651" y="141"/>
    <p:text>Il est aisé de voir que cette implémentation est tout à fait correcte du moment
que Effacer fait bien appel à la méthode Effacer de Ligne lorsque l'on appelle la
méthode DéplacerVers sur un objet de classe Ligne et réciproquement pour la
classe Cercle. Une fois de plus, nous utilisons ici la notion de polymorphisme. En
effet, appliquée à un objet de classe Cercle, la méthode DéplacerVers appellera
Effacer et Afficher de Cercle (on notera Cercle::Afficher et
Cercle::Effacer) ; appliquée à un objet de classe Ligne, ce sont les méthodes
Ligne::Afficher et Ligne::Effacer qui seront invoquées.</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7E6D634-E82C-431B-9CF7-5A8ABBB6235F}" type="datetimeFigureOut">
              <a:rPr lang="fr-FR" smtClean="0"/>
              <a:t>11/10/2024</a:t>
            </a:fld>
            <a:endParaRPr lang="fr-FR"/>
          </a:p>
        </p:txBody>
      </p:sp>
      <p:sp>
        <p:nvSpPr>
          <p:cNvPr id="5" name="Footer Placeholder 4"/>
          <p:cNvSpPr>
            <a:spLocks noGrp="1"/>
          </p:cNvSpPr>
          <p:nvPr>
            <p:ph type="ftr" sz="quarter" idx="11"/>
          </p:nvPr>
        </p:nvSpPr>
        <p:spPr>
          <a:xfrm>
            <a:off x="1876424" y="5410201"/>
            <a:ext cx="5124886" cy="365125"/>
          </a:xfrm>
        </p:spPr>
        <p:txBody>
          <a:bodyPr/>
          <a:lstStyle/>
          <a:p>
            <a:endParaRPr lang="fr-FR"/>
          </a:p>
        </p:txBody>
      </p:sp>
      <p:sp>
        <p:nvSpPr>
          <p:cNvPr id="6" name="Slide Number Placeholder 5"/>
          <p:cNvSpPr>
            <a:spLocks noGrp="1"/>
          </p:cNvSpPr>
          <p:nvPr>
            <p:ph type="sldNum" sz="quarter" idx="12"/>
          </p:nvPr>
        </p:nvSpPr>
        <p:spPr>
          <a:xfrm>
            <a:off x="9896911" y="5410199"/>
            <a:ext cx="771089" cy="365125"/>
          </a:xfrm>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38701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338618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633831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40168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032582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7E6D634-E82C-431B-9CF7-5A8ABBB6235F}" type="datetimeFigureOut">
              <a:rPr lang="fr-FR" smtClean="0"/>
              <a:t>11/10/2024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4290965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07E6D634-E82C-431B-9CF7-5A8ABBB6235F}" type="datetimeFigureOut">
              <a:rPr lang="fr-FR" smtClean="0"/>
              <a:t>11/10/2024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7966864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E6D634-E82C-431B-9CF7-5A8ABBB6235F}" type="datetimeFigureOut">
              <a:rPr lang="fr-FR" smtClean="0"/>
              <a:t>11/10/2024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15837974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E6D634-E82C-431B-9CF7-5A8ABBB6235F}" type="datetimeFigureOut">
              <a:rPr lang="fr-FR" smtClean="0"/>
              <a:t>11/10/2024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117213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7E6D634-E82C-431B-9CF7-5A8ABBB6235F}" type="datetimeFigureOut">
              <a:rPr lang="fr-FR" smtClean="0"/>
              <a:t>11/10/2024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3961749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7E6D634-E82C-431B-9CF7-5A8ABBB6235F}" type="datetimeFigureOut">
              <a:rPr lang="fr-FR" smtClean="0"/>
              <a:t>11/10/2024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99821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08737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7E6D634-E82C-431B-9CF7-5A8ABBB6235F}" type="datetimeFigureOut">
              <a:rPr lang="fr-FR" smtClean="0"/>
              <a:t>11/10/2024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08373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7E6D634-E82C-431B-9CF7-5A8ABBB6235F}" type="datetimeFigureOut">
              <a:rPr lang="fr-FR" smtClean="0"/>
              <a:t>11/10/2024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3335428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6D634-E82C-431B-9CF7-5A8ABBB6235F}" type="datetimeFigureOut">
              <a:rPr lang="fr-FR" smtClean="0"/>
              <a:t>11/10/2024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284234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13705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7E6D634-E82C-431B-9CF7-5A8ABBB6235F}" type="datetimeFigureOut">
              <a:rPr lang="fr-FR" smtClean="0"/>
              <a:t>11/10/2024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D17C11-7524-49E9-B347-71D1CE917C94}" type="slidenum">
              <a:rPr lang="fr-FR" smtClean="0"/>
              <a:t>‹N°›</a:t>
            </a:fld>
            <a:endParaRPr lang="fr-FR"/>
          </a:p>
        </p:txBody>
      </p:sp>
    </p:spTree>
    <p:extLst>
      <p:ext uri="{BB962C8B-B14F-4D97-AF65-F5344CB8AC3E}">
        <p14:creationId xmlns:p14="http://schemas.microsoft.com/office/powerpoint/2010/main" val="4041210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7E6D634-E82C-431B-9CF7-5A8ABBB6235F}" type="datetimeFigureOut">
              <a:rPr lang="fr-FR" smtClean="0"/>
              <a:t>11/10/2024</a:t>
            </a:fld>
            <a:endParaRPr lang="fr-F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ED17C11-7524-49E9-B347-71D1CE917C94}" type="slidenum">
              <a:rPr lang="fr-FR" smtClean="0"/>
              <a:t>‹N°›</a:t>
            </a:fld>
            <a:endParaRPr lang="fr-FR"/>
          </a:p>
        </p:txBody>
      </p:sp>
    </p:spTree>
    <p:extLst>
      <p:ext uri="{BB962C8B-B14F-4D97-AF65-F5344CB8AC3E}">
        <p14:creationId xmlns:p14="http://schemas.microsoft.com/office/powerpoint/2010/main" val="679605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97121-1017-341C-058E-D231984582E1}"/>
              </a:ext>
            </a:extLst>
          </p:cNvPr>
          <p:cNvSpPr>
            <a:spLocks noGrp="1"/>
          </p:cNvSpPr>
          <p:nvPr>
            <p:ph type="ctrTitle"/>
          </p:nvPr>
        </p:nvSpPr>
        <p:spPr>
          <a:xfrm>
            <a:off x="1912882" y="502251"/>
            <a:ext cx="9144000" cy="1523507"/>
          </a:xfrm>
          <a:ln>
            <a:noFill/>
          </a:ln>
          <a:effectLst/>
          <a:scene3d>
            <a:camera prst="orthographicFront">
              <a:rot lat="0" lon="0" rev="0"/>
            </a:camera>
            <a:lightRig rig="chilly" dir="t">
              <a:rot lat="0" lon="0" rev="18480000"/>
            </a:lightRig>
          </a:scene3d>
          <a:sp3d prstMaterial="clear">
            <a:bevelT h="63500"/>
          </a:sp3d>
        </p:spPr>
        <p:txBody>
          <a:bodyPr/>
          <a:lstStyle/>
          <a:p>
            <a:pPr algn="ctr"/>
            <a:r>
              <a:rPr lang="fr-FR" dirty="0">
                <a:solidFill>
                  <a:schemeClr val="bg1"/>
                </a:solidFill>
              </a:rPr>
              <a:t>PROGRAMMATION EVENEMENETIELLE  ET IHM ii</a:t>
            </a:r>
          </a:p>
        </p:txBody>
      </p:sp>
      <p:sp>
        <p:nvSpPr>
          <p:cNvPr id="4" name="Titre 1">
            <a:extLst>
              <a:ext uri="{FF2B5EF4-FFF2-40B4-BE49-F238E27FC236}">
                <a16:creationId xmlns:a16="http://schemas.microsoft.com/office/drawing/2014/main" id="{EBB39A11-2346-AE1B-1067-001A895C1BE0}"/>
              </a:ext>
            </a:extLst>
          </p:cNvPr>
          <p:cNvSpPr txBox="1">
            <a:spLocks/>
          </p:cNvSpPr>
          <p:nvPr/>
        </p:nvSpPr>
        <p:spPr>
          <a:xfrm>
            <a:off x="1912882" y="2436760"/>
            <a:ext cx="9144000" cy="2387600"/>
          </a:xfrm>
          <a:prstGeom prst="rect">
            <a:avLst/>
          </a:prstGeom>
          <a:ln>
            <a:noFill/>
          </a:ln>
          <a:effectLst/>
          <a:scene3d>
            <a:camera prst="orthographicFront">
              <a:rot lat="0" lon="0" rev="0"/>
            </a:camera>
            <a:lightRig rig="chilly" dir="t">
              <a:rot lat="0" lon="0" rev="18480000"/>
            </a:lightRig>
          </a:scene3d>
          <a:sp3d prstMaterial="clear">
            <a:bevelT h="63500"/>
          </a:sp3d>
        </p:spPr>
        <p:txBody>
          <a:bodyPr vert="horz" lIns="91440" tIns="45720" rIns="91440" bIns="45720" rtlCol="0" anchor="b">
            <a:normAutofit/>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r>
              <a:rPr lang="fr-FR" dirty="0">
                <a:solidFill>
                  <a:schemeClr val="bg1"/>
                </a:solidFill>
              </a:rPr>
              <a:t>PAR NGONO ANDELA JOSEPH INGENIEUR DES TRAVAUX INFORMATIQUES</a:t>
            </a:r>
          </a:p>
        </p:txBody>
      </p:sp>
    </p:spTree>
    <p:extLst>
      <p:ext uri="{BB962C8B-B14F-4D97-AF65-F5344CB8AC3E}">
        <p14:creationId xmlns:p14="http://schemas.microsoft.com/office/powerpoint/2010/main" val="2791113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E31CAED-80D6-5C6B-4902-F48D5638BB7A}"/>
              </a:ext>
            </a:extLst>
          </p:cNvPr>
          <p:cNvSpPr txBox="1"/>
          <p:nvPr/>
        </p:nvSpPr>
        <p:spPr>
          <a:xfrm>
            <a:off x="1694208" y="1066386"/>
            <a:ext cx="8558212" cy="1754326"/>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 </a:t>
            </a:r>
            <a:r>
              <a:rPr lang="en-US" dirty="0">
                <a:solidFill>
                  <a:schemeClr val="bg1"/>
                </a:solidFill>
                <a:latin typeface="Calibri" panose="020F0502020204030204" pitchFamily="34" charset="0"/>
                <a:ea typeface="SimSun" panose="02010600030101010101" pitchFamily="2" charset="-122"/>
                <a:cs typeface="Times New Roman" panose="02020603050405020304" pitchFamily="18" charset="0"/>
              </a:rPr>
              <a:t>resumé,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L'histoire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marquée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par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évolution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constante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vers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flexibilité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portabilité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de richesse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fonctionnelle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AWT à JavaFX,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passant par Swing,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développeurs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bénéficié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d'outils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puissants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interfaces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dynamiques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tendances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actuelles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l'utilisation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frameworks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modernes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continuent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façonner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l'avenir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a:t>
            </a:r>
            <a:endParaRPr lang="fr-FR" dirty="0">
              <a:solidFill>
                <a:schemeClr val="bg1"/>
              </a:solidFill>
            </a:endParaRPr>
          </a:p>
        </p:txBody>
      </p:sp>
    </p:spTree>
    <p:extLst>
      <p:ext uri="{BB962C8B-B14F-4D97-AF65-F5344CB8AC3E}">
        <p14:creationId xmlns:p14="http://schemas.microsoft.com/office/powerpoint/2010/main" val="3154862596"/>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17334-A697-2E9F-7D79-DDE8EEECB704}"/>
              </a:ext>
            </a:extLst>
          </p:cNvPr>
          <p:cNvSpPr>
            <a:spLocks noGrp="1"/>
          </p:cNvSpPr>
          <p:nvPr>
            <p:ph type="title"/>
          </p:nvPr>
        </p:nvSpPr>
        <p:spPr>
          <a:xfrm>
            <a:off x="1141411" y="637380"/>
            <a:ext cx="9906000" cy="842963"/>
          </a:xfrm>
        </p:spPr>
        <p:txBody>
          <a:bodyPr/>
          <a:lstStyle/>
          <a:p>
            <a:pPr algn="ctr"/>
            <a:r>
              <a:rPr lang="fr-FR" dirty="0">
                <a:solidFill>
                  <a:srgbClr val="C00000"/>
                </a:solidFill>
              </a:rPr>
              <a:t>III- Les fondamentaux de java</a:t>
            </a:r>
          </a:p>
        </p:txBody>
      </p:sp>
      <p:sp>
        <p:nvSpPr>
          <p:cNvPr id="6" name="ZoneTexte 5">
            <a:extLst>
              <a:ext uri="{FF2B5EF4-FFF2-40B4-BE49-F238E27FC236}">
                <a16:creationId xmlns:a16="http://schemas.microsoft.com/office/drawing/2014/main" id="{CAB5D5C1-B654-836F-9DB0-1BA01B244A92}"/>
              </a:ext>
            </a:extLst>
          </p:cNvPr>
          <p:cNvSpPr txBox="1"/>
          <p:nvPr/>
        </p:nvSpPr>
        <p:spPr>
          <a:xfrm>
            <a:off x="1141411" y="1480343"/>
            <a:ext cx="10473070" cy="4984185"/>
          </a:xfrm>
          <a:prstGeom prst="rect">
            <a:avLst/>
          </a:prstGeom>
          <a:noFill/>
        </p:spPr>
        <p:txBody>
          <a:bodyPr wrap="square" rtlCol="0">
            <a:spAutoFit/>
          </a:bodyPr>
          <a:lstStyle/>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langage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orienté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robuste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polyvalent,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largement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dans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développement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d'applications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Petit rappel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concepts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Orientation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entièrement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basé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sur le concept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représente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entité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ou</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abstraite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avec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propres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attributs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(données)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méthodes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comportements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Classes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Une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plan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instance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Héritage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mécanisme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d'héritage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fille)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d'hériter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attributs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méthodes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autre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mère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favorisant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réutilisation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 code.</a:t>
            </a: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Polymorphisme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polymorphisme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différentes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classes d'être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traités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s'ils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étaient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même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type, grâce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l'héritage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aux interfaces.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Encapsulation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L'encapsulation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consiste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regrouper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données et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méthodes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au sein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contrôler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l'accès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données.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fr-FR"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fr-FR"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48332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7028FCF0-AAAA-1EA8-48A0-2DE0C2AC2F12}"/>
              </a:ext>
            </a:extLst>
          </p:cNvPr>
          <p:cNvSpPr txBox="1"/>
          <p:nvPr/>
        </p:nvSpPr>
        <p:spPr>
          <a:xfrm>
            <a:off x="1222745" y="202019"/>
            <a:ext cx="9399181" cy="6239657"/>
          </a:xfrm>
          <a:prstGeom prst="rect">
            <a:avLst/>
          </a:prstGeom>
          <a:noFill/>
        </p:spPr>
        <p:txBody>
          <a:bodyPr wrap="square" rtlCol="0">
            <a:spAutoFit/>
          </a:bodyPr>
          <a:lstStyle/>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Polymorphisme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polymorphisme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différentes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classes d'être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traités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s'ils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étaient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même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type, grâce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l'héritage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aux interfaces.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Encapsulation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L'encapsulation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consiste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regrouper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données et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méthodes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au sein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classe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contrôler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l'accès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données.</a:t>
            </a:r>
          </a:p>
          <a:p>
            <a:pPr marL="285750" indent="-285750">
              <a:lnSpc>
                <a:spcPct val="115000"/>
              </a:lnSpc>
              <a:spcAft>
                <a:spcPts val="1000"/>
              </a:spcAft>
              <a:buFontTx/>
              <a:buChar char="-"/>
            </a:pPr>
            <a:r>
              <a:rPr lang="en-US" dirty="0">
                <a:solidFill>
                  <a:srgbClr val="C00000"/>
                </a:solidFill>
                <a:latin typeface="Calibri" panose="020F0502020204030204" pitchFamily="34" charset="0"/>
                <a:ea typeface="SimSun" panose="02010600030101010101" pitchFamily="2" charset="-122"/>
                <a:cs typeface="Times New Roman" panose="02020603050405020304" pitchFamily="18" charset="0"/>
              </a:rPr>
              <a:t>Structures de </a:t>
            </a:r>
            <a:r>
              <a:rPr lang="en-US" dirty="0" err="1">
                <a:solidFill>
                  <a:srgbClr val="C00000"/>
                </a:solidFill>
                <a:latin typeface="Calibri" panose="020F0502020204030204" pitchFamily="34" charset="0"/>
                <a:ea typeface="SimSun" panose="02010600030101010101" pitchFamily="2" charset="-122"/>
                <a:cs typeface="Times New Roman" panose="02020603050405020304" pitchFamily="18" charset="0"/>
              </a:rPr>
              <a:t>contrôles</a:t>
            </a:r>
            <a:endParaRPr lang="en-US" dirty="0">
              <a:solidFill>
                <a:srgbClr val="C00000"/>
              </a:solidFill>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Structures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conditionnelles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if, else if, else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exécuter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 code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fonction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conditions.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Boucles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for, while, do-while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répéter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bloc de code.</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 types de données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Types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primitifs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int, double, char,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boolean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représenter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nombres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caractères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valeurs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booléennes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Types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références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sont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types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références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Tableau : Structure de données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permettant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stocker un ensemble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valeurs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du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même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type.</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en-US" sz="1800" dirty="0">
              <a:solidFill>
                <a:srgbClr val="C0000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fr-FR"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fr-FR" dirty="0"/>
          </a:p>
        </p:txBody>
      </p:sp>
    </p:spTree>
    <p:extLst>
      <p:ext uri="{BB962C8B-B14F-4D97-AF65-F5344CB8AC3E}">
        <p14:creationId xmlns:p14="http://schemas.microsoft.com/office/powerpoint/2010/main" val="41783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3F61A42C-24BE-F0EB-552A-69F67CBF71E7}"/>
              </a:ext>
            </a:extLst>
          </p:cNvPr>
          <p:cNvSpPr txBox="1"/>
          <p:nvPr/>
        </p:nvSpPr>
        <p:spPr>
          <a:xfrm>
            <a:off x="1339702" y="329610"/>
            <a:ext cx="9186530" cy="4774640"/>
          </a:xfrm>
          <a:prstGeom prst="rect">
            <a:avLst/>
          </a:prstGeom>
          <a:noFill/>
        </p:spPr>
        <p:txBody>
          <a:bodyPr wrap="square" rtlCol="0">
            <a:spAutoFit/>
          </a:bodyPr>
          <a:lstStyle/>
          <a:p>
            <a:pPr>
              <a:lnSpc>
                <a:spcPct val="115000"/>
              </a:lnSpc>
              <a:spcAft>
                <a:spcPts val="1000"/>
              </a:spcAft>
            </a:pPr>
            <a:r>
              <a:rPr lang="en-US" sz="1800" dirty="0">
                <a:solidFill>
                  <a:srgbClr val="C00000"/>
                </a:solidFill>
                <a:effectLst/>
                <a:latin typeface="Calibri" panose="020F0502020204030204" pitchFamily="34" charset="0"/>
                <a:ea typeface="SimSun" panose="02010600030101010101" pitchFamily="2" charset="-122"/>
                <a:cs typeface="Times New Roman" panose="02020603050405020304" pitchFamily="18" charset="0"/>
              </a:rPr>
              <a:t>- Les applications Java</a:t>
            </a:r>
            <a:endParaRPr lang="fr-FR" sz="1800" dirty="0">
              <a:solidFill>
                <a:srgbClr val="C0000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Applications de bureau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interfaces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interagir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avec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Applications web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S'exécutent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sur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serveur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sont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accessibles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via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navigateur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Applications mobiles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Destinées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aux smartphones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tablettes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(Android, iOS).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Applications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d'entreprise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Souvent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utilisées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gérer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processus métiers complexes.</a:t>
            </a:r>
          </a:p>
          <a:p>
            <a:endPar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Tx/>
              <a:buChar char="-"/>
            </a:pPr>
            <a:r>
              <a:rPr lang="en-US" dirty="0">
                <a:solidFill>
                  <a:srgbClr val="C00000"/>
                </a:solidFill>
                <a:latin typeface="Calibri" panose="020F0502020204030204" pitchFamily="34" charset="0"/>
                <a:ea typeface="SimSun" panose="02010600030101010101" pitchFamily="2" charset="-122"/>
                <a:cs typeface="Times New Roman" panose="02020603050405020304" pitchFamily="18" charset="0"/>
              </a:rPr>
              <a:t>Importances </a:t>
            </a:r>
            <a:r>
              <a:rPr lang="en-US" dirty="0" err="1">
                <a:solidFill>
                  <a:srgbClr val="C00000"/>
                </a:solidFill>
                <a:latin typeface="Calibri" panose="020F0502020204030204" pitchFamily="34" charset="0"/>
                <a:ea typeface="SimSun" panose="02010600030101010101" pitchFamily="2" charset="-122"/>
                <a:cs typeface="Times New Roman" panose="02020603050405020304" pitchFamily="18" charset="0"/>
              </a:rPr>
              <a:t>d’utiliser</a:t>
            </a:r>
            <a:r>
              <a:rPr lang="en-US" dirty="0">
                <a:solidFill>
                  <a:srgbClr val="C00000"/>
                </a:solidFill>
                <a:latin typeface="Calibri" panose="020F0502020204030204" pitchFamily="34" charset="0"/>
                <a:ea typeface="SimSun" panose="02010600030101010101" pitchFamily="2" charset="-122"/>
                <a:cs typeface="Times New Roman" panose="02020603050405020304" pitchFamily="18" charset="0"/>
              </a:rPr>
              <a:t> </a:t>
            </a:r>
            <a:r>
              <a:rPr lang="en-US" dirty="0" err="1">
                <a:solidFill>
                  <a:srgbClr val="C00000"/>
                </a:solidFill>
                <a:latin typeface="Calibri" panose="020F0502020204030204" pitchFamily="34" charset="0"/>
                <a:ea typeface="SimSun" panose="02010600030101010101" pitchFamily="2" charset="-122"/>
                <a:cs typeface="Times New Roman" panose="02020603050405020304" pitchFamily="18" charset="0"/>
              </a:rPr>
              <a:t>ces</a:t>
            </a:r>
            <a:r>
              <a:rPr lang="en-US" dirty="0">
                <a:solidFill>
                  <a:srgbClr val="C00000"/>
                </a:solidFill>
                <a:latin typeface="Calibri" panose="020F0502020204030204" pitchFamily="34" charset="0"/>
                <a:ea typeface="SimSun" panose="02010600030101010101" pitchFamily="2" charset="-122"/>
                <a:cs typeface="Times New Roman" panose="02020603050405020304" pitchFamily="18" charset="0"/>
              </a:rPr>
              <a:t> concepts</a:t>
            </a: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Modularité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 code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mieux</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organisé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plus facile à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maintenir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Réutilisabilité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objets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peuvent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être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réutilisés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dans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différents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contextes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Extensibilité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Il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facile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d'ajouter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nouvelles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fonctionnalités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Les applications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répondent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rapidement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aux actions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285750" indent="-285750">
              <a:buFontTx/>
              <a:buChar char="-"/>
            </a:pPr>
            <a:endParaRPr lang="fr-FR" dirty="0">
              <a:solidFill>
                <a:schemeClr val="bg1"/>
              </a:solidFill>
            </a:endParaRPr>
          </a:p>
        </p:txBody>
      </p:sp>
    </p:spTree>
    <p:extLst>
      <p:ext uri="{BB962C8B-B14F-4D97-AF65-F5344CB8AC3E}">
        <p14:creationId xmlns:p14="http://schemas.microsoft.com/office/powerpoint/2010/main" val="931402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A8BA80-8F3D-659E-F92D-F5B119208683}"/>
              </a:ext>
            </a:extLst>
          </p:cNvPr>
          <p:cNvSpPr>
            <a:spLocks noGrp="1"/>
          </p:cNvSpPr>
          <p:nvPr>
            <p:ph type="title"/>
          </p:nvPr>
        </p:nvSpPr>
        <p:spPr>
          <a:xfrm>
            <a:off x="889620" y="425690"/>
            <a:ext cx="9906000" cy="631860"/>
          </a:xfrm>
        </p:spPr>
        <p:txBody>
          <a:bodyPr>
            <a:normAutofit/>
          </a:bodyPr>
          <a:lstStyle/>
          <a:p>
            <a:pPr algn="ctr"/>
            <a:r>
              <a:rPr lang="fr-FR" sz="2800" dirty="0">
                <a:solidFill>
                  <a:srgbClr val="FF0000"/>
                </a:solidFill>
              </a:rPr>
              <a:t>Iv-approfondissements sur les concepts de la </a:t>
            </a:r>
            <a:r>
              <a:rPr lang="fr-FR" sz="2800" dirty="0" err="1">
                <a:solidFill>
                  <a:srgbClr val="FF0000"/>
                </a:solidFill>
              </a:rPr>
              <a:t>poo</a:t>
            </a:r>
            <a:endParaRPr lang="fr-FR" sz="2800" dirty="0">
              <a:solidFill>
                <a:srgbClr val="FF0000"/>
              </a:solidFill>
            </a:endParaRPr>
          </a:p>
        </p:txBody>
      </p:sp>
      <p:sp>
        <p:nvSpPr>
          <p:cNvPr id="3" name="Espace réservé du texte 2">
            <a:extLst>
              <a:ext uri="{FF2B5EF4-FFF2-40B4-BE49-F238E27FC236}">
                <a16:creationId xmlns:a16="http://schemas.microsoft.com/office/drawing/2014/main" id="{3541A791-16A4-B2BB-8D66-E17585339BD2}"/>
              </a:ext>
            </a:extLst>
          </p:cNvPr>
          <p:cNvSpPr>
            <a:spLocks noGrp="1"/>
          </p:cNvSpPr>
          <p:nvPr>
            <p:ph type="body" idx="1"/>
          </p:nvPr>
        </p:nvSpPr>
        <p:spPr>
          <a:xfrm>
            <a:off x="1143000" y="1310100"/>
            <a:ext cx="9906000" cy="3898003"/>
          </a:xfrm>
        </p:spPr>
        <p:txBody>
          <a:bodyPr>
            <a:noAutofit/>
          </a:bodyPr>
          <a:lstStyle/>
          <a:p>
            <a:pPr marL="342900" indent="-342900" algn="just">
              <a:buAutoNum type="arabicPeriod"/>
            </a:pPr>
            <a:r>
              <a:rPr lang="fr-FR" b="1" dirty="0">
                <a:solidFill>
                  <a:srgbClr val="C00000"/>
                </a:solidFill>
              </a:rPr>
              <a:t>Présentation de la notion d'objet</a:t>
            </a:r>
          </a:p>
          <a:p>
            <a:pPr algn="just"/>
            <a:r>
              <a:rPr lang="fr-FR" dirty="0">
                <a:solidFill>
                  <a:schemeClr val="bg1"/>
                </a:solidFill>
              </a:rPr>
              <a:t>Un objet est une entité cohérente rassemblant des données et du code travaillant sur ses données. Une classe peut être considérée comme un moule à partir duquel on peut créer des objets. La notion de classe peut alors être considérée comme une expression de la notion de classe d'équivalence chère aux mathématiciens. En fait, on considère plus souvent que les classes sont les descriptions des objets (on dit que les classes sont la méta donnée des objets), lesquels sont des instances de leur classe. une classe décrit la structure interne d'un objet : les données qu'il regroupe, les actions qu'il est capable d'assurer sur ses données. Un objet est un état de sa classe. Considérons par exemple la modélisation d'un véhicule telle que présentée par la figure suivante :</a:t>
            </a:r>
          </a:p>
        </p:txBody>
      </p:sp>
    </p:spTree>
    <p:extLst>
      <p:ext uri="{BB962C8B-B14F-4D97-AF65-F5344CB8AC3E}">
        <p14:creationId xmlns:p14="http://schemas.microsoft.com/office/powerpoint/2010/main" val="260091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F164F4-C912-99E4-B9FA-EFEFF43F70EA}"/>
              </a:ext>
            </a:extLst>
          </p:cNvPr>
          <p:cNvSpPr>
            <a:spLocks noGrp="1"/>
          </p:cNvSpPr>
          <p:nvPr>
            <p:ph type="title"/>
          </p:nvPr>
        </p:nvSpPr>
        <p:spPr>
          <a:xfrm>
            <a:off x="1143001" y="4823791"/>
            <a:ext cx="9905998" cy="530087"/>
          </a:xfrm>
        </p:spPr>
        <p:txBody>
          <a:bodyPr>
            <a:normAutofit/>
          </a:bodyPr>
          <a:lstStyle/>
          <a:p>
            <a:r>
              <a:rPr lang="fr-FR" sz="1600" i="1" dirty="0">
                <a:solidFill>
                  <a:schemeClr val="bg1"/>
                </a:solidFill>
              </a:rPr>
              <a:t>Représentation de la classe Véhicule</a:t>
            </a:r>
          </a:p>
        </p:txBody>
      </p:sp>
      <p:pic>
        <p:nvPicPr>
          <p:cNvPr id="5" name="Espace réservé du contenu 4">
            <a:extLst>
              <a:ext uri="{FF2B5EF4-FFF2-40B4-BE49-F238E27FC236}">
                <a16:creationId xmlns:a16="http://schemas.microsoft.com/office/drawing/2014/main" id="{EF8EBC63-F744-4602-053E-29340A7057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5471" y="357631"/>
            <a:ext cx="9341057" cy="4280630"/>
          </a:xfrm>
        </p:spPr>
      </p:pic>
    </p:spTree>
    <p:extLst>
      <p:ext uri="{BB962C8B-B14F-4D97-AF65-F5344CB8AC3E}">
        <p14:creationId xmlns:p14="http://schemas.microsoft.com/office/powerpoint/2010/main" val="3704916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873E350-8143-9B5D-3339-ACB2DD7E3733}"/>
              </a:ext>
            </a:extLst>
          </p:cNvPr>
          <p:cNvSpPr>
            <a:spLocks noGrp="1"/>
          </p:cNvSpPr>
          <p:nvPr>
            <p:ph type="body" idx="1"/>
          </p:nvPr>
        </p:nvSpPr>
        <p:spPr>
          <a:xfrm>
            <a:off x="995637" y="713752"/>
            <a:ext cx="9906000" cy="5355744"/>
          </a:xfrm>
        </p:spPr>
        <p:txBody>
          <a:bodyPr>
            <a:noAutofit/>
          </a:bodyPr>
          <a:lstStyle/>
          <a:p>
            <a:r>
              <a:rPr lang="fr-FR" dirty="0">
                <a:solidFill>
                  <a:schemeClr val="bg1"/>
                </a:solidFill>
              </a:rPr>
              <a:t>Dans ce modèle, un véhicule est représenté par une chaîne de caractères (sa marque) et trois entiers : la puissance fiscale, la vitesse maximale et la vitesse courante. Toutes ces données sont représentatives d'un véhicule particulier, autrement dit, chaque objet véhicule aura sa propre copie de ses données : on parle alors d'attribut d'instance. L'opération d'instanciation qui permet de créer un objet à partir d'une classe consiste précisément à fournir des valeurs particulières pour chacun des attributs d'instance.</a:t>
            </a:r>
          </a:p>
          <a:p>
            <a:r>
              <a:rPr lang="fr-FR" dirty="0">
                <a:solidFill>
                  <a:schemeClr val="bg1"/>
                </a:solidFill>
              </a:rPr>
              <a:t>Nous voyons donc qu'une classe est représentée sous forme d'un rectangle lui même divisé en trois volets dans le sens de la hauteur. </a:t>
            </a:r>
          </a:p>
          <a:p>
            <a:r>
              <a:rPr lang="fr-FR" dirty="0">
                <a:solidFill>
                  <a:srgbClr val="FFFF00"/>
                </a:solidFill>
              </a:rPr>
              <a:t>❍ Le volet supérieur indique le nom de la classe</a:t>
            </a:r>
          </a:p>
          <a:p>
            <a:r>
              <a:rPr lang="fr-FR" dirty="0">
                <a:solidFill>
                  <a:schemeClr val="bg1"/>
                </a:solidFill>
              </a:rPr>
              <a:t> </a:t>
            </a:r>
            <a:r>
              <a:rPr lang="fr-FR" dirty="0">
                <a:solidFill>
                  <a:srgbClr val="FFFF00"/>
                </a:solidFill>
              </a:rPr>
              <a:t>❍ Le volet intermédiaire présente les attributs et leur type sous la forme : </a:t>
            </a:r>
            <a:r>
              <a:rPr lang="fr-FR" i="1" dirty="0" err="1">
                <a:solidFill>
                  <a:schemeClr val="bg1"/>
                </a:solidFill>
              </a:rPr>
              <a:t>identificateurAttribut</a:t>
            </a:r>
            <a:r>
              <a:rPr lang="fr-FR" i="1" dirty="0">
                <a:solidFill>
                  <a:schemeClr val="bg1"/>
                </a:solidFill>
              </a:rPr>
              <a:t> : </a:t>
            </a:r>
            <a:r>
              <a:rPr lang="fr-FR" i="1" dirty="0" err="1">
                <a:solidFill>
                  <a:schemeClr val="bg1"/>
                </a:solidFill>
              </a:rPr>
              <a:t>identificateurType</a:t>
            </a:r>
            <a:r>
              <a:rPr lang="fr-FR" dirty="0">
                <a:solidFill>
                  <a:schemeClr val="bg1"/>
                </a:solidFill>
              </a:rPr>
              <a:t>. </a:t>
            </a:r>
          </a:p>
          <a:p>
            <a:r>
              <a:rPr lang="fr-FR" dirty="0">
                <a:solidFill>
                  <a:srgbClr val="FFFF00"/>
                </a:solidFill>
              </a:rPr>
              <a:t>❍ Le volet inférieur présente les méthodes accompagnées de leur type de retour et de leurs paramètres.</a:t>
            </a:r>
          </a:p>
          <a:p>
            <a:r>
              <a:rPr lang="fr-FR" dirty="0">
                <a:solidFill>
                  <a:schemeClr val="bg1"/>
                </a:solidFill>
              </a:rPr>
              <a:t>Le soulignement indique un membre de classe, que ce soit un attribut ou une méthode.</a:t>
            </a:r>
          </a:p>
        </p:txBody>
      </p:sp>
    </p:spTree>
    <p:extLst>
      <p:ext uri="{BB962C8B-B14F-4D97-AF65-F5344CB8AC3E}">
        <p14:creationId xmlns:p14="http://schemas.microsoft.com/office/powerpoint/2010/main" val="186282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DE480192-B3EF-38EA-084C-A29075AEEA44}"/>
              </a:ext>
            </a:extLst>
          </p:cNvPr>
          <p:cNvSpPr>
            <a:spLocks noGrp="1"/>
          </p:cNvSpPr>
          <p:nvPr>
            <p:ph type="subTitle" idx="1"/>
          </p:nvPr>
        </p:nvSpPr>
        <p:spPr>
          <a:xfrm>
            <a:off x="2391117" y="384314"/>
            <a:ext cx="9098518" cy="2425147"/>
          </a:xfrm>
        </p:spPr>
        <p:txBody>
          <a:bodyPr>
            <a:normAutofit fontScale="77500" lnSpcReduction="20000"/>
          </a:bodyPr>
          <a:lstStyle/>
          <a:p>
            <a:pPr algn="just"/>
            <a:r>
              <a:rPr lang="fr-FR" dirty="0">
                <a:solidFill>
                  <a:schemeClr val="bg1"/>
                </a:solidFill>
              </a:rPr>
              <a:t>considérons l'attribut Nombre de véhicules chargé de compter le nombre de véhicules présents à un moment donné dans la classe. Il est incrémenté par l'opération Créer un véhicule et décrémenté par l'opération Détruire un véhicule. C'est un exemple typique d'attribut partagé par l'ensemble des objets d'une même classe. Il est donc inutile que chaque objet possède sa copie propre de cet attribut, il vaut mieux qu'ils partagent une copie unique située au niveau de la classe. On parle donc d'attribut de classe. </a:t>
            </a:r>
          </a:p>
          <a:p>
            <a:r>
              <a:rPr lang="fr-FR" dirty="0">
                <a:solidFill>
                  <a:schemeClr val="bg1"/>
                </a:solidFill>
              </a:rPr>
              <a:t>La figure suivante montre l'opération d'instanciation de la classe en 2 objets différents : </a:t>
            </a:r>
          </a:p>
        </p:txBody>
      </p:sp>
      <p:pic>
        <p:nvPicPr>
          <p:cNvPr id="5" name="Image 4">
            <a:extLst>
              <a:ext uri="{FF2B5EF4-FFF2-40B4-BE49-F238E27FC236}">
                <a16:creationId xmlns:a16="http://schemas.microsoft.com/office/drawing/2014/main" id="{FA310AA2-7313-F854-A060-EF1F0DC70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117" y="2809461"/>
            <a:ext cx="7409766" cy="3829878"/>
          </a:xfrm>
          <a:prstGeom prst="rect">
            <a:avLst/>
          </a:prstGeom>
        </p:spPr>
      </p:pic>
    </p:spTree>
    <p:extLst>
      <p:ext uri="{BB962C8B-B14F-4D97-AF65-F5344CB8AC3E}">
        <p14:creationId xmlns:p14="http://schemas.microsoft.com/office/powerpoint/2010/main" val="408392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C82B3F0-AB8F-F42D-9D76-E1DEE775CCAB}"/>
              </a:ext>
            </a:extLst>
          </p:cNvPr>
          <p:cNvSpPr>
            <a:spLocks noGrp="1"/>
          </p:cNvSpPr>
          <p:nvPr>
            <p:ph idx="1"/>
          </p:nvPr>
        </p:nvSpPr>
        <p:spPr>
          <a:xfrm>
            <a:off x="1353447" y="447191"/>
            <a:ext cx="9905999" cy="5264496"/>
          </a:xfrm>
        </p:spPr>
        <p:txBody>
          <a:bodyPr>
            <a:noAutofit/>
          </a:bodyPr>
          <a:lstStyle/>
          <a:p>
            <a:pPr marL="0" indent="0" algn="just">
              <a:buNone/>
            </a:pPr>
            <a:r>
              <a:rPr lang="fr-FR" b="1" dirty="0">
                <a:solidFill>
                  <a:srgbClr val="C00000"/>
                </a:solidFill>
              </a:rPr>
              <a:t>2. Le principe d'encapsulation</a:t>
            </a:r>
          </a:p>
          <a:p>
            <a:pPr marL="0" indent="0" algn="just">
              <a:buNone/>
            </a:pPr>
            <a:r>
              <a:rPr lang="fr-FR" sz="1800" dirty="0">
                <a:solidFill>
                  <a:schemeClr val="bg1"/>
                </a:solidFill>
              </a:rPr>
              <a:t>Ce principe, digne héritier des principes d'abstraction de données et d'abstraction procédurale prône les idées suivantes : </a:t>
            </a:r>
          </a:p>
          <a:p>
            <a:pPr marL="0" indent="0" algn="just">
              <a:buNone/>
            </a:pPr>
            <a:r>
              <a:rPr lang="fr-FR" sz="1800" dirty="0">
                <a:solidFill>
                  <a:schemeClr val="bg1"/>
                </a:solidFill>
              </a:rPr>
              <a:t> un objet rassemble en lui même ses données (les attributs) et le code capable d'agir dessus (les méthodes)</a:t>
            </a:r>
          </a:p>
          <a:p>
            <a:pPr marL="0" indent="0" algn="just">
              <a:buNone/>
            </a:pPr>
            <a:r>
              <a:rPr lang="fr-FR" sz="1800" dirty="0">
                <a:solidFill>
                  <a:schemeClr val="bg1"/>
                </a:solidFill>
              </a:rPr>
              <a:t>  Abstraction de données : la structure d'un objet n'est pas visible de l'extérieur, son interface est constituée de messages invocables par un utilisateur</a:t>
            </a:r>
            <a:r>
              <a:rPr lang="fr-FR" sz="1800" dirty="0">
                <a:solidFill>
                  <a:srgbClr val="C00000"/>
                </a:solidFill>
              </a:rPr>
              <a:t>(</a:t>
            </a:r>
            <a:r>
              <a:rPr lang="fr-FR" sz="1600" b="1" i="1" dirty="0">
                <a:solidFill>
                  <a:srgbClr val="C00000"/>
                </a:solidFill>
              </a:rPr>
              <a:t>masquer les détails d'implémentation complexes</a:t>
            </a:r>
            <a:r>
              <a:rPr lang="fr-FR" sz="1600" i="1" dirty="0">
                <a:solidFill>
                  <a:srgbClr val="C00000"/>
                </a:solidFill>
              </a:rPr>
              <a:t> d'une structure de données, tout en exposant une </a:t>
            </a:r>
            <a:r>
              <a:rPr lang="fr-FR" sz="1600" b="1" i="1" dirty="0">
                <a:solidFill>
                  <a:srgbClr val="C00000"/>
                </a:solidFill>
              </a:rPr>
              <a:t>interface simple et intuitive</a:t>
            </a:r>
            <a:r>
              <a:rPr lang="fr-FR" sz="1600" i="1" dirty="0">
                <a:solidFill>
                  <a:srgbClr val="C00000"/>
                </a:solidFill>
              </a:rPr>
              <a:t> pour interagir avec elle. En d'autres termes, on se concentre sur ce que fait la structure de données plutôt que sur comment elle le fait.  </a:t>
            </a:r>
            <a:r>
              <a:rPr lang="fr-FR" sz="1600" i="1" dirty="0">
                <a:solidFill>
                  <a:schemeClr val="bg1"/>
                </a:solidFill>
              </a:rPr>
              <a:t>). </a:t>
            </a:r>
            <a:r>
              <a:rPr lang="fr-FR" sz="1800" dirty="0">
                <a:solidFill>
                  <a:schemeClr val="bg1"/>
                </a:solidFill>
              </a:rPr>
              <a:t>La réception d'un message déclenche l'exécution de méthodes.</a:t>
            </a:r>
          </a:p>
          <a:p>
            <a:pPr marL="0" indent="0" algn="just">
              <a:buNone/>
            </a:pPr>
            <a:r>
              <a:rPr lang="fr-FR" sz="1800" dirty="0">
                <a:solidFill>
                  <a:schemeClr val="bg1"/>
                </a:solidFill>
              </a:rPr>
              <a:t>  Abstraction procédurale : Du point de vue de l'extérieur (c’est-à-dire en fait du client de l’objet), l'invocation d'un message est une opération atomique. L'utilisateur n'a aucun élément d'information sur la mécanique interne mise en œuvre.</a:t>
            </a:r>
          </a:p>
        </p:txBody>
      </p:sp>
    </p:spTree>
    <p:extLst>
      <p:ext uri="{BB962C8B-B14F-4D97-AF65-F5344CB8AC3E}">
        <p14:creationId xmlns:p14="http://schemas.microsoft.com/office/powerpoint/2010/main" val="2326931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058C479-2485-BB42-9C91-E9AF8D28C234}"/>
              </a:ext>
            </a:extLst>
          </p:cNvPr>
          <p:cNvSpPr>
            <a:spLocks noGrp="1"/>
          </p:cNvSpPr>
          <p:nvPr>
            <p:ph idx="1"/>
          </p:nvPr>
        </p:nvSpPr>
        <p:spPr>
          <a:xfrm>
            <a:off x="1143000" y="407435"/>
            <a:ext cx="9905999" cy="3541714"/>
          </a:xfrm>
        </p:spPr>
        <p:txBody>
          <a:bodyPr>
            <a:normAutofit fontScale="85000" lnSpcReduction="20000"/>
          </a:bodyPr>
          <a:lstStyle/>
          <a:p>
            <a:pPr marL="0" indent="0" algn="just">
              <a:buNone/>
            </a:pPr>
            <a:r>
              <a:rPr lang="fr-FR" dirty="0">
                <a:solidFill>
                  <a:schemeClr val="bg1"/>
                </a:solidFill>
              </a:rPr>
              <a:t>les services d'un objet ne sont invocables qu’au travers de messages, lesquels sont individuellement composés de : </a:t>
            </a:r>
          </a:p>
          <a:p>
            <a:pPr marL="0" indent="0" algn="just">
              <a:buNone/>
            </a:pPr>
            <a:r>
              <a:rPr lang="fr-FR" dirty="0">
                <a:solidFill>
                  <a:schemeClr val="bg1"/>
                </a:solidFill>
              </a:rPr>
              <a:t> Un nom</a:t>
            </a:r>
          </a:p>
          <a:p>
            <a:pPr marL="0" indent="0" algn="just">
              <a:buNone/>
            </a:pPr>
            <a:r>
              <a:rPr lang="fr-FR" dirty="0">
                <a:solidFill>
                  <a:schemeClr val="bg1"/>
                </a:solidFill>
              </a:rPr>
              <a:t>  Une liste de paramètres en entrée</a:t>
            </a:r>
          </a:p>
          <a:p>
            <a:pPr marL="0" indent="0" algn="just">
              <a:buNone/>
            </a:pPr>
            <a:r>
              <a:rPr lang="fr-FR" dirty="0">
                <a:solidFill>
                  <a:schemeClr val="bg1"/>
                </a:solidFill>
              </a:rPr>
              <a:t>  Une liste de paramètres en sortie La liste des messages auxquels est capable de répondre un objet constitue son interface : c'est la partie publique d'un objet. Tout ce qui concerne son implémentation doit rester caché à l'utilisateur final : c'est la partie privée de l'objet.</a:t>
            </a:r>
          </a:p>
          <a:p>
            <a:pPr marL="0" indent="0" algn="just">
              <a:buNone/>
            </a:pPr>
            <a:r>
              <a:rPr lang="fr-FR" dirty="0">
                <a:solidFill>
                  <a:schemeClr val="bg1"/>
                </a:solidFill>
              </a:rPr>
              <a:t> En pratique, dans la plupart des langages orientés objet modernes, l'interface représente la liste des méthodes accessibles à l'utilisateur.</a:t>
            </a:r>
          </a:p>
        </p:txBody>
      </p:sp>
    </p:spTree>
    <p:extLst>
      <p:ext uri="{BB962C8B-B14F-4D97-AF65-F5344CB8AC3E}">
        <p14:creationId xmlns:p14="http://schemas.microsoft.com/office/powerpoint/2010/main" val="23235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DE0D5D7-055B-1C0C-0EF0-3F2CBFF9BE61}"/>
              </a:ext>
            </a:extLst>
          </p:cNvPr>
          <p:cNvSpPr>
            <a:spLocks noGrp="1"/>
          </p:cNvSpPr>
          <p:nvPr>
            <p:ph idx="1"/>
          </p:nvPr>
        </p:nvSpPr>
        <p:spPr>
          <a:xfrm>
            <a:off x="1143000" y="588852"/>
            <a:ext cx="9905999" cy="5175844"/>
          </a:xfrm>
        </p:spPr>
        <p:txBody>
          <a:bodyPr>
            <a:noAutofit/>
          </a:bodyPr>
          <a:lstStyle/>
          <a:p>
            <a:pPr marL="0" indent="0">
              <a:buNone/>
            </a:pPr>
            <a:r>
              <a:rPr lang="fr-FR" sz="2800" dirty="0">
                <a:solidFill>
                  <a:schemeClr val="bg1"/>
                </a:solidFill>
              </a:rPr>
              <a:t>- OBJECTIFS DU COURS:</a:t>
            </a:r>
          </a:p>
          <a:p>
            <a:pPr marL="0" indent="0">
              <a:buNone/>
            </a:pPr>
            <a:r>
              <a:rPr lang="fr-FR" sz="2800" dirty="0">
                <a:solidFill>
                  <a:schemeClr val="bg1"/>
                </a:solidFill>
              </a:rPr>
              <a:t>A LA FIN DE CE COURS VOUS SEREZ CAPABLE DE CRÉER:</a:t>
            </a:r>
          </a:p>
          <a:p>
            <a:r>
              <a:rPr lang="fr-FR" sz="2800" dirty="0">
                <a:solidFill>
                  <a:schemeClr val="bg1"/>
                </a:solidFill>
              </a:rPr>
              <a:t> UNE INTERFACEE GRAPHIQUE FONCTIONNELLE EN JAVA</a:t>
            </a:r>
          </a:p>
          <a:p>
            <a:r>
              <a:rPr lang="fr-FR" sz="2800" dirty="0">
                <a:solidFill>
                  <a:schemeClr val="bg1"/>
                </a:solidFill>
              </a:rPr>
              <a:t>GERER DIFFERENTS TYPES D’EVENEMENTS</a:t>
            </a:r>
          </a:p>
          <a:p>
            <a:r>
              <a:rPr lang="fr-FR" sz="2800" dirty="0">
                <a:solidFill>
                  <a:schemeClr val="bg1"/>
                </a:solidFill>
              </a:rPr>
              <a:t>OPTIMISER LES PERFOMANCES</a:t>
            </a:r>
          </a:p>
          <a:p>
            <a:pPr marL="0" indent="0">
              <a:buNone/>
            </a:pPr>
            <a:r>
              <a:rPr lang="fr-FR" sz="2800" dirty="0">
                <a:solidFill>
                  <a:schemeClr val="bg1"/>
                </a:solidFill>
              </a:rPr>
              <a:t>-PREREQUIS: POUR CE COUR IL VOUS SERA OBLIGATOIRE D’AVOIR DES BASES DANS LE LANGAGE JAVA</a:t>
            </a:r>
          </a:p>
          <a:p>
            <a:pPr marL="0" indent="0">
              <a:buNone/>
            </a:pPr>
            <a:r>
              <a:rPr lang="fr-FR" sz="2800" dirty="0">
                <a:solidFill>
                  <a:schemeClr val="bg1"/>
                </a:solidFill>
              </a:rPr>
              <a:t>-METHODOLOGIE: CE COURS SERA DISPENSER EN COURS MAGISTRAL, EXERCICES PRATIQUE ET PETIT PROJET.</a:t>
            </a:r>
          </a:p>
        </p:txBody>
      </p:sp>
    </p:spTree>
    <p:extLst>
      <p:ext uri="{BB962C8B-B14F-4D97-AF65-F5344CB8AC3E}">
        <p14:creationId xmlns:p14="http://schemas.microsoft.com/office/powerpoint/2010/main" val="33166661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337193-4182-708D-331B-29A9775B6C1B}"/>
              </a:ext>
            </a:extLst>
          </p:cNvPr>
          <p:cNvSpPr>
            <a:spLocks noGrp="1"/>
          </p:cNvSpPr>
          <p:nvPr>
            <p:ph type="title"/>
          </p:nvPr>
        </p:nvSpPr>
        <p:spPr>
          <a:xfrm>
            <a:off x="1141413" y="618518"/>
            <a:ext cx="9905998" cy="1091012"/>
          </a:xfrm>
        </p:spPr>
        <p:txBody>
          <a:bodyPr/>
          <a:lstStyle/>
          <a:p>
            <a:r>
              <a:rPr lang="fr-FR" dirty="0">
                <a:solidFill>
                  <a:srgbClr val="C00000"/>
                </a:solidFill>
              </a:rPr>
              <a:t>3. L'héritage</a:t>
            </a:r>
          </a:p>
        </p:txBody>
      </p:sp>
      <p:sp>
        <p:nvSpPr>
          <p:cNvPr id="3" name="Espace réservé du contenu 2">
            <a:extLst>
              <a:ext uri="{FF2B5EF4-FFF2-40B4-BE49-F238E27FC236}">
                <a16:creationId xmlns:a16="http://schemas.microsoft.com/office/drawing/2014/main" id="{D781736B-0DDC-486A-68B9-2076F5430D12}"/>
              </a:ext>
            </a:extLst>
          </p:cNvPr>
          <p:cNvSpPr>
            <a:spLocks noGrp="1"/>
          </p:cNvSpPr>
          <p:nvPr>
            <p:ph idx="1"/>
          </p:nvPr>
        </p:nvSpPr>
        <p:spPr>
          <a:xfrm>
            <a:off x="1052203" y="1430114"/>
            <a:ext cx="9905999" cy="4281543"/>
          </a:xfrm>
        </p:spPr>
        <p:txBody>
          <a:bodyPr>
            <a:noAutofit/>
          </a:bodyPr>
          <a:lstStyle/>
          <a:p>
            <a:pPr marL="0" indent="0" algn="just">
              <a:buNone/>
            </a:pPr>
            <a:r>
              <a:rPr lang="fr-FR" sz="1800" dirty="0">
                <a:solidFill>
                  <a:schemeClr val="bg1"/>
                </a:solidFill>
              </a:rPr>
              <a:t>L'héritage est le second des trois principes fondamentaux du paradigme orienté objet. Il est chargé de traduire le principe naturel de Généralisation / Spécialisation. Il est basé sur l'idée qu'un objet spécialisé bénéficie ou hérite des caractéristiques de l'objet le plus général auquel il rajoute ses éléments propres. </a:t>
            </a:r>
          </a:p>
          <a:p>
            <a:pPr marL="0" indent="0" algn="just">
              <a:buNone/>
            </a:pPr>
            <a:r>
              <a:rPr lang="fr-FR" sz="1800" dirty="0">
                <a:solidFill>
                  <a:schemeClr val="bg1"/>
                </a:solidFill>
              </a:rPr>
              <a:t>En terme de concepts objets cela se traduit de la manière suivante : </a:t>
            </a:r>
          </a:p>
          <a:p>
            <a:pPr marL="0" indent="0" algn="just">
              <a:buNone/>
            </a:pPr>
            <a:r>
              <a:rPr lang="fr-FR" sz="1800" dirty="0">
                <a:solidFill>
                  <a:schemeClr val="bg1"/>
                </a:solidFill>
              </a:rPr>
              <a:t>On associe une classe au concept le plus général, nous l'appellerons classe de base ou classe mère ou super - classe.</a:t>
            </a:r>
          </a:p>
          <a:p>
            <a:pPr marL="0" indent="0" algn="just">
              <a:buNone/>
            </a:pPr>
            <a:r>
              <a:rPr lang="fr-FR" sz="1800" dirty="0">
                <a:solidFill>
                  <a:schemeClr val="bg1"/>
                </a:solidFill>
              </a:rPr>
              <a:t>Pour chaque concept spécialisé, on dérive une classe du concept de base. La nouvelle classe est dite classe dérivée ou classe fille ou sous-classe</a:t>
            </a:r>
          </a:p>
          <a:p>
            <a:pPr marL="0" indent="0" algn="just">
              <a:buNone/>
            </a:pPr>
            <a:r>
              <a:rPr lang="fr-FR" sz="1800" dirty="0">
                <a:solidFill>
                  <a:schemeClr val="bg1"/>
                </a:solidFill>
              </a:rPr>
              <a:t>L'héritage dénotant une relation de généralisation / spécialisation, on peut traduire toute relation d'héritage par la phrase : </a:t>
            </a:r>
            <a:r>
              <a:rPr lang="fr-FR" sz="1800" i="1" dirty="0">
                <a:solidFill>
                  <a:schemeClr val="bg1"/>
                </a:solidFill>
              </a:rPr>
              <a:t>« La classe dérivée est une version spécialisée de sa classe de base » </a:t>
            </a:r>
            <a:r>
              <a:rPr lang="fr-FR" sz="1800" dirty="0">
                <a:solidFill>
                  <a:schemeClr val="bg1"/>
                </a:solidFill>
              </a:rPr>
              <a:t>On parle également de </a:t>
            </a:r>
            <a:r>
              <a:rPr lang="fr-FR" sz="1800" dirty="0">
                <a:solidFill>
                  <a:srgbClr val="C00000"/>
                </a:solidFill>
              </a:rPr>
              <a:t>relation </a:t>
            </a:r>
            <a:r>
              <a:rPr lang="fr-FR" sz="1800" dirty="0" err="1">
                <a:solidFill>
                  <a:srgbClr val="C00000"/>
                </a:solidFill>
              </a:rPr>
              <a:t>est-un</a:t>
            </a:r>
            <a:r>
              <a:rPr lang="fr-FR" sz="1800" dirty="0">
                <a:solidFill>
                  <a:srgbClr val="C00000"/>
                </a:solidFill>
              </a:rPr>
              <a:t> </a:t>
            </a:r>
            <a:r>
              <a:rPr lang="fr-FR" sz="1800" dirty="0">
                <a:solidFill>
                  <a:schemeClr val="bg1"/>
                </a:solidFill>
              </a:rPr>
              <a:t>pour traduire le principe de généralisation / spécialisation.</a:t>
            </a:r>
          </a:p>
        </p:txBody>
      </p:sp>
    </p:spTree>
    <p:extLst>
      <p:ext uri="{BB962C8B-B14F-4D97-AF65-F5344CB8AC3E}">
        <p14:creationId xmlns:p14="http://schemas.microsoft.com/office/powerpoint/2010/main" val="1739324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0251B5-20E5-C72A-F079-917DDFC65154}"/>
              </a:ext>
            </a:extLst>
          </p:cNvPr>
          <p:cNvSpPr>
            <a:spLocks noGrp="1"/>
          </p:cNvSpPr>
          <p:nvPr>
            <p:ph type="title"/>
          </p:nvPr>
        </p:nvSpPr>
        <p:spPr/>
        <p:txBody>
          <a:bodyPr/>
          <a:lstStyle/>
          <a:p>
            <a:pPr marL="571500" indent="-571500">
              <a:buFont typeface="Arial" panose="020B0604020202020204" pitchFamily="34" charset="0"/>
              <a:buChar char="•"/>
            </a:pPr>
            <a:r>
              <a:rPr lang="fr-FR" dirty="0">
                <a:solidFill>
                  <a:srgbClr val="C00000"/>
                </a:solidFill>
              </a:rPr>
              <a:t>RELATION EST-UN</a:t>
            </a:r>
          </a:p>
        </p:txBody>
      </p:sp>
      <p:sp>
        <p:nvSpPr>
          <p:cNvPr id="3" name="Espace réservé du contenu 2">
            <a:extLst>
              <a:ext uri="{FF2B5EF4-FFF2-40B4-BE49-F238E27FC236}">
                <a16:creationId xmlns:a16="http://schemas.microsoft.com/office/drawing/2014/main" id="{784DD040-451B-9647-A0CE-50317A96A707}"/>
              </a:ext>
            </a:extLst>
          </p:cNvPr>
          <p:cNvSpPr>
            <a:spLocks noGrp="1"/>
          </p:cNvSpPr>
          <p:nvPr>
            <p:ph idx="1"/>
          </p:nvPr>
        </p:nvSpPr>
        <p:spPr/>
        <p:txBody>
          <a:bodyPr>
            <a:normAutofit/>
          </a:bodyPr>
          <a:lstStyle/>
          <a:p>
            <a:pPr marL="0" indent="0">
              <a:buNone/>
            </a:pPr>
            <a:r>
              <a:rPr lang="fr-FR" sz="1800" b="1" dirty="0">
                <a:solidFill>
                  <a:schemeClr val="bg1"/>
                </a:solidFill>
              </a:rPr>
              <a:t>La relation "</a:t>
            </a:r>
            <a:r>
              <a:rPr lang="fr-FR" sz="1800" b="1" dirty="0" err="1">
                <a:solidFill>
                  <a:schemeClr val="bg1"/>
                </a:solidFill>
              </a:rPr>
              <a:t>est-un</a:t>
            </a:r>
            <a:r>
              <a:rPr lang="fr-FR" sz="1800" b="1" dirty="0">
                <a:solidFill>
                  <a:schemeClr val="bg1"/>
                </a:solidFill>
              </a:rPr>
              <a:t>"</a:t>
            </a:r>
            <a:r>
              <a:rPr lang="fr-FR" sz="1800" dirty="0">
                <a:solidFill>
                  <a:schemeClr val="bg1"/>
                </a:solidFill>
              </a:rPr>
              <a:t> est un concept clé en programmation orientée objet, particulièrement lorsqu'on parle d'héritage. Elle exprime une hiérarchie entre les classes, où une classe (la sous-classe ou classe fille) </a:t>
            </a:r>
            <a:r>
              <a:rPr lang="fr-FR" sz="1800" b="1" dirty="0">
                <a:solidFill>
                  <a:schemeClr val="bg1"/>
                </a:solidFill>
              </a:rPr>
              <a:t>est un type particulier</a:t>
            </a:r>
            <a:r>
              <a:rPr lang="fr-FR" sz="1800" dirty="0">
                <a:solidFill>
                  <a:schemeClr val="bg1"/>
                </a:solidFill>
              </a:rPr>
              <a:t> d'une autre classe (la superclasse ou classe mère).</a:t>
            </a:r>
          </a:p>
        </p:txBody>
      </p:sp>
    </p:spTree>
    <p:extLst>
      <p:ext uri="{BB962C8B-B14F-4D97-AF65-F5344CB8AC3E}">
        <p14:creationId xmlns:p14="http://schemas.microsoft.com/office/powerpoint/2010/main" val="27383172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F75A4BD-2AC9-35D2-EB6C-024B744FF6DE}"/>
              </a:ext>
            </a:extLst>
          </p:cNvPr>
          <p:cNvSpPr>
            <a:spLocks noGrp="1" noChangeArrowheads="1"/>
          </p:cNvSpPr>
          <p:nvPr>
            <p:ph idx="1"/>
          </p:nvPr>
        </p:nvSpPr>
        <p:spPr bwMode="auto">
          <a:xfrm>
            <a:off x="1282701" y="-215443"/>
            <a:ext cx="10909299" cy="6986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panose="020B0604020202020204" pitchFamily="34" charset="0"/>
              </a:rPr>
              <a:t>Java</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public class Animal</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a:t>
            </a:r>
            <a:r>
              <a:rPr kumimoji="0" lang="fr-FR" altLang="fr-FR" sz="1400" b="0" i="0" u="none" strike="noStrike" cap="none" normalizeH="0" baseline="0" dirty="0" err="1">
                <a:ln>
                  <a:noFill/>
                </a:ln>
                <a:solidFill>
                  <a:schemeClr val="bg1"/>
                </a:solidFill>
                <a:effectLst/>
                <a:latin typeface="Arial Unicode MS"/>
              </a:rPr>
              <a:t>private</a:t>
            </a:r>
            <a:r>
              <a:rPr kumimoji="0" lang="fr-FR" altLang="fr-FR" sz="1400" b="0" i="0" u="none" strike="noStrike" cap="none" normalizeH="0" baseline="0" dirty="0">
                <a:ln>
                  <a:noFill/>
                </a:ln>
                <a:solidFill>
                  <a:schemeClr val="bg1"/>
                </a:solidFill>
                <a:effectLst/>
                <a:latin typeface="Arial Unicode MS"/>
              </a:rPr>
              <a:t> String nom; public Animal(String nom)</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a:t>
            </a:r>
            <a:r>
              <a:rPr kumimoji="0" lang="fr-FR" altLang="fr-FR" sz="1400" b="0" i="0" u="none" strike="noStrike" cap="none" normalizeH="0" baseline="0" dirty="0" err="1">
                <a:ln>
                  <a:noFill/>
                </a:ln>
                <a:solidFill>
                  <a:schemeClr val="bg1"/>
                </a:solidFill>
                <a:effectLst/>
                <a:latin typeface="Arial Unicode MS"/>
              </a:rPr>
              <a:t>this.nom</a:t>
            </a:r>
            <a:r>
              <a:rPr kumimoji="0" lang="fr-FR" altLang="fr-FR" sz="1400" b="0" i="0" u="none" strike="noStrike" cap="none" normalizeH="0" baseline="0" dirty="0">
                <a:ln>
                  <a:noFill/>
                </a:ln>
                <a:solidFill>
                  <a:schemeClr val="bg1"/>
                </a:solidFill>
                <a:effectLst/>
                <a:latin typeface="Arial Unicode MS"/>
              </a:rPr>
              <a:t> = 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public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faireDuBruit</a:t>
            </a: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chemeClr val="bg1"/>
                </a:solidFill>
                <a:latin typeface="Arial Unicode MS"/>
              </a:rPr>
              <a:t>	</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System.out.println</a:t>
            </a:r>
            <a:r>
              <a:rPr kumimoji="0" lang="fr-FR" altLang="fr-FR" sz="1400" b="0" i="0" u="none" strike="noStrike" cap="none" normalizeH="0" baseline="0" dirty="0">
                <a:ln>
                  <a:noFill/>
                </a:ln>
                <a:solidFill>
                  <a:schemeClr val="bg1"/>
                </a:solidFill>
                <a:effectLst/>
                <a:latin typeface="Arial Unicode MS"/>
              </a:rPr>
              <a:t>("Un bruit quelconque...");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public class Chien </a:t>
            </a:r>
            <a:r>
              <a:rPr kumimoji="0" lang="fr-FR" altLang="fr-FR" sz="1400" b="0" i="0" u="none" strike="noStrike" cap="none" normalizeH="0" baseline="0" dirty="0" err="1">
                <a:ln>
                  <a:noFill/>
                </a:ln>
                <a:solidFill>
                  <a:schemeClr val="bg1"/>
                </a:solidFill>
                <a:effectLst/>
                <a:latin typeface="Arial Unicode MS"/>
              </a:rPr>
              <a:t>extends</a:t>
            </a:r>
            <a:r>
              <a:rPr kumimoji="0" lang="fr-FR" altLang="fr-FR" sz="1400" b="0" i="0" u="none" strike="noStrike" cap="none" normalizeH="0" baseline="0" dirty="0">
                <a:ln>
                  <a:noFill/>
                </a:ln>
                <a:solidFill>
                  <a:schemeClr val="bg1"/>
                </a:solidFill>
                <a:effectLst/>
                <a:latin typeface="Arial Unicode MS"/>
              </a:rPr>
              <a:t> Animal { public Chien(String nom) { super(nom);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@Override public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faireDuBruit</a:t>
            </a: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System.out.println</a:t>
            </a:r>
            <a:r>
              <a:rPr kumimoji="0" lang="fr-FR" altLang="fr-FR" sz="1400" b="0" i="0" u="none" strike="noStrike" cap="none" normalizeH="0" baseline="0" dirty="0">
                <a:ln>
                  <a:noFill/>
                </a:ln>
                <a:solidFill>
                  <a:schemeClr val="bg1"/>
                </a:solidFill>
                <a:effectLst/>
                <a:latin typeface="Arial Unicode MS"/>
              </a:rPr>
              <a:t>("Ouaf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public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rapporterUnObjet</a:t>
            </a: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chemeClr val="bg1"/>
                </a:solidFill>
                <a:latin typeface="Arial Unicode MS"/>
              </a:rPr>
              <a:t>	</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System.out.println</a:t>
            </a:r>
            <a:r>
              <a:rPr kumimoji="0" lang="fr-FR" altLang="fr-FR" sz="1400" b="0" i="0" u="none" strike="noStrike" cap="none" normalizeH="0" baseline="0" dirty="0">
                <a:ln>
                  <a:noFill/>
                </a:ln>
                <a:solidFill>
                  <a:schemeClr val="bg1"/>
                </a:solidFill>
                <a:effectLst/>
                <a:latin typeface="Arial Unicode MS"/>
              </a:rPr>
              <a:t>("Je rapporte un objet.");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public class Chat </a:t>
            </a:r>
            <a:r>
              <a:rPr kumimoji="0" lang="fr-FR" altLang="fr-FR" sz="1400" b="0" i="0" u="none" strike="noStrike" cap="none" normalizeH="0" baseline="0" dirty="0" err="1">
                <a:ln>
                  <a:noFill/>
                </a:ln>
                <a:solidFill>
                  <a:schemeClr val="bg1"/>
                </a:solidFill>
                <a:effectLst/>
                <a:latin typeface="Arial Unicode MS"/>
              </a:rPr>
              <a:t>extends</a:t>
            </a:r>
            <a:r>
              <a:rPr kumimoji="0" lang="fr-FR" altLang="fr-FR" sz="1400" b="0" i="0" u="none" strike="noStrike" cap="none" normalizeH="0" baseline="0" dirty="0">
                <a:ln>
                  <a:noFill/>
                </a:ln>
                <a:solidFill>
                  <a:schemeClr val="bg1"/>
                </a:solidFill>
                <a:effectLst/>
                <a:latin typeface="Arial Unicode MS"/>
              </a:rPr>
              <a:t> Animal { public Chat(String nom) { super(nom);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@Override public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faireDuBruit</a:t>
            </a:r>
            <a:r>
              <a:rPr kumimoji="0" lang="fr-FR" altLang="fr-FR" sz="1400" b="0" i="0" u="none" strike="noStrike" cap="none" normalizeH="0" baseline="0" dirty="0">
                <a:ln>
                  <a:noFill/>
                </a:ln>
                <a:solidFill>
                  <a:schemeClr val="bg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chemeClr val="bg1"/>
                </a:solidFill>
                <a:latin typeface="Arial Unicode MS"/>
              </a:rPr>
              <a:t>	</a:t>
            </a:r>
            <a:r>
              <a:rPr kumimoji="0" lang="fr-FR" altLang="fr-FR" sz="1400" b="0" i="0" u="none" strike="noStrike" cap="none" normalizeH="0" baseline="0" dirty="0">
                <a:ln>
                  <a:noFill/>
                </a:ln>
                <a:solidFill>
                  <a:schemeClr val="bg1"/>
                </a:solidFill>
                <a:effectLst/>
                <a:latin typeface="Arial Unicode MS"/>
              </a:rPr>
              <a:t> { </a:t>
            </a:r>
            <a:r>
              <a:rPr kumimoji="0" lang="fr-FR" altLang="fr-FR" sz="1400" b="0" i="0" u="none" strike="noStrike" cap="none" normalizeH="0" baseline="0" dirty="0" err="1">
                <a:ln>
                  <a:noFill/>
                </a:ln>
                <a:solidFill>
                  <a:schemeClr val="bg1"/>
                </a:solidFill>
                <a:effectLst/>
                <a:latin typeface="Arial Unicode MS"/>
              </a:rPr>
              <a:t>System.out.println</a:t>
            </a:r>
            <a:r>
              <a:rPr kumimoji="0" lang="fr-FR" altLang="fr-FR" sz="1400" b="0" i="0" u="none" strike="noStrike" cap="none" normalizeH="0" baseline="0" dirty="0">
                <a:ln>
                  <a:noFill/>
                </a:ln>
                <a:solidFill>
                  <a:schemeClr val="bg1"/>
                </a:solidFill>
                <a:effectLst/>
                <a:latin typeface="Arial Unicode MS"/>
              </a:rPr>
              <a:t>("Miaou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public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grimper()</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400" dirty="0">
                <a:solidFill>
                  <a:schemeClr val="bg1"/>
                </a:solidFill>
                <a:latin typeface="Arial Unicode MS"/>
              </a:rPr>
              <a:t>	</a:t>
            </a:r>
            <a:r>
              <a:rPr kumimoji="0" lang="fr-FR" altLang="fr-FR" sz="1400" b="0" i="0" u="none" strike="noStrike" cap="none" normalizeH="0" baseline="0" dirty="0">
                <a:ln>
                  <a:noFill/>
                </a:ln>
                <a:solidFill>
                  <a:schemeClr val="bg1"/>
                </a:solidFill>
                <a:effectLst/>
                <a:latin typeface="Arial Unicode MS"/>
              </a:rPr>
              <a:t> { </a:t>
            </a:r>
            <a:r>
              <a:rPr kumimoji="0" lang="fr-FR" altLang="fr-FR" sz="1400" b="0" i="0" u="none" strike="noStrike" cap="none" normalizeH="0" baseline="0" dirty="0" err="1">
                <a:ln>
                  <a:noFill/>
                </a:ln>
                <a:solidFill>
                  <a:schemeClr val="bg1"/>
                </a:solidFill>
                <a:effectLst/>
                <a:latin typeface="Arial Unicode MS"/>
              </a:rPr>
              <a:t>System.out.println</a:t>
            </a:r>
            <a:r>
              <a:rPr kumimoji="0" lang="fr-FR" altLang="fr-FR" sz="1400" b="0" i="0" u="none" strike="noStrike" cap="none" normalizeH="0" baseline="0" dirty="0">
                <a:ln>
                  <a:noFill/>
                </a:ln>
                <a:solidFill>
                  <a:schemeClr val="bg1"/>
                </a:solidFill>
                <a:effectLst/>
                <a:latin typeface="Arial Unicode MS"/>
              </a:rPr>
              <a:t>("Je grimpe à un arbre.");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public class Main</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public </a:t>
            </a:r>
            <a:r>
              <a:rPr kumimoji="0" lang="fr-FR" altLang="fr-FR" sz="1400" b="0" i="0" u="none" strike="noStrike" cap="none" normalizeH="0" baseline="0" dirty="0" err="1">
                <a:ln>
                  <a:noFill/>
                </a:ln>
                <a:solidFill>
                  <a:schemeClr val="bg1"/>
                </a:solidFill>
                <a:effectLst/>
                <a:latin typeface="Arial Unicode MS"/>
              </a:rPr>
              <a:t>static</a:t>
            </a: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void</a:t>
            </a:r>
            <a:r>
              <a:rPr kumimoji="0" lang="fr-FR" altLang="fr-FR" sz="1400" b="0" i="0" u="none" strike="noStrike" cap="none" normalizeH="0" baseline="0" dirty="0">
                <a:ln>
                  <a:noFill/>
                </a:ln>
                <a:solidFill>
                  <a:schemeClr val="bg1"/>
                </a:solidFill>
                <a:effectLst/>
                <a:latin typeface="Arial Unicode MS"/>
              </a:rPr>
              <a:t> main(String[] args)</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Animal </a:t>
            </a:r>
            <a:r>
              <a:rPr kumimoji="0" lang="fr-FR" altLang="fr-FR" sz="1400" b="0" i="0" u="none" strike="noStrike" cap="none" normalizeH="0" baseline="0" dirty="0" err="1">
                <a:ln>
                  <a:noFill/>
                </a:ln>
                <a:solidFill>
                  <a:schemeClr val="bg1"/>
                </a:solidFill>
                <a:effectLst/>
                <a:latin typeface="Arial Unicode MS"/>
              </a:rPr>
              <a:t>animal</a:t>
            </a:r>
            <a:r>
              <a:rPr kumimoji="0" lang="fr-FR" altLang="fr-FR" sz="1400" b="0" i="0" u="none" strike="noStrike" cap="none" normalizeH="0" baseline="0" dirty="0">
                <a:ln>
                  <a:noFill/>
                </a:ln>
                <a:solidFill>
                  <a:schemeClr val="bg1"/>
                </a:solidFill>
                <a:effectLst/>
                <a:latin typeface="Arial Unicode MS"/>
              </a:rPr>
              <a:t> = new Chien("Médor");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latin typeface="Arial Unicode MS"/>
              </a:rPr>
              <a:t>animal.faireDuBruit</a:t>
            </a:r>
            <a:r>
              <a:rPr kumimoji="0" lang="fr-FR" altLang="fr-FR" sz="1400" b="0" i="0" u="none" strike="noStrike" cap="none" normalizeH="0" baseline="0" dirty="0">
                <a:ln>
                  <a:noFill/>
                </a:ln>
                <a:solidFill>
                  <a:schemeClr val="bg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Affichera "Ouaf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 Polymorphisme : on peut utiliser un objet Chien comme un Animal </a:t>
            </a:r>
            <a:r>
              <a:rPr kumimoji="0" lang="fr-FR" altLang="fr-FR" sz="1400" b="0" i="0" u="none" strike="noStrike" cap="none" normalizeH="0" baseline="0" dirty="0" err="1">
                <a:ln>
                  <a:noFill/>
                </a:ln>
                <a:solidFill>
                  <a:schemeClr val="bg1"/>
                </a:solidFill>
                <a:effectLst/>
                <a:latin typeface="Arial Unicode MS"/>
              </a:rPr>
              <a:t>Animal</a:t>
            </a:r>
            <a:r>
              <a:rPr kumimoji="0" lang="fr-FR" altLang="fr-FR" sz="1400" b="0" i="0" u="none" strike="noStrike" cap="none" normalizeH="0" baseline="0" dirty="0">
                <a:ln>
                  <a:noFill/>
                </a:ln>
                <a:solidFill>
                  <a:schemeClr val="bg1"/>
                </a:solidFill>
                <a:effectLst/>
                <a:latin typeface="Arial Unicode MS"/>
              </a:rPr>
              <a:t> chat = new Chat("Félix");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err="1">
                <a:ln>
                  <a:noFill/>
                </a:ln>
                <a:solidFill>
                  <a:schemeClr val="bg1"/>
                </a:solidFill>
                <a:effectLst/>
                <a:latin typeface="Arial Unicode MS"/>
              </a:rPr>
              <a:t>chat.faireDuBruit</a:t>
            </a:r>
            <a:r>
              <a:rPr kumimoji="0" lang="fr-FR" altLang="fr-FR" sz="1400" b="0" i="0" u="none" strike="noStrike" cap="none" normalizeH="0" baseline="0" dirty="0">
                <a:ln>
                  <a:noFill/>
                </a:ln>
                <a:solidFill>
                  <a:schemeClr val="bg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Affichera "Miaou !"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400" b="0" i="0" u="none" strike="noStrike" cap="none" normalizeH="0" baseline="0" dirty="0">
                <a:ln>
                  <a:noFill/>
                </a:ln>
                <a:solidFill>
                  <a:schemeClr val="bg1"/>
                </a:solidFill>
                <a:effectLst/>
                <a:latin typeface="Arial Unicode MS"/>
              </a:rPr>
              <a:t>// </a:t>
            </a:r>
            <a:r>
              <a:rPr kumimoji="0" lang="fr-FR" altLang="fr-FR" sz="1400" b="0" i="0" u="none" strike="noStrike" cap="none" normalizeH="0" baseline="0" dirty="0" err="1">
                <a:ln>
                  <a:noFill/>
                </a:ln>
                <a:solidFill>
                  <a:schemeClr val="bg1"/>
                </a:solidFill>
                <a:effectLst/>
                <a:latin typeface="Arial Unicode MS"/>
              </a:rPr>
              <a:t>animal.rapporterUnObjet</a:t>
            </a:r>
            <a:r>
              <a:rPr kumimoji="0" lang="fr-FR" altLang="fr-FR" sz="1400" b="0" i="0" u="none" strike="noStrike" cap="none" normalizeH="0" baseline="0" dirty="0">
                <a:ln>
                  <a:noFill/>
                </a:ln>
                <a:solidFill>
                  <a:schemeClr val="bg1"/>
                </a:solidFill>
                <a:effectLst/>
                <a:latin typeface="Arial Unicode MS"/>
              </a:rPr>
              <a:t>(); // Cela causerait une erreur de compilation } } </a:t>
            </a:r>
            <a:endParaRPr kumimoji="0" lang="fr-FR" altLang="fr-FR"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4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45420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4C3E71E-3151-E476-9C9F-EC2C34BDCB1A}"/>
              </a:ext>
            </a:extLst>
          </p:cNvPr>
          <p:cNvSpPr>
            <a:spLocks noGrp="1"/>
          </p:cNvSpPr>
          <p:nvPr>
            <p:ph idx="1"/>
          </p:nvPr>
        </p:nvSpPr>
        <p:spPr>
          <a:xfrm>
            <a:off x="1306512" y="776287"/>
            <a:ext cx="9905999" cy="3541714"/>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800" b="1" i="0" u="none" strike="noStrike" cap="none" normalizeH="0" baseline="0" dirty="0">
                <a:ln>
                  <a:noFill/>
                </a:ln>
                <a:solidFill>
                  <a:schemeClr val="bg1"/>
                </a:solidFill>
                <a:effectLst/>
                <a:latin typeface="Arial" panose="020B0604020202020204" pitchFamily="34" charset="0"/>
              </a:rPr>
              <a:t>Explications:</a:t>
            </a:r>
            <a:endParaRPr kumimoji="0" lang="fr-FR" altLang="fr-FR"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bg1"/>
                </a:solidFill>
                <a:effectLst/>
                <a:latin typeface="Arial" panose="020B0604020202020204" pitchFamily="34" charset="0"/>
              </a:rPr>
              <a:t>Héritage:</a:t>
            </a:r>
            <a:r>
              <a:rPr kumimoji="0" lang="fr-FR" altLang="fr-FR" sz="1800" b="0" i="0" u="none" strike="noStrike" cap="none" normalizeH="0" baseline="0" dirty="0">
                <a:ln>
                  <a:noFill/>
                </a:ln>
                <a:solidFill>
                  <a:schemeClr val="bg1"/>
                </a:solidFill>
                <a:effectLst/>
                <a:latin typeface="Arial" panose="020B0604020202020204" pitchFamily="34" charset="0"/>
              </a:rPr>
              <a:t> </a:t>
            </a:r>
            <a:r>
              <a:rPr kumimoji="0" lang="fr-FR" altLang="fr-FR" sz="1800" b="0" i="0" u="none" strike="noStrike" cap="none" normalizeH="0" baseline="0" dirty="0">
                <a:ln>
                  <a:noFill/>
                </a:ln>
                <a:solidFill>
                  <a:schemeClr val="bg1"/>
                </a:solidFill>
                <a:effectLst/>
                <a:latin typeface="Arial Unicode MS"/>
              </a:rPr>
              <a:t>Chien</a:t>
            </a:r>
            <a:r>
              <a:rPr kumimoji="0" lang="fr-FR" altLang="fr-FR" sz="1800" b="0" i="0" u="none" strike="noStrike" cap="none" normalizeH="0" baseline="0" dirty="0">
                <a:ln>
                  <a:noFill/>
                </a:ln>
                <a:solidFill>
                  <a:schemeClr val="bg1"/>
                </a:solidFill>
                <a:effectLst/>
              </a:rPr>
              <a:t> et </a:t>
            </a:r>
            <a:r>
              <a:rPr kumimoji="0" lang="fr-FR" altLang="fr-FR" sz="1800" b="0" i="0" u="none" strike="noStrike" cap="none" normalizeH="0" baseline="0" dirty="0">
                <a:ln>
                  <a:noFill/>
                </a:ln>
                <a:solidFill>
                  <a:schemeClr val="bg1"/>
                </a:solidFill>
                <a:effectLst/>
                <a:latin typeface="Arial Unicode MS"/>
              </a:rPr>
              <a:t>Chat</a:t>
            </a:r>
            <a:r>
              <a:rPr kumimoji="0" lang="fr-FR" altLang="fr-FR" sz="1800" b="0" i="0" u="none" strike="noStrike" cap="none" normalizeH="0" baseline="0" dirty="0">
                <a:ln>
                  <a:noFill/>
                </a:ln>
                <a:solidFill>
                  <a:schemeClr val="bg1"/>
                </a:solidFill>
                <a:effectLst/>
              </a:rPr>
              <a:t> héritent de </a:t>
            </a:r>
            <a:r>
              <a:rPr kumimoji="0" lang="fr-FR" altLang="fr-FR" sz="1800" b="0" i="0" u="none" strike="noStrike" cap="none" normalizeH="0" baseline="0" dirty="0">
                <a:ln>
                  <a:noFill/>
                </a:ln>
                <a:solidFill>
                  <a:schemeClr val="bg1"/>
                </a:solidFill>
                <a:effectLst/>
                <a:latin typeface="Arial Unicode MS"/>
              </a:rPr>
              <a:t>Animal</a:t>
            </a:r>
            <a:r>
              <a:rPr kumimoji="0" lang="fr-FR" altLang="fr-FR" sz="1800" b="0" i="0" u="none" strike="noStrike" cap="none" normalizeH="0" baseline="0" dirty="0">
                <a:ln>
                  <a:noFill/>
                </a:ln>
                <a:solidFill>
                  <a:schemeClr val="bg1"/>
                </a:solidFill>
                <a:effectLst/>
              </a:rPr>
              <a:t>. Ils peuvent donc accéder aux attributs et méthodes de </a:t>
            </a:r>
            <a:r>
              <a:rPr kumimoji="0" lang="fr-FR" altLang="fr-FR" sz="1800" b="0" i="0" u="none" strike="noStrike" cap="none" normalizeH="0" baseline="0" dirty="0">
                <a:ln>
                  <a:noFill/>
                </a:ln>
                <a:solidFill>
                  <a:schemeClr val="bg1"/>
                </a:solidFill>
                <a:effectLst/>
                <a:latin typeface="Arial Unicode MS"/>
              </a:rPr>
              <a:t>Animal</a:t>
            </a:r>
            <a:r>
              <a:rPr kumimoji="0" lang="fr-FR" altLang="fr-FR" sz="1800" b="0" i="0" u="none" strike="noStrike" cap="none" normalizeH="0" baseline="0" dirty="0">
                <a:ln>
                  <a:noFill/>
                </a:ln>
                <a:solidFill>
                  <a:schemeClr val="bg1"/>
                </a:solidFill>
                <a:effectLst/>
              </a:rPr>
              <a:t>.</a:t>
            </a:r>
            <a:r>
              <a:rPr kumimoji="0" lang="fr-FR" altLang="fr-FR"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bg1"/>
                </a:solidFill>
                <a:effectLst/>
                <a:latin typeface="Arial" panose="020B0604020202020204" pitchFamily="34" charset="0"/>
              </a:rPr>
              <a:t>Redéfinition:</a:t>
            </a:r>
            <a:r>
              <a:rPr kumimoji="0" lang="fr-FR" altLang="fr-FR" sz="1800" b="0" i="0" u="none" strike="noStrike" cap="none" normalizeH="0" baseline="0" dirty="0">
                <a:ln>
                  <a:noFill/>
                </a:ln>
                <a:solidFill>
                  <a:schemeClr val="bg1"/>
                </a:solidFill>
                <a:effectLst/>
                <a:latin typeface="Arial" panose="020B0604020202020204" pitchFamily="34" charset="0"/>
              </a:rPr>
              <a:t> La méthode </a:t>
            </a:r>
            <a:r>
              <a:rPr kumimoji="0" lang="fr-FR" altLang="fr-FR" sz="1800" b="0" i="0" u="none" strike="noStrike" cap="none" normalizeH="0" baseline="0" dirty="0" err="1">
                <a:ln>
                  <a:noFill/>
                </a:ln>
                <a:solidFill>
                  <a:schemeClr val="bg1"/>
                </a:solidFill>
                <a:effectLst/>
                <a:latin typeface="Arial Unicode MS"/>
              </a:rPr>
              <a:t>faireDuBruit</a:t>
            </a:r>
            <a:r>
              <a:rPr kumimoji="0" lang="fr-FR" altLang="fr-FR" sz="1800" b="0" i="0" u="none" strike="noStrike" cap="none" normalizeH="0" baseline="0" dirty="0">
                <a:ln>
                  <a:noFill/>
                </a:ln>
                <a:solidFill>
                  <a:schemeClr val="bg1"/>
                </a:solidFill>
                <a:effectLst/>
                <a:latin typeface="Arial Unicode MS"/>
              </a:rPr>
              <a:t>()</a:t>
            </a:r>
            <a:r>
              <a:rPr kumimoji="0" lang="fr-FR" altLang="fr-FR" sz="1800" b="0" i="0" u="none" strike="noStrike" cap="none" normalizeH="0" baseline="0" dirty="0">
                <a:ln>
                  <a:noFill/>
                </a:ln>
                <a:solidFill>
                  <a:schemeClr val="bg1"/>
                </a:solidFill>
                <a:effectLst/>
              </a:rPr>
              <a:t> est redéfinie dans </a:t>
            </a:r>
            <a:r>
              <a:rPr kumimoji="0" lang="fr-FR" altLang="fr-FR" sz="1800" b="0" i="0" u="none" strike="noStrike" cap="none" normalizeH="0" baseline="0" dirty="0">
                <a:ln>
                  <a:noFill/>
                </a:ln>
                <a:solidFill>
                  <a:schemeClr val="bg1"/>
                </a:solidFill>
                <a:effectLst/>
                <a:latin typeface="Arial Unicode MS"/>
              </a:rPr>
              <a:t>Chien</a:t>
            </a:r>
            <a:r>
              <a:rPr kumimoji="0" lang="fr-FR" altLang="fr-FR" sz="1800" b="0" i="0" u="none" strike="noStrike" cap="none" normalizeH="0" baseline="0" dirty="0">
                <a:ln>
                  <a:noFill/>
                </a:ln>
                <a:solidFill>
                  <a:schemeClr val="bg1"/>
                </a:solidFill>
                <a:effectLst/>
              </a:rPr>
              <a:t> et </a:t>
            </a:r>
            <a:r>
              <a:rPr kumimoji="0" lang="fr-FR" altLang="fr-FR" sz="1800" b="0" i="0" u="none" strike="noStrike" cap="none" normalizeH="0" baseline="0" dirty="0">
                <a:ln>
                  <a:noFill/>
                </a:ln>
                <a:solidFill>
                  <a:schemeClr val="bg1"/>
                </a:solidFill>
                <a:effectLst/>
                <a:latin typeface="Arial Unicode MS"/>
              </a:rPr>
              <a:t>Chat</a:t>
            </a:r>
            <a:r>
              <a:rPr kumimoji="0" lang="fr-FR" altLang="fr-FR" sz="1800" b="0" i="0" u="none" strike="noStrike" cap="none" normalizeH="0" baseline="0" dirty="0">
                <a:ln>
                  <a:noFill/>
                </a:ln>
                <a:solidFill>
                  <a:schemeClr val="bg1"/>
                </a:solidFill>
                <a:effectLst/>
              </a:rPr>
              <a:t> pour fournir un comportement spécifique à chaque classe.</a:t>
            </a:r>
            <a:r>
              <a:rPr kumimoji="0" lang="fr-FR" altLang="fr-FR"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bg1"/>
                </a:solidFill>
                <a:effectLst/>
                <a:latin typeface="Arial" panose="020B0604020202020204" pitchFamily="34" charset="0"/>
              </a:rPr>
              <a:t>Méthodes spécifiques:</a:t>
            </a:r>
            <a:r>
              <a:rPr kumimoji="0" lang="fr-FR" altLang="fr-FR" sz="1800" b="0" i="0" u="none" strike="noStrike" cap="none" normalizeH="0" baseline="0" dirty="0">
                <a:ln>
                  <a:noFill/>
                </a:ln>
                <a:solidFill>
                  <a:schemeClr val="bg1"/>
                </a:solidFill>
                <a:effectLst/>
                <a:latin typeface="Arial" panose="020B0604020202020204" pitchFamily="34" charset="0"/>
              </a:rPr>
              <a:t> </a:t>
            </a:r>
            <a:r>
              <a:rPr kumimoji="0" lang="fr-FR" altLang="fr-FR" sz="1800" b="0" i="0" u="none" strike="noStrike" cap="none" normalizeH="0" baseline="0" dirty="0">
                <a:ln>
                  <a:noFill/>
                </a:ln>
                <a:solidFill>
                  <a:schemeClr val="bg1"/>
                </a:solidFill>
                <a:effectLst/>
                <a:latin typeface="Arial Unicode MS"/>
              </a:rPr>
              <a:t>Chien</a:t>
            </a:r>
            <a:r>
              <a:rPr kumimoji="0" lang="fr-FR" altLang="fr-FR" sz="1800" b="0" i="0" u="none" strike="noStrike" cap="none" normalizeH="0" baseline="0" dirty="0">
                <a:ln>
                  <a:noFill/>
                </a:ln>
                <a:solidFill>
                  <a:schemeClr val="bg1"/>
                </a:solidFill>
                <a:effectLst/>
              </a:rPr>
              <a:t> a une méthode </a:t>
            </a:r>
            <a:r>
              <a:rPr kumimoji="0" lang="fr-FR" altLang="fr-FR" sz="1800" b="0" i="0" u="none" strike="noStrike" cap="none" normalizeH="0" baseline="0" dirty="0" err="1">
                <a:ln>
                  <a:noFill/>
                </a:ln>
                <a:solidFill>
                  <a:schemeClr val="bg1"/>
                </a:solidFill>
                <a:effectLst/>
                <a:latin typeface="Arial Unicode MS"/>
              </a:rPr>
              <a:t>rapporterUnObjet</a:t>
            </a:r>
            <a:r>
              <a:rPr kumimoji="0" lang="fr-FR" altLang="fr-FR" sz="1800" b="0" i="0" u="none" strike="noStrike" cap="none" normalizeH="0" baseline="0" dirty="0">
                <a:ln>
                  <a:noFill/>
                </a:ln>
                <a:solidFill>
                  <a:schemeClr val="bg1"/>
                </a:solidFill>
                <a:effectLst/>
                <a:latin typeface="Arial Unicode MS"/>
              </a:rPr>
              <a:t>()</a:t>
            </a:r>
            <a:r>
              <a:rPr kumimoji="0" lang="fr-FR" altLang="fr-FR" sz="1800" b="0" i="0" u="none" strike="noStrike" cap="none" normalizeH="0" baseline="0" dirty="0">
                <a:ln>
                  <a:noFill/>
                </a:ln>
                <a:solidFill>
                  <a:schemeClr val="bg1"/>
                </a:solidFill>
                <a:effectLst/>
              </a:rPr>
              <a:t> et </a:t>
            </a:r>
            <a:r>
              <a:rPr kumimoji="0" lang="fr-FR" altLang="fr-FR" sz="1800" b="0" i="0" u="none" strike="noStrike" cap="none" normalizeH="0" baseline="0" dirty="0">
                <a:ln>
                  <a:noFill/>
                </a:ln>
                <a:solidFill>
                  <a:schemeClr val="bg1"/>
                </a:solidFill>
                <a:effectLst/>
                <a:latin typeface="Arial Unicode MS"/>
              </a:rPr>
              <a:t>Chat</a:t>
            </a:r>
            <a:r>
              <a:rPr kumimoji="0" lang="fr-FR" altLang="fr-FR" sz="1800" b="0" i="0" u="none" strike="noStrike" cap="none" normalizeH="0" baseline="0" dirty="0">
                <a:ln>
                  <a:noFill/>
                </a:ln>
                <a:solidFill>
                  <a:schemeClr val="bg1"/>
                </a:solidFill>
                <a:effectLst/>
              </a:rPr>
              <a:t> a une méthode </a:t>
            </a:r>
            <a:r>
              <a:rPr kumimoji="0" lang="fr-FR" altLang="fr-FR" sz="1800" b="0" i="0" u="none" strike="noStrike" cap="none" normalizeH="0" baseline="0" dirty="0">
                <a:ln>
                  <a:noFill/>
                </a:ln>
                <a:solidFill>
                  <a:schemeClr val="bg1"/>
                </a:solidFill>
                <a:effectLst/>
                <a:latin typeface="Arial Unicode MS"/>
              </a:rPr>
              <a:t>grimper()</a:t>
            </a:r>
            <a:r>
              <a:rPr kumimoji="0" lang="fr-FR" altLang="fr-FR" sz="1800" b="0" i="0" u="none" strike="noStrike" cap="none" normalizeH="0" baseline="0" dirty="0">
                <a:ln>
                  <a:noFill/>
                </a:ln>
                <a:solidFill>
                  <a:schemeClr val="bg1"/>
                </a:solidFill>
                <a:effectLst/>
              </a:rPr>
              <a:t> qui sont propres à ces classes.</a:t>
            </a:r>
            <a:r>
              <a:rPr kumimoji="0" lang="fr-FR" altLang="fr-FR" sz="1800" b="0" i="0" u="none" strike="noStrike" cap="none" normalizeH="0" baseline="0" dirty="0">
                <a:ln>
                  <a:noFill/>
                </a:ln>
                <a:solidFill>
                  <a:schemeClr val="bg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1" i="0" u="none" strike="noStrike" cap="none" normalizeH="0" baseline="0" dirty="0">
                <a:ln>
                  <a:noFill/>
                </a:ln>
                <a:solidFill>
                  <a:schemeClr val="bg1"/>
                </a:solidFill>
                <a:effectLst/>
                <a:latin typeface="Arial" panose="020B0604020202020204" pitchFamily="34" charset="0"/>
              </a:rPr>
              <a:t>Polymorphisme:</a:t>
            </a:r>
            <a:r>
              <a:rPr kumimoji="0" lang="fr-FR" altLang="fr-FR" sz="1800" b="0" i="0" u="none" strike="noStrike" cap="none" normalizeH="0" baseline="0" dirty="0">
                <a:ln>
                  <a:noFill/>
                </a:ln>
                <a:solidFill>
                  <a:schemeClr val="bg1"/>
                </a:solidFill>
                <a:effectLst/>
                <a:latin typeface="Arial" panose="020B0604020202020204" pitchFamily="34" charset="0"/>
              </a:rPr>
              <a:t> Dans </a:t>
            </a:r>
            <a:r>
              <a:rPr kumimoji="0" lang="fr-FR" altLang="fr-FR" sz="1800" b="0" i="0" u="none" strike="noStrike" cap="none" normalizeH="0" baseline="0" dirty="0">
                <a:ln>
                  <a:noFill/>
                </a:ln>
                <a:solidFill>
                  <a:schemeClr val="bg1"/>
                </a:solidFill>
                <a:effectLst/>
                <a:latin typeface="Arial Unicode MS"/>
              </a:rPr>
              <a:t>main</a:t>
            </a:r>
            <a:r>
              <a:rPr kumimoji="0" lang="fr-FR" altLang="fr-FR" sz="1800" b="0" i="0" u="none" strike="noStrike" cap="none" normalizeH="0" baseline="0" dirty="0">
                <a:ln>
                  <a:noFill/>
                </a:ln>
                <a:solidFill>
                  <a:schemeClr val="bg1"/>
                </a:solidFill>
                <a:effectLst/>
              </a:rPr>
              <a:t>, on peut affecter une instance de </a:t>
            </a:r>
            <a:r>
              <a:rPr kumimoji="0" lang="fr-FR" altLang="fr-FR" sz="1800" b="0" i="0" u="none" strike="noStrike" cap="none" normalizeH="0" baseline="0" dirty="0">
                <a:ln>
                  <a:noFill/>
                </a:ln>
                <a:solidFill>
                  <a:schemeClr val="bg1"/>
                </a:solidFill>
                <a:effectLst/>
                <a:latin typeface="Arial Unicode MS"/>
              </a:rPr>
              <a:t>Chien</a:t>
            </a:r>
            <a:r>
              <a:rPr kumimoji="0" lang="fr-FR" altLang="fr-FR" sz="1800" b="0" i="0" u="none" strike="noStrike" cap="none" normalizeH="0" baseline="0" dirty="0">
                <a:ln>
                  <a:noFill/>
                </a:ln>
                <a:solidFill>
                  <a:schemeClr val="bg1"/>
                </a:solidFill>
                <a:effectLst/>
              </a:rPr>
              <a:t> à une variable de type </a:t>
            </a:r>
            <a:r>
              <a:rPr kumimoji="0" lang="fr-FR" altLang="fr-FR" sz="1800" b="0" i="0" u="none" strike="noStrike" cap="none" normalizeH="0" baseline="0" dirty="0">
                <a:ln>
                  <a:noFill/>
                </a:ln>
                <a:solidFill>
                  <a:schemeClr val="bg1"/>
                </a:solidFill>
                <a:effectLst/>
                <a:latin typeface="Arial Unicode MS"/>
              </a:rPr>
              <a:t>Animal</a:t>
            </a:r>
            <a:r>
              <a:rPr kumimoji="0" lang="fr-FR" altLang="fr-FR" sz="1800" b="0" i="0" u="none" strike="noStrike" cap="none" normalizeH="0" baseline="0" dirty="0">
                <a:ln>
                  <a:noFill/>
                </a:ln>
                <a:solidFill>
                  <a:schemeClr val="bg1"/>
                </a:solidFill>
                <a:effectLst/>
              </a:rPr>
              <a:t>. Cela montre que tout </a:t>
            </a:r>
            <a:r>
              <a:rPr kumimoji="0" lang="fr-FR" altLang="fr-FR" sz="1800" b="0" i="0" u="none" strike="noStrike" cap="none" normalizeH="0" baseline="0" dirty="0">
                <a:ln>
                  <a:noFill/>
                </a:ln>
                <a:solidFill>
                  <a:schemeClr val="bg1"/>
                </a:solidFill>
                <a:effectLst/>
                <a:latin typeface="Arial Unicode MS"/>
              </a:rPr>
              <a:t>Chien</a:t>
            </a:r>
            <a:r>
              <a:rPr kumimoji="0" lang="fr-FR" altLang="fr-FR" sz="1800" b="0" i="0" u="none" strike="noStrike" cap="none" normalizeH="0" baseline="0" dirty="0">
                <a:ln>
                  <a:noFill/>
                </a:ln>
                <a:solidFill>
                  <a:schemeClr val="bg1"/>
                </a:solidFill>
                <a:effectLst/>
              </a:rPr>
              <a:t> est aussi un </a:t>
            </a:r>
            <a:r>
              <a:rPr kumimoji="0" lang="fr-FR" altLang="fr-FR" sz="1800" b="0" i="0" u="none" strike="noStrike" cap="none" normalizeH="0" baseline="0" dirty="0">
                <a:ln>
                  <a:noFill/>
                </a:ln>
                <a:solidFill>
                  <a:schemeClr val="bg1"/>
                </a:solidFill>
                <a:effectLst/>
                <a:latin typeface="Arial Unicode MS"/>
              </a:rPr>
              <a:t>Animal</a:t>
            </a:r>
            <a:r>
              <a:rPr kumimoji="0" lang="fr-FR" altLang="fr-FR" sz="1800" b="0" i="0" u="none" strike="noStrike" cap="none" normalizeH="0" baseline="0" dirty="0">
                <a:ln>
                  <a:noFill/>
                </a:ln>
                <a:solidFill>
                  <a:schemeClr val="bg1"/>
                </a:solidFill>
                <a:effectLst/>
              </a:rPr>
              <a:t>.</a:t>
            </a:r>
            <a:r>
              <a:rPr kumimoji="0" lang="fr-FR" altLang="fr-FR" sz="1800" b="0" i="0" u="none" strike="noStrike" cap="none" normalizeH="0" baseline="0" dirty="0">
                <a:ln>
                  <a:noFill/>
                </a:ln>
                <a:solidFill>
                  <a:schemeClr val="bg1"/>
                </a:solidFill>
                <a:effectLst/>
                <a:latin typeface="Arial" panose="020B0604020202020204" pitchFamily="34" charset="0"/>
              </a:rPr>
              <a:t> </a:t>
            </a:r>
          </a:p>
        </p:txBody>
      </p:sp>
    </p:spTree>
    <p:extLst>
      <p:ext uri="{BB962C8B-B14F-4D97-AF65-F5344CB8AC3E}">
        <p14:creationId xmlns:p14="http://schemas.microsoft.com/office/powerpoint/2010/main" val="295457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A147E7-9BA2-EDD1-B54D-743321A60356}"/>
              </a:ext>
            </a:extLst>
          </p:cNvPr>
          <p:cNvSpPr>
            <a:spLocks noGrp="1"/>
          </p:cNvSpPr>
          <p:nvPr>
            <p:ph type="title"/>
          </p:nvPr>
        </p:nvSpPr>
        <p:spPr>
          <a:xfrm>
            <a:off x="1141412" y="0"/>
            <a:ext cx="8946170" cy="535021"/>
          </a:xfrm>
        </p:spPr>
        <p:txBody>
          <a:bodyPr>
            <a:normAutofit/>
          </a:bodyPr>
          <a:lstStyle/>
          <a:p>
            <a:r>
              <a:rPr lang="fr-FR" sz="2000" dirty="0">
                <a:solidFill>
                  <a:srgbClr val="C00000"/>
                </a:solidFill>
              </a:rPr>
              <a:t>Exemple 1 : les objets graphiques</a:t>
            </a:r>
          </a:p>
        </p:txBody>
      </p:sp>
      <p:sp>
        <p:nvSpPr>
          <p:cNvPr id="3" name="Espace réservé du contenu 2">
            <a:extLst>
              <a:ext uri="{FF2B5EF4-FFF2-40B4-BE49-F238E27FC236}">
                <a16:creationId xmlns:a16="http://schemas.microsoft.com/office/drawing/2014/main" id="{0F10D91D-5D8C-020B-FCAF-449EAF328DA4}"/>
              </a:ext>
            </a:extLst>
          </p:cNvPr>
          <p:cNvSpPr>
            <a:spLocks noGrp="1"/>
          </p:cNvSpPr>
          <p:nvPr>
            <p:ph idx="1"/>
          </p:nvPr>
        </p:nvSpPr>
        <p:spPr>
          <a:xfrm>
            <a:off x="1141412" y="466927"/>
            <a:ext cx="9905999" cy="5272392"/>
          </a:xfrm>
        </p:spPr>
        <p:txBody>
          <a:bodyPr>
            <a:noAutofit/>
          </a:bodyPr>
          <a:lstStyle/>
          <a:p>
            <a:pPr marL="0" indent="0" algn="just">
              <a:buNone/>
            </a:pPr>
            <a:r>
              <a:rPr lang="fr-FR" sz="1400" dirty="0">
                <a:solidFill>
                  <a:schemeClr val="bg1"/>
                </a:solidFill>
              </a:rPr>
              <a:t>Considérons un ensemble d'objets graphiques. Chaque objet graphique peut être considéré relativement à un point de base que nous représenterons par ses coordonnées cartésiennes X et Y. On lui associe également sa Couleur ainsi que l'épaisseur du trait. Hormis la création et la destruction d'objets, nous associons les méthodes suivantes à notre objet graphique :</a:t>
            </a:r>
          </a:p>
          <a:p>
            <a:pPr algn="just">
              <a:buFontTx/>
              <a:buChar char="-"/>
            </a:pPr>
            <a:r>
              <a:rPr lang="fr-FR" sz="1400" dirty="0">
                <a:solidFill>
                  <a:schemeClr val="bg1"/>
                </a:solidFill>
              </a:rPr>
              <a:t>accès en lecture et en écriture des attributs </a:t>
            </a:r>
          </a:p>
          <a:p>
            <a:pPr algn="just">
              <a:buFontTx/>
              <a:buChar char="-"/>
            </a:pPr>
            <a:r>
              <a:rPr lang="fr-FR" sz="1400" dirty="0">
                <a:solidFill>
                  <a:schemeClr val="bg1"/>
                </a:solidFill>
              </a:rPr>
              <a:t>affichage </a:t>
            </a:r>
          </a:p>
          <a:p>
            <a:pPr algn="just">
              <a:buFontTx/>
              <a:buChar char="-"/>
            </a:pPr>
            <a:r>
              <a:rPr lang="fr-FR" sz="1400" dirty="0">
                <a:solidFill>
                  <a:schemeClr val="bg1"/>
                </a:solidFill>
              </a:rPr>
              <a:t>effacement </a:t>
            </a:r>
          </a:p>
          <a:p>
            <a:pPr algn="just">
              <a:buFontTx/>
              <a:buChar char="-"/>
            </a:pPr>
            <a:r>
              <a:rPr lang="fr-FR" sz="1400" dirty="0">
                <a:solidFill>
                  <a:schemeClr val="bg1"/>
                </a:solidFill>
              </a:rPr>
              <a:t>déplacement d'un objet. </a:t>
            </a:r>
          </a:p>
          <a:p>
            <a:pPr marL="0" indent="0" algn="just">
              <a:buNone/>
            </a:pPr>
            <a:r>
              <a:rPr lang="fr-FR" sz="1400" dirty="0">
                <a:solidFill>
                  <a:schemeClr val="bg1"/>
                </a:solidFill>
              </a:rPr>
              <a:t>Nous obtenons alors la représentation de la classe </a:t>
            </a:r>
            <a:r>
              <a:rPr lang="fr-FR" sz="1400" dirty="0" err="1">
                <a:solidFill>
                  <a:schemeClr val="bg1"/>
                </a:solidFill>
              </a:rPr>
              <a:t>ObjetGraphique</a:t>
            </a:r>
            <a:r>
              <a:rPr lang="fr-FR" sz="1400" dirty="0">
                <a:solidFill>
                  <a:schemeClr val="bg1"/>
                </a:solidFill>
              </a:rPr>
              <a:t> présentée sur la figure de la diapositive suivante. Rajoutons deux classes spécialisées : Ligne et Cercle. Chacune d'entre elles rajoutent ses attributs propres : le rayon pour le cercle, la longueur et l'angle pour la ligne. Ainsi, les méthodes Ligne et Cercle disposent de leurs attributs propres qui traduisent leur spécialisation et des attributs de la classe de base qui sont hérités.</a:t>
            </a:r>
          </a:p>
          <a:p>
            <a:pPr marL="0" indent="0" algn="just">
              <a:buNone/>
            </a:pPr>
            <a:r>
              <a:rPr lang="fr-FR" sz="1400" dirty="0">
                <a:solidFill>
                  <a:schemeClr val="bg1"/>
                </a:solidFill>
              </a:rPr>
              <a:t>Les méthodes de la classe de base sont également héritées. Les classes Ligne et Cercle n'ont pas, par exemple, à fournir de code pour la méthode </a:t>
            </a:r>
            <a:r>
              <a:rPr lang="fr-FR" sz="1400" dirty="0" err="1">
                <a:solidFill>
                  <a:schemeClr val="bg1"/>
                </a:solidFill>
              </a:rPr>
              <a:t>getX</a:t>
            </a:r>
            <a:r>
              <a:rPr lang="fr-FR" sz="1400" dirty="0">
                <a:solidFill>
                  <a:schemeClr val="bg1"/>
                </a:solidFill>
              </a:rPr>
              <a:t> chargée de renvoyer la valeur de l'attribut X. </a:t>
            </a:r>
          </a:p>
          <a:p>
            <a:pPr marL="0" indent="0" algn="just">
              <a:buNone/>
            </a:pPr>
            <a:r>
              <a:rPr lang="fr-FR" sz="1400" dirty="0">
                <a:solidFill>
                  <a:schemeClr val="bg1"/>
                </a:solidFill>
              </a:rPr>
              <a:t>En revanche, elles sont libres de rajouter les méthodes qui leur sont propres, par exemple, des méthodes pour accéder aux attributs supplémentaires. En outre, en regardant attentivement le schéma, vous verrez également que Ligne aussi bien que Cercle redéfinissent les méthodes Afficher et Effacer : en effet, un cercle ne s'affiche pas de la même manière qu'une ligne : c’est le polymorphisme appliqué aux méthodes Afficher et Effacer dans le cadre des classes Ligne et Cercle.</a:t>
            </a:r>
          </a:p>
        </p:txBody>
      </p:sp>
    </p:spTree>
    <p:extLst>
      <p:ext uri="{BB962C8B-B14F-4D97-AF65-F5344CB8AC3E}">
        <p14:creationId xmlns:p14="http://schemas.microsoft.com/office/powerpoint/2010/main" val="276483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AC5E1FF4-253B-40AC-EAF3-7AE7CBC73A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807" y="223736"/>
            <a:ext cx="6102485" cy="5068111"/>
          </a:xfrm>
        </p:spPr>
      </p:pic>
      <p:sp>
        <p:nvSpPr>
          <p:cNvPr id="6" name="ZoneTexte 5">
            <a:extLst>
              <a:ext uri="{FF2B5EF4-FFF2-40B4-BE49-F238E27FC236}">
                <a16:creationId xmlns:a16="http://schemas.microsoft.com/office/drawing/2014/main" id="{C1EB4AD7-3960-8923-CBB3-38E164136154}"/>
              </a:ext>
            </a:extLst>
          </p:cNvPr>
          <p:cNvSpPr txBox="1"/>
          <p:nvPr/>
        </p:nvSpPr>
        <p:spPr>
          <a:xfrm>
            <a:off x="7694580" y="564205"/>
            <a:ext cx="3589506" cy="397031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fr-FR" b="1" spc="50" dirty="0">
                <a:ln w="9525" cmpd="sng">
                  <a:solidFill>
                    <a:schemeClr val="accent1"/>
                  </a:solidFill>
                  <a:prstDash val="solid"/>
                </a:ln>
                <a:solidFill>
                  <a:srgbClr val="70AD47">
                    <a:tint val="1000"/>
                  </a:srgbClr>
                </a:solidFill>
                <a:effectLst>
                  <a:glow rad="38100">
                    <a:schemeClr val="accent1">
                      <a:alpha val="40000"/>
                    </a:schemeClr>
                  </a:glow>
                </a:effectLst>
              </a:rPr>
              <a:t>Il est important de noter que les signatures (liste de paramètre de type de retour) des méthodes Afficher et Effacer sont les mêmes aussi bien dans la classe de base que dans les deux classes dérivées. Cela permet d’appeler la méthode de la même manière sur n’importe quel objet de la hiérarchie sans même savoir à quelle classe il appartient réellement ! la puissance du polymorphisme est sans borne</a:t>
            </a:r>
          </a:p>
        </p:txBody>
      </p:sp>
    </p:spTree>
    <p:extLst>
      <p:ext uri="{BB962C8B-B14F-4D97-AF65-F5344CB8AC3E}">
        <p14:creationId xmlns:p14="http://schemas.microsoft.com/office/powerpoint/2010/main" val="265209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5E85FD1-932F-00AA-CCDD-831556ACF887}"/>
              </a:ext>
            </a:extLst>
          </p:cNvPr>
          <p:cNvSpPr>
            <a:spLocks noGrp="1"/>
          </p:cNvSpPr>
          <p:nvPr>
            <p:ph idx="1"/>
          </p:nvPr>
        </p:nvSpPr>
        <p:spPr>
          <a:xfrm>
            <a:off x="1366736" y="410959"/>
            <a:ext cx="9905999" cy="3541714"/>
          </a:xfrm>
        </p:spPr>
        <p:txBody>
          <a:bodyPr>
            <a:normAutofit fontScale="55000" lnSpcReduction="20000"/>
          </a:bodyPr>
          <a:lstStyle/>
          <a:p>
            <a:pPr marL="0" indent="0">
              <a:buNone/>
            </a:pPr>
            <a:r>
              <a:rPr lang="fr-FR" sz="2900" dirty="0">
                <a:solidFill>
                  <a:srgbClr val="FF0000"/>
                </a:solidFill>
              </a:rPr>
              <a:t>les avantages que l'on retire à utiliser de l'héritage : </a:t>
            </a:r>
          </a:p>
          <a:p>
            <a:pPr algn="just"/>
            <a:r>
              <a:rPr lang="fr-FR" sz="2900" dirty="0">
                <a:solidFill>
                  <a:schemeClr val="bg1"/>
                </a:solidFill>
              </a:rPr>
              <a:t>le code est de taille plus faible car l'on factorise au niveau des classes généralisées les comportements communs à toute une hiérarchie </a:t>
            </a:r>
          </a:p>
          <a:p>
            <a:pPr algn="just"/>
            <a:r>
              <a:rPr lang="fr-FR" sz="2900" dirty="0">
                <a:solidFill>
                  <a:schemeClr val="bg1"/>
                </a:solidFill>
              </a:rPr>
              <a:t>Au niveau des classes dérivées, seul le code spécifique reste à écrire, il est donc inutile de réinventer la roue à chaque étape, et le développement est plus rapide </a:t>
            </a:r>
          </a:p>
          <a:p>
            <a:pPr algn="just"/>
            <a:r>
              <a:rPr lang="fr-FR" sz="2900" dirty="0">
                <a:solidFill>
                  <a:schemeClr val="bg1"/>
                </a:solidFill>
              </a:rPr>
              <a:t>Modélisation d'une notion très naturelle permettant de créer des systèmes conceptuellement bien conçus. </a:t>
            </a:r>
          </a:p>
          <a:p>
            <a:pPr algn="just"/>
            <a:r>
              <a:rPr lang="fr-FR" sz="2900" dirty="0">
                <a:solidFill>
                  <a:schemeClr val="bg1"/>
                </a:solidFill>
              </a:rPr>
              <a:t>Le mécanisme de polymorphisme fort repose largement sur l’héritage. </a:t>
            </a:r>
          </a:p>
          <a:p>
            <a:pPr algn="just"/>
            <a:r>
              <a:rPr lang="fr-FR" sz="2900" dirty="0">
                <a:solidFill>
                  <a:schemeClr val="bg1"/>
                </a:solidFill>
              </a:rPr>
              <a:t>Le code des classes les plus élevées dans la hiérarchie (les plus généralistes) est utilisé très souvent et gagne rapidement en fiabilité car il est très souvent sollicité et donc </a:t>
            </a:r>
            <a:r>
              <a:rPr lang="fr-FR" sz="2900" dirty="0">
                <a:solidFill>
                  <a:srgbClr val="C00000"/>
                </a:solidFill>
              </a:rPr>
              <a:t>débogué</a:t>
            </a:r>
            <a:r>
              <a:rPr lang="fr-FR" sz="2900" dirty="0">
                <a:solidFill>
                  <a:schemeClr val="bg1"/>
                </a:solidFill>
              </a:rPr>
              <a:t> rapidement. </a:t>
            </a:r>
          </a:p>
          <a:p>
            <a:pPr algn="just"/>
            <a:r>
              <a:rPr lang="fr-FR" sz="2900" dirty="0">
                <a:solidFill>
                  <a:schemeClr val="bg1"/>
                </a:solidFill>
              </a:rPr>
              <a:t>Si la hiérarchie est bien pensée, il est aisé de rajoute de nouvelles classes en considérant les différences de la nouvelle classe par rapport à celles déjà présentes dans la hiérarchie : on parle de </a:t>
            </a:r>
            <a:r>
              <a:rPr lang="fr-FR" sz="2900" b="1" dirty="0">
                <a:solidFill>
                  <a:srgbClr val="C00000"/>
                </a:solidFill>
              </a:rPr>
              <a:t>programmation différentielle</a:t>
            </a:r>
            <a:r>
              <a:rPr lang="fr-FR" sz="2900" dirty="0">
                <a:solidFill>
                  <a:schemeClr val="bg1"/>
                </a:solidFill>
              </a:rPr>
              <a:t>.</a:t>
            </a:r>
          </a:p>
        </p:txBody>
      </p:sp>
    </p:spTree>
    <p:extLst>
      <p:ext uri="{BB962C8B-B14F-4D97-AF65-F5344CB8AC3E}">
        <p14:creationId xmlns:p14="http://schemas.microsoft.com/office/powerpoint/2010/main" val="4274948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3FC047-E9D6-B062-3291-0C3FE5A262E8}"/>
              </a:ext>
            </a:extLst>
          </p:cNvPr>
          <p:cNvSpPr>
            <a:spLocks noGrp="1"/>
          </p:cNvSpPr>
          <p:nvPr>
            <p:ph type="title"/>
          </p:nvPr>
        </p:nvSpPr>
        <p:spPr>
          <a:xfrm>
            <a:off x="1228962" y="453148"/>
            <a:ext cx="9905998" cy="613651"/>
          </a:xfrm>
        </p:spPr>
        <p:txBody>
          <a:bodyPr>
            <a:normAutofit/>
          </a:bodyPr>
          <a:lstStyle/>
          <a:p>
            <a:r>
              <a:rPr lang="fr-FR" sz="2000" dirty="0">
                <a:solidFill>
                  <a:srgbClr val="C00000"/>
                </a:solidFill>
              </a:rPr>
              <a:t>Exemple 2 modélisation d'un parc de véhicules</a:t>
            </a:r>
          </a:p>
        </p:txBody>
      </p:sp>
      <p:sp>
        <p:nvSpPr>
          <p:cNvPr id="3" name="Espace réservé du contenu 2">
            <a:extLst>
              <a:ext uri="{FF2B5EF4-FFF2-40B4-BE49-F238E27FC236}">
                <a16:creationId xmlns:a16="http://schemas.microsoft.com/office/drawing/2014/main" id="{3B0A2B30-E045-5C36-3A1F-0B82B605E825}"/>
              </a:ext>
            </a:extLst>
          </p:cNvPr>
          <p:cNvSpPr>
            <a:spLocks noGrp="1"/>
          </p:cNvSpPr>
          <p:nvPr>
            <p:ph idx="1"/>
          </p:nvPr>
        </p:nvSpPr>
        <p:spPr>
          <a:xfrm>
            <a:off x="1143000" y="1066799"/>
            <a:ext cx="9905999" cy="4176410"/>
          </a:xfrm>
        </p:spPr>
        <p:txBody>
          <a:bodyPr>
            <a:normAutofit fontScale="62500" lnSpcReduction="20000"/>
          </a:bodyPr>
          <a:lstStyle/>
          <a:p>
            <a:pPr marL="0" indent="0">
              <a:buNone/>
            </a:pPr>
            <a:r>
              <a:rPr lang="fr-FR" dirty="0">
                <a:solidFill>
                  <a:schemeClr val="bg1"/>
                </a:solidFill>
              </a:rPr>
              <a:t>Cet exemple va nous montrer comme utiliser le principe de généralisation / spécialisation pour construire un système orienté objet fiable. L'entreprise A possède un parc de véhicules regroupant :</a:t>
            </a:r>
          </a:p>
          <a:p>
            <a:pPr marL="0" indent="0">
              <a:buNone/>
            </a:pPr>
            <a:r>
              <a:rPr lang="fr-FR" dirty="0">
                <a:solidFill>
                  <a:schemeClr val="bg1"/>
                </a:solidFill>
              </a:rPr>
              <a:t> Des voitures</a:t>
            </a:r>
          </a:p>
          <a:p>
            <a:pPr marL="0" indent="0">
              <a:buNone/>
            </a:pPr>
            <a:r>
              <a:rPr lang="fr-FR" dirty="0">
                <a:solidFill>
                  <a:schemeClr val="bg1"/>
                </a:solidFill>
              </a:rPr>
              <a:t> Des camions</a:t>
            </a:r>
          </a:p>
          <a:p>
            <a:pPr marL="0" indent="0">
              <a:buNone/>
            </a:pPr>
            <a:r>
              <a:rPr lang="fr-FR" dirty="0">
                <a:solidFill>
                  <a:schemeClr val="bg1"/>
                </a:solidFill>
              </a:rPr>
              <a:t> Des hélicoptères </a:t>
            </a:r>
          </a:p>
          <a:p>
            <a:pPr marL="0" indent="0">
              <a:buNone/>
            </a:pPr>
            <a:r>
              <a:rPr lang="fr-FR" dirty="0">
                <a:solidFill>
                  <a:schemeClr val="bg1"/>
                </a:solidFill>
              </a:rPr>
              <a:t>Des bateaux </a:t>
            </a:r>
          </a:p>
          <a:p>
            <a:pPr marL="0" indent="0">
              <a:buNone/>
            </a:pPr>
            <a:r>
              <a:rPr lang="fr-FR" dirty="0">
                <a:solidFill>
                  <a:schemeClr val="bg1"/>
                </a:solidFill>
              </a:rPr>
              <a:t>Elle souhaite disposer d'un modèle permettant de modéliser le fonctionnement de son parc.</a:t>
            </a:r>
          </a:p>
          <a:p>
            <a:pPr marL="0" indent="0">
              <a:buNone/>
            </a:pPr>
            <a:r>
              <a:rPr lang="fr-FR" dirty="0">
                <a:solidFill>
                  <a:schemeClr val="bg1"/>
                </a:solidFill>
              </a:rPr>
              <a:t> Le but est de créer un système de classes permettant de factoriser le plus possible les fonctionnalités de chaque type de véhicule. Partant des catégories à modéliser, il apparaît assez évident de dériver les classes Voiture et Camion d'une même classe </a:t>
            </a:r>
            <a:r>
              <a:rPr lang="fr-FR" dirty="0" err="1">
                <a:solidFill>
                  <a:schemeClr val="bg1"/>
                </a:solidFill>
              </a:rPr>
              <a:t>VéhiculeRoulant</a:t>
            </a:r>
            <a:r>
              <a:rPr lang="fr-FR" dirty="0">
                <a:solidFill>
                  <a:schemeClr val="bg1"/>
                </a:solidFill>
              </a:rPr>
              <a:t> et de laisser de côté les classes Hélicoptère et les Bateau. </a:t>
            </a:r>
          </a:p>
          <a:p>
            <a:pPr marL="0" indent="0">
              <a:buNone/>
            </a:pPr>
            <a:r>
              <a:rPr lang="fr-FR" dirty="0">
                <a:solidFill>
                  <a:schemeClr val="bg1"/>
                </a:solidFill>
              </a:rPr>
              <a:t>En outre, bien que différents, tous les véhicules partagent certaines caractéristiques de par leur caractère mobile. Ainsi des actions telles que Démarrer, Accélérer, Ralentir ou Arrêter possèdent un sens pour chaque type de véhicule. Aussi, toutes nos classes vont partager un ancêtre commun que nous appellerons Véhicule.</a:t>
            </a:r>
          </a:p>
        </p:txBody>
      </p:sp>
    </p:spTree>
    <p:extLst>
      <p:ext uri="{BB962C8B-B14F-4D97-AF65-F5344CB8AC3E}">
        <p14:creationId xmlns:p14="http://schemas.microsoft.com/office/powerpoint/2010/main" val="1338644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1FF6522-F875-577C-45AE-C6F0E568E6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651" y="137476"/>
            <a:ext cx="5058383" cy="4599894"/>
          </a:xfrm>
        </p:spPr>
      </p:pic>
      <p:sp>
        <p:nvSpPr>
          <p:cNvPr id="6" name="ZoneTexte 5">
            <a:extLst>
              <a:ext uri="{FF2B5EF4-FFF2-40B4-BE49-F238E27FC236}">
                <a16:creationId xmlns:a16="http://schemas.microsoft.com/office/drawing/2014/main" id="{08FD8516-3352-57B7-3718-1BE107F5BEDE}"/>
              </a:ext>
            </a:extLst>
          </p:cNvPr>
          <p:cNvSpPr txBox="1"/>
          <p:nvPr/>
        </p:nvSpPr>
        <p:spPr>
          <a:xfrm>
            <a:off x="5719864" y="369651"/>
            <a:ext cx="5058383" cy="2031325"/>
          </a:xfrm>
          <a:prstGeom prst="rect">
            <a:avLst/>
          </a:prstGeom>
          <a:effectLst>
            <a:softEdge rad="635000"/>
          </a:effectLst>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0" indent="0" algn="just">
              <a:buNone/>
            </a:pPr>
            <a:r>
              <a:rPr lang="fr-FR" sz="1800" dirty="0">
                <a:solidFill>
                  <a:schemeClr val="bg1"/>
                </a:solidFill>
              </a:rPr>
              <a:t>Pour réaliser ce modèle, nous avons procédé par généralisation : à partir de l'ensemble des objets terminaux, nous avons cherché à établir des éléments communs permettant de mettre en évidence des classes de généralisation. Ce procédé, dit de Généralisation, est typique de la construction d'une hiérarchie de </a:t>
            </a:r>
            <a:r>
              <a:rPr lang="fr-FR" sz="1800" dirty="0">
                <a:solidFill>
                  <a:srgbClr val="C00000"/>
                </a:solidFill>
              </a:rPr>
              <a:t>classes ex-nihilo</a:t>
            </a:r>
            <a:r>
              <a:rPr lang="fr-FR" sz="1800" dirty="0">
                <a:solidFill>
                  <a:schemeClr val="bg1"/>
                </a:solidFill>
              </a:rPr>
              <a:t>. </a:t>
            </a:r>
          </a:p>
        </p:txBody>
      </p:sp>
    </p:spTree>
    <p:extLst>
      <p:ext uri="{BB962C8B-B14F-4D97-AF65-F5344CB8AC3E}">
        <p14:creationId xmlns:p14="http://schemas.microsoft.com/office/powerpoint/2010/main" val="2992842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2B2F12F-1156-D89C-4CC1-DA3BD12174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2501" y="200605"/>
            <a:ext cx="6172114" cy="4848050"/>
          </a:xfrm>
        </p:spPr>
      </p:pic>
      <p:sp>
        <p:nvSpPr>
          <p:cNvPr id="6" name="ZoneTexte 5">
            <a:extLst>
              <a:ext uri="{FF2B5EF4-FFF2-40B4-BE49-F238E27FC236}">
                <a16:creationId xmlns:a16="http://schemas.microsoft.com/office/drawing/2014/main" id="{330BEB5A-8591-28EE-7F25-8B42072AEAE8}"/>
              </a:ext>
            </a:extLst>
          </p:cNvPr>
          <p:cNvSpPr txBox="1"/>
          <p:nvPr/>
        </p:nvSpPr>
        <p:spPr>
          <a:xfrm>
            <a:off x="6916366" y="200605"/>
            <a:ext cx="3628417" cy="2585323"/>
          </a:xfrm>
          <a:prstGeom prst="rect">
            <a:avLst/>
          </a:prstGeom>
          <a:effectLst>
            <a:outerShdw blurRad="57150" dist="19050" dir="5400000" algn="ctr" rotWithShape="0">
              <a:srgbClr val="000000">
                <a:alpha val="63000"/>
              </a:srgbClr>
            </a:outerShdw>
            <a:softEdge rad="635000"/>
          </a:effectLst>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fr-FR" sz="1800" dirty="0">
                <a:solidFill>
                  <a:schemeClr val="bg1"/>
                </a:solidFill>
              </a:rPr>
              <a:t>Le procédé de Spécialisation est lui plus utilisé lorsqu'il s'agit de greffer de nouvelles classes dans un système existant. En effet, si la compagnie fait l'acquisition de quelques avions, il sera toujours possible de créer (par Généralisation) une classe </a:t>
            </a:r>
            <a:r>
              <a:rPr lang="fr-FR" sz="1800" dirty="0" err="1">
                <a:solidFill>
                  <a:schemeClr val="bg1"/>
                </a:solidFill>
              </a:rPr>
              <a:t>VéhiculeAérien</a:t>
            </a:r>
            <a:r>
              <a:rPr lang="fr-FR" sz="1800" dirty="0">
                <a:solidFill>
                  <a:schemeClr val="bg1"/>
                </a:solidFill>
              </a:rPr>
              <a:t> dont dériveront Avion et Hélicoptère.</a:t>
            </a:r>
            <a:endParaRPr lang="fr-FR" dirty="0"/>
          </a:p>
        </p:txBody>
      </p:sp>
      <p:sp>
        <p:nvSpPr>
          <p:cNvPr id="7" name="ZoneTexte 6">
            <a:extLst>
              <a:ext uri="{FF2B5EF4-FFF2-40B4-BE49-F238E27FC236}">
                <a16:creationId xmlns:a16="http://schemas.microsoft.com/office/drawing/2014/main" id="{6483BFF1-D3B2-AF6E-33A2-9EDA5550CAD5}"/>
              </a:ext>
            </a:extLst>
          </p:cNvPr>
          <p:cNvSpPr txBox="1"/>
          <p:nvPr/>
        </p:nvSpPr>
        <p:spPr>
          <a:xfrm>
            <a:off x="6979595" y="2785928"/>
            <a:ext cx="3501957" cy="2585323"/>
          </a:xfrm>
          <a:prstGeom prst="rect">
            <a:avLst/>
          </a:prstGeom>
          <a:noFill/>
        </p:spPr>
        <p:txBody>
          <a:bodyPr wrap="square" rtlCol="0">
            <a:spAutoFit/>
          </a:bodyPr>
          <a:lstStyle/>
          <a:p>
            <a:r>
              <a:rPr lang="fr-FR" dirty="0">
                <a:solidFill>
                  <a:schemeClr val="bg1"/>
                </a:solidFill>
              </a:rPr>
              <a:t>vous aurez sans doute remarqué que les titres des classes Véhicule, </a:t>
            </a:r>
            <a:r>
              <a:rPr lang="fr-FR" dirty="0" err="1">
                <a:solidFill>
                  <a:schemeClr val="bg1"/>
                </a:solidFill>
              </a:rPr>
              <a:t>VéhiculeRoulant</a:t>
            </a:r>
            <a:r>
              <a:rPr lang="fr-FR" dirty="0">
                <a:solidFill>
                  <a:schemeClr val="bg1"/>
                </a:solidFill>
              </a:rPr>
              <a:t> et </a:t>
            </a:r>
            <a:r>
              <a:rPr lang="fr-FR" dirty="0" err="1">
                <a:solidFill>
                  <a:schemeClr val="bg1"/>
                </a:solidFill>
              </a:rPr>
              <a:t>VéhiculeAérien</a:t>
            </a:r>
            <a:r>
              <a:rPr lang="fr-FR" dirty="0">
                <a:solidFill>
                  <a:schemeClr val="bg1"/>
                </a:solidFill>
              </a:rPr>
              <a:t> sont en italique dans la figure précédente. En sus de rendre le schéma agréable à l'œil, cette présentation n'a rien d'innocent : cela signifie que ces classes sont abstraites</a:t>
            </a:r>
          </a:p>
        </p:txBody>
      </p:sp>
    </p:spTree>
    <p:extLst>
      <p:ext uri="{BB962C8B-B14F-4D97-AF65-F5344CB8AC3E}">
        <p14:creationId xmlns:p14="http://schemas.microsoft.com/office/powerpoint/2010/main" val="386525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CE7973-6077-F5C4-BB90-4D8C01005022}"/>
              </a:ext>
            </a:extLst>
          </p:cNvPr>
          <p:cNvSpPr>
            <a:spLocks noGrp="1"/>
          </p:cNvSpPr>
          <p:nvPr>
            <p:ph type="title"/>
          </p:nvPr>
        </p:nvSpPr>
        <p:spPr/>
        <p:txBody>
          <a:bodyPr/>
          <a:lstStyle/>
          <a:p>
            <a:pPr algn="ctr"/>
            <a:r>
              <a:rPr lang="fr-FR" dirty="0">
                <a:solidFill>
                  <a:schemeClr val="bg1"/>
                </a:solidFill>
              </a:rPr>
              <a:t>PROGRAMME DU COURS</a:t>
            </a:r>
            <a:br>
              <a:rPr lang="fr-FR" dirty="0">
                <a:solidFill>
                  <a:schemeClr val="bg1"/>
                </a:solidFill>
              </a:rPr>
            </a:br>
            <a:endParaRPr lang="fr-FR" dirty="0">
              <a:solidFill>
                <a:schemeClr val="bg1"/>
              </a:solidFill>
            </a:endParaRPr>
          </a:p>
        </p:txBody>
      </p:sp>
      <p:sp>
        <p:nvSpPr>
          <p:cNvPr id="3" name="Espace réservé du contenu 2">
            <a:extLst>
              <a:ext uri="{FF2B5EF4-FFF2-40B4-BE49-F238E27FC236}">
                <a16:creationId xmlns:a16="http://schemas.microsoft.com/office/drawing/2014/main" id="{AE334CEA-8790-8846-6F43-05325BC7BE86}"/>
              </a:ext>
            </a:extLst>
          </p:cNvPr>
          <p:cNvSpPr>
            <a:spLocks noGrp="1"/>
          </p:cNvSpPr>
          <p:nvPr>
            <p:ph idx="1"/>
          </p:nvPr>
        </p:nvSpPr>
        <p:spPr/>
        <p:txBody>
          <a:bodyPr/>
          <a:lstStyle/>
          <a:p>
            <a:pPr marL="0" indent="0">
              <a:buNone/>
            </a:pPr>
            <a:r>
              <a:rPr lang="fr-FR" dirty="0">
                <a:solidFill>
                  <a:schemeClr val="bg1"/>
                </a:solidFill>
              </a:rPr>
              <a:t>CHAPITRE I: Concepts de la programmation orientée objets</a:t>
            </a:r>
          </a:p>
          <a:p>
            <a:pPr marL="0" indent="0">
              <a:buNone/>
            </a:pPr>
            <a:r>
              <a:rPr lang="fr-FR" dirty="0">
                <a:solidFill>
                  <a:schemeClr val="bg1"/>
                </a:solidFill>
              </a:rPr>
              <a:t>CHAPITRE II: Programmation orientée objet dans la pratique</a:t>
            </a:r>
          </a:p>
          <a:p>
            <a:pPr marL="0" indent="0">
              <a:buNone/>
            </a:pPr>
            <a:r>
              <a:rPr lang="fr-FR" dirty="0">
                <a:solidFill>
                  <a:schemeClr val="bg1"/>
                </a:solidFill>
              </a:rPr>
              <a:t>CHAPITRE III:  </a:t>
            </a:r>
            <a:r>
              <a:rPr lang="en-US" dirty="0">
                <a:solidFill>
                  <a:schemeClr val="bg1"/>
                </a:solidFill>
              </a:rPr>
              <a:t>Applications Windows, resp. applications Web</a:t>
            </a:r>
          </a:p>
          <a:p>
            <a:pPr marL="0" indent="0">
              <a:buNone/>
            </a:pPr>
            <a:r>
              <a:rPr lang="en-US" dirty="0">
                <a:solidFill>
                  <a:schemeClr val="bg1"/>
                </a:solidFill>
              </a:rPr>
              <a:t>CHAPITRE IV: </a:t>
            </a:r>
            <a:r>
              <a:rPr lang="fr-FR" dirty="0">
                <a:solidFill>
                  <a:schemeClr val="bg1"/>
                </a:solidFill>
              </a:rPr>
              <a:t>Distribuer les applications (Setup)</a:t>
            </a:r>
          </a:p>
          <a:p>
            <a:pPr marL="0" indent="0">
              <a:buNone/>
            </a:pPr>
            <a:r>
              <a:rPr lang="fr-FR" dirty="0">
                <a:solidFill>
                  <a:schemeClr val="bg1"/>
                </a:solidFill>
              </a:rPr>
              <a:t>CHAPITRE V: Introduction à la programmation bases de données avec ADO.NET 4.0</a:t>
            </a:r>
          </a:p>
        </p:txBody>
      </p:sp>
    </p:spTree>
    <p:extLst>
      <p:ext uri="{BB962C8B-B14F-4D97-AF65-F5344CB8AC3E}">
        <p14:creationId xmlns:p14="http://schemas.microsoft.com/office/powerpoint/2010/main" val="224228149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8C4962-F7D2-EBEF-D578-66E210D1310D}"/>
              </a:ext>
            </a:extLst>
          </p:cNvPr>
          <p:cNvSpPr>
            <a:spLocks noGrp="1"/>
          </p:cNvSpPr>
          <p:nvPr>
            <p:ph type="title"/>
          </p:nvPr>
        </p:nvSpPr>
        <p: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algn="ctr"/>
            <a:r>
              <a:rPr lang="fr-FR" dirty="0">
                <a:solidFill>
                  <a:schemeClr val="bg1"/>
                </a:solidFill>
              </a:rPr>
              <a:t>CHAPITRE I: CONCEPT DE LA PROGRAMMATION ORIENTEE OBJET</a:t>
            </a:r>
          </a:p>
        </p:txBody>
      </p:sp>
      <p:sp>
        <p:nvSpPr>
          <p:cNvPr id="3" name="Espace réservé du contenu 2">
            <a:extLst>
              <a:ext uri="{FF2B5EF4-FFF2-40B4-BE49-F238E27FC236}">
                <a16:creationId xmlns:a16="http://schemas.microsoft.com/office/drawing/2014/main" id="{1055B2EA-4756-93F9-6939-FE25A971E780}"/>
              </a:ext>
            </a:extLst>
          </p:cNvPr>
          <p:cNvSpPr>
            <a:spLocks noGrp="1"/>
          </p:cNvSpPr>
          <p:nvPr>
            <p:ph idx="1"/>
          </p:nvPr>
        </p:nvSpPr>
        <p:spPr/>
        <p:txBody>
          <a:bodyPr>
            <a:normAutofit fontScale="92500"/>
          </a:bodyPr>
          <a:lstStyle/>
          <a:p>
            <a:pPr marL="0" indent="0" algn="just">
              <a:buNone/>
            </a:pPr>
            <a:r>
              <a:rPr lang="fr-FR" dirty="0">
                <a:solidFill>
                  <a:schemeClr val="bg1"/>
                </a:solidFill>
              </a:rPr>
              <a:t>INTRODUCTION</a:t>
            </a:r>
          </a:p>
          <a:p>
            <a:pPr marL="0" indent="0" algn="just">
              <a:buNone/>
            </a:pPr>
            <a:r>
              <a:rPr lang="fr-FR" dirty="0">
                <a:solidFill>
                  <a:schemeClr val="bg1"/>
                </a:solidFill>
              </a:rPr>
              <a:t>La programmation événementielle et la programmation orientée objet sont deux concepts de programmation qui se complètent souvent pour créer des applications dynamiques et réactives. Ce cours nous permettra de mieux comprendre les mécanismes internes de la gestion des événements en java. Nous aborderons des sujets tels que la conception de modèles événementiels personnalisés, l’optimisation des performances et l’utilisation de bibliothèques graphiques avancées. À la fin de ce cours, vous serez en mesure de créer des applications java robustes et réactives. </a:t>
            </a:r>
          </a:p>
        </p:txBody>
      </p:sp>
    </p:spTree>
    <p:extLst>
      <p:ext uri="{BB962C8B-B14F-4D97-AF65-F5344CB8AC3E}">
        <p14:creationId xmlns:p14="http://schemas.microsoft.com/office/powerpoint/2010/main" val="42800041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1B349-B552-CED4-3F5C-A7EAFB3A88F6}"/>
              </a:ext>
            </a:extLst>
          </p:cNvPr>
          <p:cNvSpPr>
            <a:spLocks noGrp="1"/>
          </p:cNvSpPr>
          <p:nvPr>
            <p:ph type="title"/>
          </p:nvPr>
        </p:nvSpPr>
        <p:spPr/>
        <p:txBody>
          <a:bodyPr/>
          <a:lstStyle/>
          <a:p>
            <a:r>
              <a:rPr lang="fr-FR" dirty="0">
                <a:solidFill>
                  <a:schemeClr val="accent3"/>
                </a:solidFill>
              </a:rPr>
              <a:t>I- Définitions</a:t>
            </a:r>
          </a:p>
        </p:txBody>
      </p:sp>
      <p:sp>
        <p:nvSpPr>
          <p:cNvPr id="3" name="Espace réservé du contenu 2">
            <a:extLst>
              <a:ext uri="{FF2B5EF4-FFF2-40B4-BE49-F238E27FC236}">
                <a16:creationId xmlns:a16="http://schemas.microsoft.com/office/drawing/2014/main" id="{1EB25F50-C8EE-478A-A8FF-3E2C4ECAE3C9}"/>
              </a:ext>
            </a:extLst>
          </p:cNvPr>
          <p:cNvSpPr>
            <a:spLocks noGrp="1"/>
          </p:cNvSpPr>
          <p:nvPr>
            <p:ph idx="1"/>
          </p:nvPr>
        </p:nvSpPr>
        <p:spPr>
          <a:xfrm>
            <a:off x="1141412" y="1755501"/>
            <a:ext cx="9905999" cy="3541714"/>
          </a:xfrm>
        </p:spPr>
        <p:txBody>
          <a:bodyPr/>
          <a:lstStyle/>
          <a:p>
            <a:pPr marL="0" indent="0">
              <a:buNone/>
            </a:pPr>
            <a:r>
              <a:rPr lang="fr-FR" b="1" dirty="0">
                <a:solidFill>
                  <a:schemeClr val="accent3"/>
                </a:solidFill>
              </a:rPr>
              <a:t>1.1- </a:t>
            </a:r>
            <a:r>
              <a:rPr lang="en-US" sz="2000" b="1" dirty="0">
                <a:solidFill>
                  <a:schemeClr val="accent3"/>
                </a:solidFill>
                <a:effectLst/>
                <a:latin typeface="Calibri" panose="020F0502020204030204" pitchFamily="34" charset="0"/>
                <a:ea typeface="SimSun" panose="02010600030101010101" pitchFamily="2" charset="-122"/>
                <a:cs typeface="Times New Roman" panose="02020603050405020304" pitchFamily="18" charset="0"/>
              </a:rPr>
              <a:t>La programmation événementielle</a:t>
            </a: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 programmation événementielle en Java est un paradigme de programmation très utilisé pour créer des interfaces utilisateur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(GUI)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des applications interactives.</a:t>
            </a: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Dans ce modèle, le programme ne suit pas un flux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linéaire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d'instructions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mais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réagit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à des événements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déclenchés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par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ou</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par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système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événements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peuvent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être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clics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souris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frappes de clavier,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changements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taille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fenêtre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etc.</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 programmation événementielle en Java est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outil</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puissant pour créer des interfaces utilisateur interactives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dynamiques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20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fr-FR" dirty="0">
              <a:solidFill>
                <a:schemeClr val="bg1"/>
              </a:solidFill>
            </a:endParaRPr>
          </a:p>
        </p:txBody>
      </p:sp>
    </p:spTree>
    <p:extLst>
      <p:ext uri="{BB962C8B-B14F-4D97-AF65-F5344CB8AC3E}">
        <p14:creationId xmlns:p14="http://schemas.microsoft.com/office/powerpoint/2010/main" val="114125229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49429A5-2A16-B16E-1B9F-1485AE2DA6C3}"/>
              </a:ext>
            </a:extLst>
          </p:cNvPr>
          <p:cNvSpPr>
            <a:spLocks noGrp="1"/>
          </p:cNvSpPr>
          <p:nvPr>
            <p:ph idx="1"/>
          </p:nvPr>
        </p:nvSpPr>
        <p:spPr>
          <a:xfrm>
            <a:off x="1004777" y="1240494"/>
            <a:ext cx="9905999" cy="3541714"/>
          </a:xfrm>
        </p:spPr>
        <p:txBody>
          <a:bodyPr/>
          <a:lstStyle/>
          <a:p>
            <a:pPr marL="0" indent="0">
              <a:buNone/>
            </a:pPr>
            <a:r>
              <a:rPr lang="fr-FR" b="1" dirty="0">
                <a:solidFill>
                  <a:schemeClr val="accent3"/>
                </a:solidFill>
              </a:rPr>
              <a:t>1.2- Programmation orientée objet</a:t>
            </a: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 programmation orientée objet (POO), c'est une façon de structurer un programme en utilisant des objets. Un objet, c'est comme un modèle réel (une voiture, une personne, un bouton). Chaque objet a des propriétés (la couleur d'une voiture, l'âge d'une personne) et des comportements (rouler, parler, cliquer).</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 combinant la programmation événementielle et la POO, on peut créer des applications très riches et interactives. Par exemple, dans une interface graphique, chaque bouton est un objet. Lorsqu'on clique sur ce bouton (un événement), une méthode de l'objet bouton est appelée, déclenchant ainsi une action.</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fr-FR" dirty="0">
              <a:solidFill>
                <a:schemeClr val="bg1"/>
              </a:solidFill>
            </a:endParaRPr>
          </a:p>
        </p:txBody>
      </p:sp>
    </p:spTree>
    <p:extLst>
      <p:ext uri="{BB962C8B-B14F-4D97-AF65-F5344CB8AC3E}">
        <p14:creationId xmlns:p14="http://schemas.microsoft.com/office/powerpoint/2010/main" val="32122340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21F73B-7CC3-1051-86F2-D711C165FBF0}"/>
              </a:ext>
            </a:extLst>
          </p:cNvPr>
          <p:cNvSpPr>
            <a:spLocks noGrp="1"/>
          </p:cNvSpPr>
          <p:nvPr>
            <p:ph type="title"/>
          </p:nvPr>
        </p:nvSpPr>
        <p:spPr>
          <a:xfrm>
            <a:off x="598204" y="142875"/>
            <a:ext cx="9905998" cy="1173068"/>
          </a:xfrm>
        </p:spPr>
        <p:txBody>
          <a:bodyPr>
            <a:normAutofit/>
          </a:bodyPr>
          <a:lstStyle/>
          <a:p>
            <a:pPr algn="ctr"/>
            <a:r>
              <a:rPr lang="fr-FR" sz="2800" dirty="0">
                <a:solidFill>
                  <a:schemeClr val="accent3"/>
                </a:solidFill>
              </a:rPr>
              <a:t>Ii- HISTORIQUE DE LA PEV</a:t>
            </a:r>
          </a:p>
        </p:txBody>
      </p:sp>
      <p:sp>
        <p:nvSpPr>
          <p:cNvPr id="3" name="Espace réservé du contenu 2">
            <a:extLst>
              <a:ext uri="{FF2B5EF4-FFF2-40B4-BE49-F238E27FC236}">
                <a16:creationId xmlns:a16="http://schemas.microsoft.com/office/drawing/2014/main" id="{6B37F442-CE60-DD59-70BE-FAE6AB0D6F00}"/>
              </a:ext>
            </a:extLst>
          </p:cNvPr>
          <p:cNvSpPr>
            <a:spLocks noGrp="1"/>
          </p:cNvSpPr>
          <p:nvPr>
            <p:ph idx="1"/>
          </p:nvPr>
        </p:nvSpPr>
        <p:spPr>
          <a:xfrm>
            <a:off x="598203" y="991393"/>
            <a:ext cx="9905999" cy="3541714"/>
          </a:xfrm>
        </p:spPr>
        <p:txBody>
          <a:bodyPr>
            <a:noAutofit/>
          </a:bodyPr>
          <a:lstStyle/>
          <a:p>
            <a:pPr marL="0" indent="0">
              <a:lnSpc>
                <a:spcPct val="115000"/>
              </a:lnSpc>
              <a:spcAft>
                <a:spcPts val="1000"/>
              </a:spcAft>
              <a:buNone/>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L'historique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 Une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évolution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marquante</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paradigme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fondamental</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informatique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particulièrement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qui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concerne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d'interfaces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(GUI). En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cette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approche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connu</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évolution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significative,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parallèle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au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développement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plateforme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elle-même</a:t>
            </a:r>
            <a:endPar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 débuts : AWT et les premières interfaces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lnSpc>
                <a:spcPct val="115000"/>
              </a:lnSpc>
              <a:spcAft>
                <a:spcPts val="1000"/>
              </a:spcAft>
              <a:buNone/>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AWT (Abstract Window Toolkit)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premières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bibliothèques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Java. Elle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introduit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bases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permettant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interfaces simples et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gérer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manière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basique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Cependant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AWT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était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fortement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dépendante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plateforme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sous-</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jacente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qui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limitait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sa</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portabilité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marL="0" indent="0">
              <a:buNone/>
            </a:pPr>
            <a:endParaRPr lang="fr-FR" sz="1400" dirty="0">
              <a:solidFill>
                <a:schemeClr val="bg1"/>
              </a:solidFill>
            </a:endParaRPr>
          </a:p>
        </p:txBody>
      </p:sp>
    </p:spTree>
    <p:extLst>
      <p:ext uri="{BB962C8B-B14F-4D97-AF65-F5344CB8AC3E}">
        <p14:creationId xmlns:p14="http://schemas.microsoft.com/office/powerpoint/2010/main" val="76128088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01D8194-0C2B-402B-9673-E151F230DBA5}"/>
              </a:ext>
            </a:extLst>
          </p:cNvPr>
          <p:cNvSpPr txBox="1"/>
          <p:nvPr/>
        </p:nvSpPr>
        <p:spPr>
          <a:xfrm>
            <a:off x="685800" y="523875"/>
            <a:ext cx="9906000" cy="4409156"/>
          </a:xfrm>
          <a:prstGeom prst="rect">
            <a:avLst/>
          </a:prstGeom>
          <a:noFill/>
        </p:spPr>
        <p:txBody>
          <a:bodyPr wrap="square">
            <a:spAutoFit/>
          </a:bodyPr>
          <a:lstStyle/>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L'essor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Swing : Une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flexibilité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accrue</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Swing : Pour pallier les limitations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d'AWT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Sun Microsystems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développé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Swing.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Cette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bibliothèque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graphique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purement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offrait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grande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richesse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fonctionnelle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meilleure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portabilité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personnalisation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poussée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composants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Swing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considérablement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amélioré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proposant un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modèle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d'événements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riche et plus flexible.</a:t>
            </a:r>
          </a:p>
          <a:p>
            <a:pPr>
              <a:lnSpc>
                <a:spcPct val="115000"/>
              </a:lnSpc>
              <a:spcAft>
                <a:spcPts val="1000"/>
              </a:spcAft>
            </a:pP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L'arrivée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JavaFX : Une nouvelle dimension</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JavaFX :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récemment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Oracle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introduit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JavaFX,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plateforme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d'applications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riches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fonctionnalités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conçues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grande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variété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périphériques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JavaFX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apporté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une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nouvelle dimension à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offrant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outils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puissants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interfaces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modernes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animées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Son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modèle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expressif</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s'intègre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bien avec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d'autres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technologies.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60314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7E20B4AD-FDEC-100E-7492-D6E20595C92A}"/>
              </a:ext>
            </a:extLst>
          </p:cNvPr>
          <p:cNvSpPr txBox="1"/>
          <p:nvPr/>
        </p:nvSpPr>
        <p:spPr>
          <a:xfrm>
            <a:off x="447675" y="238125"/>
            <a:ext cx="9886950" cy="3962367"/>
          </a:xfrm>
          <a:prstGeom prst="rect">
            <a:avLst/>
          </a:prstGeom>
          <a:noFill/>
        </p:spPr>
        <p:txBody>
          <a:bodyPr wrap="square">
            <a:spAutoFit/>
          </a:bodyPr>
          <a:lstStyle/>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évolutions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récentes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les tendances</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Java 8 et les lambdas :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L'introduction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expressions lambda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8 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simplifié</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considérablement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syntaxe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rendant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 code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concis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lisible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 frameworks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modernes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nombreux</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frameworks Java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s'appuient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sur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faciliter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développement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d'applications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web et mobiles. Des frameworks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Spring MVC,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Vaadin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Play Framework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mécanismes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d'événements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gérer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les interactions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utilisateur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les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requêtes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HTTP.</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Les tendances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actuelles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 La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inspirée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concepts de flux de données et de propagation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changements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est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plus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utilisée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Java pour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créer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applications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hautement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réactives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et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scalables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bibliothèques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comme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RxJava</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permettent</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d'implémenter</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des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modèles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de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programmation</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événementielle</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US" sz="18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réactifs</a:t>
            </a:r>
            <a:r>
              <a:rPr lang="en-US"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endParaRPr lang="fr-FR" sz="18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397631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2009</TotalTime>
  <Words>3442</Words>
  <Application>Microsoft Office PowerPoint</Application>
  <PresentationFormat>Grand écran</PresentationFormat>
  <Paragraphs>162</Paragraphs>
  <Slides>29</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29</vt:i4>
      </vt:variant>
    </vt:vector>
  </HeadingPairs>
  <TitlesOfParts>
    <vt:vector size="34" baseType="lpstr">
      <vt:lpstr>Arial</vt:lpstr>
      <vt:lpstr>Arial Unicode MS</vt:lpstr>
      <vt:lpstr>Calibri</vt:lpstr>
      <vt:lpstr>Tw Cen MT</vt:lpstr>
      <vt:lpstr>Circuit</vt:lpstr>
      <vt:lpstr>PROGRAMMATION EVENEMENETIELLE  ET IHM ii</vt:lpstr>
      <vt:lpstr>Présentation PowerPoint</vt:lpstr>
      <vt:lpstr>PROGRAMME DU COURS </vt:lpstr>
      <vt:lpstr>CHAPITRE I: CONCEPT DE LA PROGRAMMATION ORIENTEE OBJET</vt:lpstr>
      <vt:lpstr>I- Définitions</vt:lpstr>
      <vt:lpstr>Présentation PowerPoint</vt:lpstr>
      <vt:lpstr>Ii- HISTORIQUE DE LA PEV</vt:lpstr>
      <vt:lpstr>Présentation PowerPoint</vt:lpstr>
      <vt:lpstr>Présentation PowerPoint</vt:lpstr>
      <vt:lpstr>Présentation PowerPoint</vt:lpstr>
      <vt:lpstr>III- Les fondamentaux de java</vt:lpstr>
      <vt:lpstr>Présentation PowerPoint</vt:lpstr>
      <vt:lpstr>Présentation PowerPoint</vt:lpstr>
      <vt:lpstr>Iv-approfondissements sur les concepts de la poo</vt:lpstr>
      <vt:lpstr>Représentation de la classe Véhicule</vt:lpstr>
      <vt:lpstr>Présentation PowerPoint</vt:lpstr>
      <vt:lpstr>Présentation PowerPoint</vt:lpstr>
      <vt:lpstr>Présentation PowerPoint</vt:lpstr>
      <vt:lpstr>Présentation PowerPoint</vt:lpstr>
      <vt:lpstr>3. L'héritage</vt:lpstr>
      <vt:lpstr>RELATION EST-UN</vt:lpstr>
      <vt:lpstr>Présentation PowerPoint</vt:lpstr>
      <vt:lpstr>Présentation PowerPoint</vt:lpstr>
      <vt:lpstr>Exemple 1 : les objets graphiques</vt:lpstr>
      <vt:lpstr>Présentation PowerPoint</vt:lpstr>
      <vt:lpstr>Présentation PowerPoint</vt:lpstr>
      <vt:lpstr>Exemple 2 modélisation d'un parc de véhicules</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EVENEMENETIELLE ET IHM</dc:title>
  <dc:creator>joseph andela</dc:creator>
  <cp:lastModifiedBy>joseph andela</cp:lastModifiedBy>
  <cp:revision>108</cp:revision>
  <dcterms:created xsi:type="dcterms:W3CDTF">2024-09-27T07:44:35Z</dcterms:created>
  <dcterms:modified xsi:type="dcterms:W3CDTF">2024-10-11T10:39:55Z</dcterms:modified>
</cp:coreProperties>
</file>