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1" r:id="rId6"/>
    <p:sldId id="269" r:id="rId7"/>
    <p:sldId id="270" r:id="rId8"/>
    <p:sldId id="272" r:id="rId9"/>
    <p:sldId id="273" r:id="rId10"/>
    <p:sldId id="260" r:id="rId11"/>
    <p:sldId id="274" r:id="rId12"/>
    <p:sldId id="275" r:id="rId13"/>
    <p:sldId id="261" r:id="rId14"/>
    <p:sldId id="262" r:id="rId15"/>
    <p:sldId id="263" r:id="rId16"/>
    <p:sldId id="264" r:id="rId17"/>
    <p:sldId id="265" r:id="rId18"/>
    <p:sldId id="266"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49E2D-094E-4973-A8CF-462619C811A8}" type="datetimeFigureOut">
              <a:rPr lang="en-US" smtClean="0"/>
              <a:t>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28CB56-DE76-45A0-A28B-C9001FAE8EBB}" type="slidenum">
              <a:rPr lang="en-US" smtClean="0"/>
              <a:t>‹N°›</a:t>
            </a:fld>
            <a:endParaRPr lang="en-US"/>
          </a:p>
        </p:txBody>
      </p:sp>
    </p:spTree>
    <p:extLst>
      <p:ext uri="{BB962C8B-B14F-4D97-AF65-F5344CB8AC3E}">
        <p14:creationId xmlns:p14="http://schemas.microsoft.com/office/powerpoint/2010/main" val="146899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10</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19</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20</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11</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12</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13</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14</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15</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16</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17</a:t>
            </a:fld>
            <a:endParaRPr lang="en-US"/>
          </a:p>
        </p:txBody>
      </p:sp>
    </p:spTree>
    <p:extLst>
      <p:ext uri="{BB962C8B-B14F-4D97-AF65-F5344CB8AC3E}">
        <p14:creationId xmlns:p14="http://schemas.microsoft.com/office/powerpoint/2010/main" val="1621045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8CB56-DE76-45A0-A28B-C9001FAE8EBB}" type="slidenum">
              <a:rPr lang="en-US" smtClean="0"/>
              <a:t>18</a:t>
            </a:fld>
            <a:endParaRPr lang="en-US"/>
          </a:p>
        </p:txBody>
      </p:sp>
    </p:spTree>
    <p:extLst>
      <p:ext uri="{BB962C8B-B14F-4D97-AF65-F5344CB8AC3E}">
        <p14:creationId xmlns:p14="http://schemas.microsoft.com/office/powerpoint/2010/main" val="162104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2F7EBD-F062-4E74-9DC1-50CF6C8DF169}"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416677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2F7EBD-F062-4E74-9DC1-50CF6C8DF169}"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266276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2F7EBD-F062-4E74-9DC1-50CF6C8DF169}"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276767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2F7EBD-F062-4E74-9DC1-50CF6C8DF169}"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337261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F7EBD-F062-4E74-9DC1-50CF6C8DF169}"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7793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2F7EBD-F062-4E74-9DC1-50CF6C8DF169}"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247029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2F7EBD-F062-4E74-9DC1-50CF6C8DF169}"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92833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2F7EBD-F062-4E74-9DC1-50CF6C8DF169}"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388031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F7EBD-F062-4E74-9DC1-50CF6C8DF169}"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325378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F7EBD-F062-4E74-9DC1-50CF6C8DF169}"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74451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F7EBD-F062-4E74-9DC1-50CF6C8DF169}"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8BCD-DDDE-4600-97EB-313905B595DC}" type="slidenum">
              <a:rPr lang="en-US" smtClean="0"/>
              <a:t>‹N°›</a:t>
            </a:fld>
            <a:endParaRPr lang="en-US"/>
          </a:p>
        </p:txBody>
      </p:sp>
    </p:spTree>
    <p:extLst>
      <p:ext uri="{BB962C8B-B14F-4D97-AF65-F5344CB8AC3E}">
        <p14:creationId xmlns:p14="http://schemas.microsoft.com/office/powerpoint/2010/main" val="427216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F7EBD-F062-4E74-9DC1-50CF6C8DF169}" type="datetimeFigureOut">
              <a:rPr lang="en-US" smtClean="0"/>
              <a:t>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28BCD-DDDE-4600-97EB-313905B595DC}" type="slidenum">
              <a:rPr lang="en-US" smtClean="0"/>
              <a:t>‹N°›</a:t>
            </a:fld>
            <a:endParaRPr lang="en-US"/>
          </a:p>
        </p:txBody>
      </p:sp>
    </p:spTree>
    <p:extLst>
      <p:ext uri="{BB962C8B-B14F-4D97-AF65-F5344CB8AC3E}">
        <p14:creationId xmlns:p14="http://schemas.microsoft.com/office/powerpoint/2010/main" val="4265004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470025"/>
          </a:xfrm>
        </p:spPr>
        <p:txBody>
          <a:bodyPr>
            <a:normAutofit fontScale="90000"/>
          </a:bodyPr>
          <a:lstStyle/>
          <a:p>
            <a:r>
              <a:rPr lang="fr-FR" b="1" dirty="0">
                <a:solidFill>
                  <a:srgbClr val="FF0000"/>
                </a:solidFill>
              </a:rPr>
              <a:t>COURS DE BASE DE STRUCTURE DE DONNES AVANCEES 1</a:t>
            </a:r>
            <a:br>
              <a:rPr lang="en-US" dirty="0"/>
            </a:br>
            <a:endParaRPr lang="en-US" dirty="0"/>
          </a:p>
        </p:txBody>
      </p:sp>
      <p:sp>
        <p:nvSpPr>
          <p:cNvPr id="3" name="Subtitle 2"/>
          <p:cNvSpPr>
            <a:spLocks noGrp="1"/>
          </p:cNvSpPr>
          <p:nvPr>
            <p:ph type="subTitle" idx="1"/>
          </p:nvPr>
        </p:nvSpPr>
        <p:spPr>
          <a:xfrm>
            <a:off x="395536" y="2060848"/>
            <a:ext cx="8640960" cy="4392488"/>
          </a:xfrm>
        </p:spPr>
        <p:txBody>
          <a:bodyPr>
            <a:normAutofit fontScale="40000" lnSpcReduction="20000"/>
          </a:bodyPr>
          <a:lstStyle/>
          <a:p>
            <a:r>
              <a:rPr lang="fr-FR" sz="5500" b="1" dirty="0">
                <a:latin typeface="Times New Roman" pitchFamily="18" charset="0"/>
                <a:cs typeface="Times New Roman" pitchFamily="18" charset="0"/>
              </a:rPr>
              <a:t>Université de Bamenda</a:t>
            </a:r>
          </a:p>
          <a:p>
            <a:r>
              <a:rPr lang="fr-FR" sz="5500" b="1" dirty="0">
                <a:latin typeface="Times New Roman" pitchFamily="18" charset="0"/>
                <a:cs typeface="Times New Roman" pitchFamily="18" charset="0"/>
              </a:rPr>
              <a:t>Institut Supérieur de Technologie et de Commerce(ISTC)</a:t>
            </a:r>
          </a:p>
          <a:p>
            <a:pPr algn="just"/>
            <a:endParaRPr lang="fr-FR" sz="5500" b="1" dirty="0">
              <a:latin typeface="Times New Roman" pitchFamily="18" charset="0"/>
              <a:cs typeface="Times New Roman" pitchFamily="18" charset="0"/>
            </a:endParaRPr>
          </a:p>
          <a:p>
            <a:r>
              <a:rPr lang="fr-FR" sz="5500" b="1" dirty="0">
                <a:latin typeface="Times New Roman" pitchFamily="18" charset="0"/>
                <a:cs typeface="Times New Roman" pitchFamily="18" charset="0"/>
              </a:rPr>
              <a:t>Cycle BTS</a:t>
            </a:r>
          </a:p>
          <a:p>
            <a:r>
              <a:rPr lang="fr-FR" sz="5500" b="1" dirty="0">
                <a:latin typeface="Times New Roman" pitchFamily="18" charset="0"/>
                <a:cs typeface="Times New Roman" pitchFamily="18" charset="0"/>
              </a:rPr>
              <a:t>GL/GSI </a:t>
            </a:r>
          </a:p>
          <a:p>
            <a:r>
              <a:rPr lang="fr-FR" sz="5500" b="1" dirty="0">
                <a:latin typeface="Times New Roman" pitchFamily="18" charset="0"/>
                <a:cs typeface="Times New Roman" pitchFamily="18" charset="0"/>
              </a:rPr>
              <a:t>Niveau 2</a:t>
            </a:r>
          </a:p>
          <a:p>
            <a:r>
              <a:rPr lang="fr-FR" sz="5500" b="1" dirty="0">
                <a:latin typeface="Times New Roman" pitchFamily="18" charset="0"/>
                <a:cs typeface="Times New Roman" pitchFamily="18" charset="0"/>
              </a:rPr>
              <a:t>Semestre 3</a:t>
            </a:r>
          </a:p>
          <a:p>
            <a:r>
              <a:rPr lang="fr-FR" sz="5500" b="1" dirty="0">
                <a:latin typeface="Times New Roman" pitchFamily="18" charset="0"/>
                <a:cs typeface="Times New Roman" pitchFamily="18" charset="0"/>
              </a:rPr>
              <a:t>Tél : 6 95 95 08 51</a:t>
            </a:r>
          </a:p>
          <a:p>
            <a:r>
              <a:rPr lang="fr-FR" sz="5500" b="1" dirty="0">
                <a:latin typeface="Times New Roman" pitchFamily="18" charset="0"/>
                <a:cs typeface="Times New Roman" pitchFamily="18" charset="0"/>
              </a:rPr>
              <a:t>Email : ekoroalainarmel@yahoo.fr</a:t>
            </a:r>
          </a:p>
          <a:p>
            <a:pPr algn="just"/>
            <a:endParaRPr lang="fr-FR" sz="5500" b="1" dirty="0">
              <a:latin typeface="Times New Roman" pitchFamily="18" charset="0"/>
              <a:cs typeface="Times New Roman" pitchFamily="18" charset="0"/>
            </a:endParaRPr>
          </a:p>
          <a:p>
            <a:pPr algn="just"/>
            <a:r>
              <a:rPr lang="fr-FR" sz="5500" b="1" dirty="0">
                <a:latin typeface="Times New Roman" pitchFamily="18" charset="0"/>
                <a:cs typeface="Times New Roman" pitchFamily="18" charset="0"/>
              </a:rPr>
              <a:t>Enseignant : M. Alain Armel </a:t>
            </a:r>
            <a:r>
              <a:rPr lang="fr-FR" sz="5500" b="1" dirty="0" err="1">
                <a:latin typeface="Times New Roman" pitchFamily="18" charset="0"/>
                <a:cs typeface="Times New Roman" pitchFamily="18" charset="0"/>
              </a:rPr>
              <a:t>Ekoro</a:t>
            </a:r>
            <a:r>
              <a:rPr lang="fr-FR" sz="5500" b="1" dirty="0">
                <a:latin typeface="Times New Roman" pitchFamily="18" charset="0"/>
                <a:cs typeface="Times New Roman" pitchFamily="18" charset="0"/>
              </a:rPr>
              <a:t> Ingénieur Informaticien</a:t>
            </a:r>
            <a:endParaRPr lang="en-US" dirty="0"/>
          </a:p>
        </p:txBody>
      </p:sp>
    </p:spTree>
    <p:extLst>
      <p:ext uri="{BB962C8B-B14F-4D97-AF65-F5344CB8AC3E}">
        <p14:creationId xmlns:p14="http://schemas.microsoft.com/office/powerpoint/2010/main" val="386689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77500" lnSpcReduction="200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binaire (dichotomique):</a:t>
            </a:r>
            <a:r>
              <a:rPr lang="fr-CM" dirty="0">
                <a:solidFill>
                  <a:srgbClr val="0070C0"/>
                </a:solidFill>
              </a:rPr>
              <a:t> </a:t>
            </a:r>
            <a:r>
              <a:rPr lang="fr-CM" dirty="0"/>
              <a:t>est une méthode efficace pour trouver un élément dans un tableau trié. Elle consiste à diviser l'espace de recherche en deux à chaque itération, réduisant ainsi de moitié l'espace de recherche à chaque étape.</a:t>
            </a:r>
          </a:p>
          <a:p>
            <a:pPr algn="just"/>
            <a:r>
              <a:rPr lang="fr-CM" dirty="0">
                <a:solidFill>
                  <a:schemeClr val="tx1"/>
                </a:solidFill>
              </a:rPr>
              <a:t>son algorithme est le suivant:</a:t>
            </a:r>
          </a:p>
          <a:p>
            <a:pPr algn="just"/>
            <a:r>
              <a:rPr lang="fr-CM" dirty="0"/>
              <a:t>  1. Divisez le tableau en deux moitiés.</a:t>
            </a:r>
            <a:endParaRPr lang="en-US" dirty="0"/>
          </a:p>
          <a:p>
            <a:pPr algn="just"/>
            <a:r>
              <a:rPr lang="fr-CM" dirty="0"/>
              <a:t>  2. Comparez l'élément recherché avec l'élément du milieu.</a:t>
            </a:r>
            <a:endParaRPr lang="en-US" dirty="0"/>
          </a:p>
          <a:p>
            <a:pPr algn="just"/>
            <a:r>
              <a:rPr lang="fr-CM" dirty="0"/>
              <a:t>  3. Si l'élément recherché est plus petit, répétez la recherche dans la moitié gauche. Si l'élément recherché est plus grand, répétez la recherche dans la moitié droite.</a:t>
            </a:r>
            <a:endParaRPr lang="en-US" dirty="0"/>
          </a:p>
          <a:p>
            <a:pPr algn="just"/>
            <a:r>
              <a:rPr lang="fr-CM" dirty="0"/>
              <a:t>  4. Si l'élément est trouvé, retournez son index. Sinon, retournez une valeur d'absence.</a:t>
            </a:r>
            <a:endParaRPr lang="en-US" b="1" dirty="0">
              <a:solidFill>
                <a:srgbClr val="FFC000"/>
              </a:solidFill>
            </a:endParaRPr>
          </a:p>
        </p:txBody>
      </p:sp>
    </p:spTree>
    <p:extLst>
      <p:ext uri="{BB962C8B-B14F-4D97-AF65-F5344CB8AC3E}">
        <p14:creationId xmlns:p14="http://schemas.microsoft.com/office/powerpoint/2010/main" val="146681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70000" lnSpcReduction="200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binaire (dichotomique):</a:t>
            </a:r>
          </a:p>
          <a:p>
            <a:pPr algn="just"/>
            <a:r>
              <a:rPr lang="fr-CM" b="1" dirty="0"/>
              <a:t>Pseudo code python</a:t>
            </a:r>
            <a:endParaRPr lang="fr-CM" b="1" dirty="0">
              <a:solidFill>
                <a:srgbClr val="0070C0"/>
              </a:solidFill>
            </a:endParaRPr>
          </a:p>
          <a:p>
            <a:pPr algn="just"/>
            <a:r>
              <a:rPr lang="fr-CM" dirty="0" err="1"/>
              <a:t>def</a:t>
            </a:r>
            <a:r>
              <a:rPr lang="fr-CM" dirty="0"/>
              <a:t> </a:t>
            </a:r>
            <a:r>
              <a:rPr lang="fr-CM" dirty="0" err="1"/>
              <a:t>recherche_dichotomique</a:t>
            </a:r>
            <a:r>
              <a:rPr lang="fr-CM" dirty="0"/>
              <a:t>(tab, x):</a:t>
            </a:r>
            <a:endParaRPr lang="en-US" dirty="0"/>
          </a:p>
          <a:p>
            <a:pPr algn="just"/>
            <a:r>
              <a:rPr lang="fr-CM" dirty="0"/>
              <a:t>    </a:t>
            </a:r>
            <a:r>
              <a:rPr lang="fr-CM" dirty="0" err="1"/>
              <a:t>debut</a:t>
            </a:r>
            <a:r>
              <a:rPr lang="fr-CM" dirty="0"/>
              <a:t> = 0</a:t>
            </a:r>
            <a:endParaRPr lang="en-US" dirty="0"/>
          </a:p>
          <a:p>
            <a:pPr algn="just"/>
            <a:r>
              <a:rPr lang="fr-CM" dirty="0"/>
              <a:t>    fin = </a:t>
            </a:r>
            <a:r>
              <a:rPr lang="fr-CM" dirty="0" err="1"/>
              <a:t>len</a:t>
            </a:r>
            <a:r>
              <a:rPr lang="fr-CM" dirty="0"/>
              <a:t>(tab) - 1</a:t>
            </a:r>
            <a:endParaRPr lang="en-US" dirty="0"/>
          </a:p>
          <a:p>
            <a:pPr algn="just"/>
            <a:r>
              <a:rPr lang="fr-CM" dirty="0"/>
              <a:t>    </a:t>
            </a:r>
            <a:r>
              <a:rPr lang="fr-CM" dirty="0" err="1"/>
              <a:t>while</a:t>
            </a:r>
            <a:r>
              <a:rPr lang="fr-CM" dirty="0"/>
              <a:t> </a:t>
            </a:r>
            <a:r>
              <a:rPr lang="fr-CM" dirty="0" err="1"/>
              <a:t>debut</a:t>
            </a:r>
            <a:r>
              <a:rPr lang="fr-CM" dirty="0"/>
              <a:t> &lt;= fin:</a:t>
            </a:r>
            <a:endParaRPr lang="en-US" dirty="0"/>
          </a:p>
          <a:p>
            <a:pPr algn="just"/>
            <a:r>
              <a:rPr lang="fr-CM" dirty="0"/>
              <a:t>        milieu = (</a:t>
            </a:r>
            <a:r>
              <a:rPr lang="fr-CM" dirty="0" err="1"/>
              <a:t>debut</a:t>
            </a:r>
            <a:r>
              <a:rPr lang="fr-CM" dirty="0"/>
              <a:t> + fin) // 2</a:t>
            </a:r>
            <a:endParaRPr lang="en-US" dirty="0"/>
          </a:p>
          <a:p>
            <a:pPr algn="just"/>
            <a:r>
              <a:rPr lang="fr-CM" dirty="0"/>
              <a:t>        if tab[milieu] == x:</a:t>
            </a:r>
            <a:endParaRPr lang="en-US" dirty="0"/>
          </a:p>
          <a:p>
            <a:pPr algn="just"/>
            <a:r>
              <a:rPr lang="fr-CM" dirty="0"/>
              <a:t>            return milieu  # L'élément est trouvé</a:t>
            </a:r>
            <a:endParaRPr lang="en-US" dirty="0"/>
          </a:p>
          <a:p>
            <a:pPr algn="just"/>
            <a:r>
              <a:rPr lang="fr-CM" dirty="0"/>
              <a:t>        </a:t>
            </a:r>
            <a:r>
              <a:rPr lang="fr-CM" dirty="0" err="1"/>
              <a:t>elif</a:t>
            </a:r>
            <a:r>
              <a:rPr lang="fr-CM" dirty="0"/>
              <a:t> tab[milieu] &lt; x:</a:t>
            </a:r>
            <a:endParaRPr lang="en-US" dirty="0"/>
          </a:p>
          <a:p>
            <a:pPr algn="just"/>
            <a:r>
              <a:rPr lang="fr-CM" dirty="0"/>
              <a:t>            </a:t>
            </a:r>
            <a:r>
              <a:rPr lang="fr-CM" dirty="0" err="1"/>
              <a:t>debut</a:t>
            </a:r>
            <a:r>
              <a:rPr lang="fr-CM" dirty="0"/>
              <a:t> = milieu + 1  # Cherche dans la moitié droite</a:t>
            </a:r>
            <a:endParaRPr lang="en-US" dirty="0"/>
          </a:p>
          <a:p>
            <a:pPr algn="just"/>
            <a:r>
              <a:rPr lang="fr-CM" dirty="0"/>
              <a:t>        </a:t>
            </a:r>
            <a:r>
              <a:rPr lang="fr-CM" dirty="0" err="1"/>
              <a:t>else</a:t>
            </a:r>
            <a:r>
              <a:rPr lang="fr-CM" dirty="0"/>
              <a:t>:</a:t>
            </a:r>
            <a:endParaRPr lang="en-US" dirty="0"/>
          </a:p>
          <a:p>
            <a:pPr algn="just"/>
            <a:r>
              <a:rPr lang="fr-CM" dirty="0"/>
              <a:t>            fin = milieu - 1  # Cherche dans la moitié gauche</a:t>
            </a:r>
            <a:endParaRPr lang="en-US" dirty="0"/>
          </a:p>
          <a:p>
            <a:pPr algn="just"/>
            <a:r>
              <a:rPr lang="fr-CM" dirty="0"/>
              <a:t>    return -1  # L'élément n'est pas trouvé</a:t>
            </a:r>
            <a:endParaRPr lang="en-US" dirty="0"/>
          </a:p>
          <a:p>
            <a:pPr marL="457200" indent="-457200" algn="just">
              <a:buFont typeface="Wingdings" pitchFamily="2" charset="2"/>
              <a:buChar char="§"/>
            </a:pPr>
            <a:endParaRPr lang="fr-CM" dirty="0"/>
          </a:p>
        </p:txBody>
      </p:sp>
    </p:spTree>
    <p:extLst>
      <p:ext uri="{BB962C8B-B14F-4D97-AF65-F5344CB8AC3E}">
        <p14:creationId xmlns:p14="http://schemas.microsoft.com/office/powerpoint/2010/main" val="219221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77500" lnSpcReduction="200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binaire (</a:t>
            </a:r>
            <a:r>
              <a:rPr lang="fr-CM" b="1">
                <a:solidFill>
                  <a:srgbClr val="0070C0"/>
                </a:solidFill>
              </a:rPr>
              <a:t>dichotomique):</a:t>
            </a:r>
          </a:p>
          <a:p>
            <a:pPr algn="just"/>
            <a:endParaRPr lang="fr-CM" b="1" dirty="0">
              <a:solidFill>
                <a:srgbClr val="0070C0"/>
              </a:solidFill>
            </a:endParaRPr>
          </a:p>
          <a:p>
            <a:pPr algn="just"/>
            <a:r>
              <a:rPr lang="fr-CM" b="1" dirty="0"/>
              <a:t>Avantages</a:t>
            </a:r>
            <a:endParaRPr lang="en-US" b="1" dirty="0"/>
          </a:p>
          <a:p>
            <a:pPr algn="just"/>
            <a:r>
              <a:rPr lang="fr-CM" dirty="0"/>
              <a:t>- Très efficace pour les grands ensembles de données triées grâce à la réduction de l'espace de recherche à chaque itération.</a:t>
            </a:r>
            <a:endParaRPr lang="en-US" dirty="0"/>
          </a:p>
          <a:p>
            <a:pPr algn="just"/>
            <a:r>
              <a:rPr lang="fr-CM" dirty="0"/>
              <a:t>- Recherche rapide comparée à la recherche linéaire.</a:t>
            </a:r>
            <a:endParaRPr lang="en-US" dirty="0"/>
          </a:p>
          <a:p>
            <a:pPr algn="just"/>
            <a:r>
              <a:rPr lang="fr-CM" dirty="0"/>
              <a:t> </a:t>
            </a:r>
            <a:endParaRPr lang="en-US" dirty="0"/>
          </a:p>
          <a:p>
            <a:pPr algn="just"/>
            <a:r>
              <a:rPr lang="fr-CM" b="1" dirty="0"/>
              <a:t>Inconvénients</a:t>
            </a:r>
            <a:endParaRPr lang="en-US" b="1" dirty="0"/>
          </a:p>
          <a:p>
            <a:pPr algn="just"/>
            <a:r>
              <a:rPr lang="fr-CM" dirty="0"/>
              <a:t>- Nécessite que le tableau soit trié au préalable. Si les données ne sont pas triées, il faut les trier avant d'appliquer la recherche binaire.</a:t>
            </a:r>
            <a:endParaRPr lang="en-US" dirty="0"/>
          </a:p>
          <a:p>
            <a:pPr algn="just"/>
            <a:r>
              <a:rPr lang="fr-CM" dirty="0"/>
              <a:t>- Moins efficace que la recherche linéaire sur de petites listes.</a:t>
            </a:r>
            <a:endParaRPr lang="en-US" dirty="0"/>
          </a:p>
          <a:p>
            <a:pPr algn="just"/>
            <a:endParaRPr lang="fr-CM" dirty="0"/>
          </a:p>
        </p:txBody>
      </p:sp>
    </p:spTree>
    <p:extLst>
      <p:ext uri="{BB962C8B-B14F-4D97-AF65-F5344CB8AC3E}">
        <p14:creationId xmlns:p14="http://schemas.microsoft.com/office/powerpoint/2010/main" val="353164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92500" lnSpcReduction="20000"/>
          </a:bodyPr>
          <a:lstStyle/>
          <a:p>
            <a:r>
              <a:rPr lang="fr-CM" b="1" dirty="0">
                <a:solidFill>
                  <a:srgbClr val="FFC000"/>
                </a:solidFill>
              </a:rPr>
              <a:t>Recherche dans des structures linéaires</a:t>
            </a:r>
          </a:p>
          <a:p>
            <a:pPr algn="just"/>
            <a:r>
              <a:rPr lang="fr-CM" b="1" dirty="0">
                <a:solidFill>
                  <a:srgbClr val="0070C0"/>
                </a:solidFill>
              </a:rPr>
              <a:t>Recherche dans une liste chainée:</a:t>
            </a:r>
            <a:r>
              <a:rPr lang="fr-CM" dirty="0">
                <a:solidFill>
                  <a:srgbClr val="0070C0"/>
                </a:solidFill>
              </a:rPr>
              <a:t> </a:t>
            </a:r>
            <a:r>
              <a:rPr lang="fr-CM" dirty="0"/>
              <a:t>est similaire à la recherche linéaire, mais avec des structures de données non contiguës en mémoire. Cela signifie qu'on doit suivre les pointeurs des éléments pour accéder au suivant.</a:t>
            </a:r>
            <a:endParaRPr lang="en-US" dirty="0"/>
          </a:p>
          <a:p>
            <a:pPr algn="just"/>
            <a:r>
              <a:rPr lang="fr-CM" dirty="0">
                <a:solidFill>
                  <a:schemeClr val="tx1"/>
                </a:solidFill>
              </a:rPr>
              <a:t>son algorithme est le suivant:</a:t>
            </a:r>
          </a:p>
          <a:p>
            <a:pPr algn="just"/>
            <a:r>
              <a:rPr lang="fr-CM" dirty="0"/>
              <a:t>1. Commencez par l'élément de tête.</a:t>
            </a:r>
            <a:endParaRPr lang="en-US" dirty="0"/>
          </a:p>
          <a:p>
            <a:pPr algn="just"/>
            <a:r>
              <a:rPr lang="fr-CM" dirty="0"/>
              <a:t>  2. Parcourez les éléments un à un jusqu'à trouver la valeur recherchée.</a:t>
            </a:r>
            <a:endParaRPr lang="en-US" dirty="0"/>
          </a:p>
          <a:p>
            <a:pPr algn="just"/>
            <a:r>
              <a:rPr lang="fr-CM" dirty="0"/>
              <a:t>  3. Si l'élément est trouvé, retournez sa position dans la liste chaînée.</a:t>
            </a:r>
            <a:endParaRPr lang="en-US" dirty="0"/>
          </a:p>
        </p:txBody>
      </p:sp>
    </p:spTree>
    <p:extLst>
      <p:ext uri="{BB962C8B-B14F-4D97-AF65-F5344CB8AC3E}">
        <p14:creationId xmlns:p14="http://schemas.microsoft.com/office/powerpoint/2010/main" val="40454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70000" lnSpcReduction="20000"/>
          </a:bodyPr>
          <a:lstStyle/>
          <a:p>
            <a:r>
              <a:rPr lang="fr-CM" b="1" dirty="0">
                <a:solidFill>
                  <a:srgbClr val="FFC000"/>
                </a:solidFill>
              </a:rPr>
              <a:t>Recherche dans des structures non linéaires</a:t>
            </a:r>
          </a:p>
          <a:p>
            <a:r>
              <a:rPr lang="fr-CM" b="1" dirty="0">
                <a:solidFill>
                  <a:srgbClr val="0070C0"/>
                </a:solidFill>
              </a:rPr>
              <a:t>Recherche dans un arbre binaire</a:t>
            </a:r>
          </a:p>
          <a:p>
            <a:pPr algn="just"/>
            <a:r>
              <a:rPr lang="fr-CM" dirty="0"/>
              <a:t>Un </a:t>
            </a:r>
            <a:r>
              <a:rPr lang="fr-CM" b="1" dirty="0">
                <a:solidFill>
                  <a:srgbClr val="C00000"/>
                </a:solidFill>
              </a:rPr>
              <a:t>arbre binaire </a:t>
            </a:r>
            <a:r>
              <a:rPr lang="fr-CM" dirty="0"/>
              <a:t>est une structure de données où chaque nœud a au plus deux enfants. La recherche dans un arbre binaire peut être effectuée de manière récursive ou itérative.</a:t>
            </a:r>
            <a:endParaRPr lang="en-US" dirty="0"/>
          </a:p>
          <a:p>
            <a:pPr algn="just"/>
            <a:r>
              <a:rPr lang="fr-CM" dirty="0"/>
              <a:t> </a:t>
            </a:r>
            <a:endParaRPr lang="en-US" dirty="0"/>
          </a:p>
          <a:p>
            <a:pPr algn="just"/>
            <a:r>
              <a:rPr lang="fr-CM" dirty="0"/>
              <a:t> </a:t>
            </a:r>
            <a:r>
              <a:rPr lang="fr-CM" b="1" dirty="0">
                <a:solidFill>
                  <a:srgbClr val="C00000"/>
                </a:solidFill>
              </a:rPr>
              <a:t>Arbre binaire de recherche (BST) </a:t>
            </a:r>
            <a:r>
              <a:rPr lang="fr-CM" dirty="0"/>
              <a:t>: Dans un </a:t>
            </a:r>
            <a:r>
              <a:rPr lang="fr-CM" b="1" dirty="0">
                <a:solidFill>
                  <a:srgbClr val="C00000"/>
                </a:solidFill>
              </a:rPr>
              <a:t>BST</a:t>
            </a:r>
            <a:r>
              <a:rPr lang="fr-CM" dirty="0"/>
              <a:t>, les valeurs dans le </a:t>
            </a:r>
            <a:r>
              <a:rPr lang="fr-CM" dirty="0" err="1"/>
              <a:t>sous-arbre</a:t>
            </a:r>
            <a:r>
              <a:rPr lang="fr-CM" dirty="0"/>
              <a:t> gauche sont inférieures au nœud, et les valeurs dans le </a:t>
            </a:r>
            <a:r>
              <a:rPr lang="fr-CM" dirty="0" err="1"/>
              <a:t>sous-arbre</a:t>
            </a:r>
            <a:r>
              <a:rPr lang="fr-CM" dirty="0"/>
              <a:t> droit sont supérieures. Cela permet d'effectuer des recherches rapides.</a:t>
            </a:r>
          </a:p>
          <a:p>
            <a:endParaRPr lang="en-US" dirty="0"/>
          </a:p>
          <a:p>
            <a:r>
              <a:rPr lang="fr-CM" dirty="0">
                <a:solidFill>
                  <a:schemeClr val="tx1"/>
                </a:solidFill>
              </a:rPr>
              <a:t>son algorithme est le suivant:</a:t>
            </a:r>
            <a:r>
              <a:rPr lang="fr-CM" dirty="0"/>
              <a:t> </a:t>
            </a:r>
          </a:p>
          <a:p>
            <a:pPr algn="just"/>
            <a:r>
              <a:rPr lang="fr-CM" dirty="0"/>
              <a:t>1. Comparez l'élément recherché avec le nœud actuel.</a:t>
            </a:r>
            <a:endParaRPr lang="en-US" dirty="0"/>
          </a:p>
          <a:p>
            <a:pPr algn="just"/>
            <a:r>
              <a:rPr lang="fr-CM" dirty="0"/>
              <a:t>  2. Si l'élément est plus petit, explorez le </a:t>
            </a:r>
            <a:r>
              <a:rPr lang="fr-CM" dirty="0" err="1"/>
              <a:t>sous-arbre</a:t>
            </a:r>
            <a:r>
              <a:rPr lang="fr-CM" dirty="0"/>
              <a:t> gauche, sinon explorez le </a:t>
            </a:r>
            <a:r>
              <a:rPr lang="fr-CM" dirty="0" err="1"/>
              <a:t>sous-arbre</a:t>
            </a:r>
            <a:r>
              <a:rPr lang="fr-CM" dirty="0"/>
              <a:t> droit.</a:t>
            </a:r>
            <a:endParaRPr lang="en-US" dirty="0"/>
          </a:p>
          <a:p>
            <a:pPr algn="just"/>
            <a:r>
              <a:rPr lang="fr-CM" dirty="0"/>
              <a:t>  3. Répétez jusqu'à trouver l'élément ou atteindre un nœud feuille.</a:t>
            </a:r>
            <a:endParaRPr lang="fr-CM" dirty="0">
              <a:solidFill>
                <a:schemeClr val="tx1"/>
              </a:solidFill>
            </a:endParaRPr>
          </a:p>
        </p:txBody>
      </p:sp>
    </p:spTree>
    <p:extLst>
      <p:ext uri="{BB962C8B-B14F-4D97-AF65-F5344CB8AC3E}">
        <p14:creationId xmlns:p14="http://schemas.microsoft.com/office/powerpoint/2010/main" val="348929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62500" lnSpcReduction="20000"/>
          </a:bodyPr>
          <a:lstStyle/>
          <a:p>
            <a:r>
              <a:rPr lang="fr-CM" b="1" dirty="0">
                <a:solidFill>
                  <a:srgbClr val="FFC000"/>
                </a:solidFill>
              </a:rPr>
              <a:t>Recherche dans des structures non linéaires</a:t>
            </a:r>
          </a:p>
          <a:p>
            <a:r>
              <a:rPr lang="fr-CM" b="1" dirty="0">
                <a:solidFill>
                  <a:srgbClr val="0070C0"/>
                </a:solidFill>
              </a:rPr>
              <a:t>Recherche dans un graphe</a:t>
            </a:r>
          </a:p>
          <a:p>
            <a:pPr algn="just"/>
            <a:r>
              <a:rPr lang="fr-CM" dirty="0"/>
              <a:t>Un </a:t>
            </a:r>
            <a:r>
              <a:rPr lang="fr-CM" b="1" dirty="0">
                <a:solidFill>
                  <a:srgbClr val="C00000"/>
                </a:solidFill>
              </a:rPr>
              <a:t>graphe </a:t>
            </a:r>
            <a:r>
              <a:rPr lang="fr-CM" dirty="0"/>
              <a:t>est une structure de données composée de nœuds (ou sommets) et d'arêtes reliant ces nœuds. La recherche dans un graphe peut être effectuée à l'aide de deux principales techniques :</a:t>
            </a:r>
            <a:endParaRPr lang="en-US" dirty="0"/>
          </a:p>
          <a:p>
            <a:pPr algn="just"/>
            <a:r>
              <a:rPr lang="fr-CM" dirty="0"/>
              <a:t> </a:t>
            </a:r>
            <a:endParaRPr lang="en-US" dirty="0"/>
          </a:p>
          <a:p>
            <a:pPr marL="457200" indent="-457200" algn="just">
              <a:buFont typeface="Wingdings" pitchFamily="2" charset="2"/>
              <a:buChar char="ü"/>
            </a:pPr>
            <a:r>
              <a:rPr lang="fr-CM" b="1" dirty="0">
                <a:solidFill>
                  <a:schemeClr val="tx2">
                    <a:lumMod val="60000"/>
                    <a:lumOff val="40000"/>
                  </a:schemeClr>
                </a:solidFill>
              </a:rPr>
              <a:t>Recherche en profondeur (DFS - </a:t>
            </a:r>
            <a:r>
              <a:rPr lang="fr-CM" b="1" dirty="0" err="1">
                <a:solidFill>
                  <a:schemeClr val="tx2">
                    <a:lumMod val="60000"/>
                    <a:lumOff val="40000"/>
                  </a:schemeClr>
                </a:solidFill>
              </a:rPr>
              <a:t>Depth</a:t>
            </a:r>
            <a:r>
              <a:rPr lang="fr-CM" b="1" dirty="0">
                <a:solidFill>
                  <a:schemeClr val="tx2">
                    <a:lumMod val="60000"/>
                    <a:lumOff val="40000"/>
                  </a:schemeClr>
                </a:solidFill>
              </a:rPr>
              <a:t>-First </a:t>
            </a:r>
            <a:r>
              <a:rPr lang="fr-CM" b="1" dirty="0" err="1">
                <a:solidFill>
                  <a:schemeClr val="tx2">
                    <a:lumMod val="60000"/>
                    <a:lumOff val="40000"/>
                  </a:schemeClr>
                </a:solidFill>
              </a:rPr>
              <a:t>Search</a:t>
            </a:r>
            <a:r>
              <a:rPr lang="fr-CM" b="1" dirty="0">
                <a:solidFill>
                  <a:schemeClr val="tx2">
                    <a:lumMod val="60000"/>
                    <a:lumOff val="40000"/>
                  </a:schemeClr>
                </a:solidFill>
              </a:rPr>
              <a:t>) </a:t>
            </a:r>
            <a:r>
              <a:rPr lang="fr-CM" dirty="0"/>
              <a:t>: Explore un graphe en suivant les arêtes aussi profondément que possible avant de revenir en arrière.</a:t>
            </a:r>
            <a:endParaRPr lang="en-US" dirty="0"/>
          </a:p>
          <a:p>
            <a:pPr marL="457200" indent="-457200" algn="just">
              <a:buFont typeface="Wingdings" pitchFamily="2" charset="2"/>
              <a:buChar char="ü"/>
            </a:pPr>
            <a:r>
              <a:rPr lang="fr-CM" b="1" dirty="0">
                <a:solidFill>
                  <a:schemeClr val="tx2">
                    <a:lumMod val="60000"/>
                    <a:lumOff val="40000"/>
                  </a:schemeClr>
                </a:solidFill>
              </a:rPr>
              <a:t>Recherche en largeur (BFS - </a:t>
            </a:r>
            <a:r>
              <a:rPr lang="fr-CM" b="1" dirty="0" err="1">
                <a:solidFill>
                  <a:schemeClr val="tx2">
                    <a:lumMod val="60000"/>
                    <a:lumOff val="40000"/>
                  </a:schemeClr>
                </a:solidFill>
              </a:rPr>
              <a:t>Breadth</a:t>
            </a:r>
            <a:r>
              <a:rPr lang="fr-CM" b="1" dirty="0">
                <a:solidFill>
                  <a:schemeClr val="tx2">
                    <a:lumMod val="60000"/>
                    <a:lumOff val="40000"/>
                  </a:schemeClr>
                </a:solidFill>
              </a:rPr>
              <a:t>-First </a:t>
            </a:r>
            <a:r>
              <a:rPr lang="fr-CM" b="1" dirty="0" err="1">
                <a:solidFill>
                  <a:schemeClr val="tx2">
                    <a:lumMod val="60000"/>
                    <a:lumOff val="40000"/>
                  </a:schemeClr>
                </a:solidFill>
              </a:rPr>
              <a:t>Search</a:t>
            </a:r>
            <a:r>
              <a:rPr lang="fr-CM" b="1" dirty="0">
                <a:solidFill>
                  <a:schemeClr val="tx2">
                    <a:lumMod val="60000"/>
                    <a:lumOff val="40000"/>
                  </a:schemeClr>
                </a:solidFill>
              </a:rPr>
              <a:t>) </a:t>
            </a:r>
            <a:r>
              <a:rPr lang="fr-CM" dirty="0"/>
              <a:t>: Explore un graphe niveau par niveau, en explorant d'abord tous les voisins immédiats avant de passer aux voisins plus éloignés.</a:t>
            </a:r>
            <a:endParaRPr lang="en-US" dirty="0"/>
          </a:p>
          <a:p>
            <a:r>
              <a:rPr lang="fr-CM" dirty="0"/>
              <a:t> </a:t>
            </a:r>
            <a:endParaRPr lang="en-US" dirty="0"/>
          </a:p>
          <a:p>
            <a:pPr algn="just"/>
            <a:r>
              <a:rPr lang="fr-CM" dirty="0">
                <a:solidFill>
                  <a:schemeClr val="tx1"/>
                </a:solidFill>
              </a:rPr>
              <a:t>L’algorithme DFS est le suivant:</a:t>
            </a:r>
            <a:r>
              <a:rPr lang="fr-CM" dirty="0"/>
              <a:t> </a:t>
            </a:r>
          </a:p>
          <a:p>
            <a:pPr algn="just"/>
            <a:r>
              <a:rPr lang="en-US" dirty="0"/>
              <a:t> </a:t>
            </a:r>
            <a:r>
              <a:rPr lang="fr-CM" dirty="0"/>
              <a:t>1. Commencez à partir d'un sommet source.</a:t>
            </a:r>
            <a:endParaRPr lang="en-US" dirty="0"/>
          </a:p>
          <a:p>
            <a:pPr algn="just"/>
            <a:r>
              <a:rPr lang="fr-CM" dirty="0"/>
              <a:t>  2. Explorez un voisin non visité du sommet actuel.</a:t>
            </a:r>
            <a:endParaRPr lang="en-US" dirty="0"/>
          </a:p>
          <a:p>
            <a:pPr algn="just"/>
            <a:r>
              <a:rPr lang="fr-CM" dirty="0"/>
              <a:t>  3. Répétez jusqu'à ce qu'il n'y ait plus de voisins non visités.</a:t>
            </a:r>
            <a:endParaRPr lang="en-US" dirty="0"/>
          </a:p>
          <a:p>
            <a:pPr algn="just"/>
            <a:r>
              <a:rPr lang="fr-CM" dirty="0"/>
              <a:t>  4. Revenez en arrière si nécessaire (récursivement ou à l'aide d'une pile).</a:t>
            </a:r>
            <a:endParaRPr lang="fr-CM" dirty="0">
              <a:solidFill>
                <a:schemeClr val="tx1"/>
              </a:solidFill>
            </a:endParaRPr>
          </a:p>
        </p:txBody>
      </p:sp>
    </p:spTree>
    <p:extLst>
      <p:ext uri="{BB962C8B-B14F-4D97-AF65-F5344CB8AC3E}">
        <p14:creationId xmlns:p14="http://schemas.microsoft.com/office/powerpoint/2010/main" val="83216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62500" lnSpcReduction="20000"/>
          </a:bodyPr>
          <a:lstStyle/>
          <a:p>
            <a:r>
              <a:rPr lang="fr-CM" b="1" dirty="0">
                <a:solidFill>
                  <a:srgbClr val="FFC000"/>
                </a:solidFill>
              </a:rPr>
              <a:t>Recherche dans des structures non linéaires</a:t>
            </a:r>
          </a:p>
          <a:p>
            <a:r>
              <a:rPr lang="fr-CM" b="1" dirty="0">
                <a:solidFill>
                  <a:srgbClr val="0070C0"/>
                </a:solidFill>
              </a:rPr>
              <a:t>Recherche dans un graphe</a:t>
            </a:r>
          </a:p>
          <a:p>
            <a:pPr algn="just"/>
            <a:r>
              <a:rPr lang="fr-CM" dirty="0"/>
              <a:t>Un </a:t>
            </a:r>
            <a:r>
              <a:rPr lang="fr-CM" b="1" dirty="0">
                <a:solidFill>
                  <a:srgbClr val="C00000"/>
                </a:solidFill>
              </a:rPr>
              <a:t>graphe </a:t>
            </a:r>
            <a:r>
              <a:rPr lang="fr-CM" dirty="0"/>
              <a:t>est une structure de données composée de nœuds (ou sommets) et d'arêtes reliant ces nœuds. La recherche dans un graphe peut être effectuée à l'aide de deux principales techniques :</a:t>
            </a:r>
            <a:endParaRPr lang="en-US" dirty="0"/>
          </a:p>
          <a:p>
            <a:pPr algn="just"/>
            <a:r>
              <a:rPr lang="fr-CM" dirty="0"/>
              <a:t> </a:t>
            </a:r>
            <a:endParaRPr lang="en-US" dirty="0"/>
          </a:p>
          <a:p>
            <a:pPr marL="457200" indent="-457200" algn="just">
              <a:buFont typeface="Wingdings" pitchFamily="2" charset="2"/>
              <a:buChar char="ü"/>
            </a:pPr>
            <a:r>
              <a:rPr lang="fr-CM" b="1" dirty="0">
                <a:solidFill>
                  <a:schemeClr val="tx2">
                    <a:lumMod val="60000"/>
                    <a:lumOff val="40000"/>
                  </a:schemeClr>
                </a:solidFill>
              </a:rPr>
              <a:t>Recherche en profondeur (DFS - </a:t>
            </a:r>
            <a:r>
              <a:rPr lang="fr-CM" b="1" dirty="0" err="1">
                <a:solidFill>
                  <a:schemeClr val="tx2">
                    <a:lumMod val="60000"/>
                    <a:lumOff val="40000"/>
                  </a:schemeClr>
                </a:solidFill>
              </a:rPr>
              <a:t>Depth</a:t>
            </a:r>
            <a:r>
              <a:rPr lang="fr-CM" b="1" dirty="0">
                <a:solidFill>
                  <a:schemeClr val="tx2">
                    <a:lumMod val="60000"/>
                    <a:lumOff val="40000"/>
                  </a:schemeClr>
                </a:solidFill>
              </a:rPr>
              <a:t>-First </a:t>
            </a:r>
            <a:r>
              <a:rPr lang="fr-CM" b="1" dirty="0" err="1">
                <a:solidFill>
                  <a:schemeClr val="tx2">
                    <a:lumMod val="60000"/>
                    <a:lumOff val="40000"/>
                  </a:schemeClr>
                </a:solidFill>
              </a:rPr>
              <a:t>Search</a:t>
            </a:r>
            <a:r>
              <a:rPr lang="fr-CM" b="1" dirty="0">
                <a:solidFill>
                  <a:schemeClr val="tx2">
                    <a:lumMod val="60000"/>
                    <a:lumOff val="40000"/>
                  </a:schemeClr>
                </a:solidFill>
              </a:rPr>
              <a:t>) </a:t>
            </a:r>
            <a:r>
              <a:rPr lang="fr-CM" dirty="0"/>
              <a:t>: Explore un graphe en suivant les arêtes aussi profondément que possible avant de revenir en arrière.</a:t>
            </a:r>
            <a:endParaRPr lang="en-US" dirty="0"/>
          </a:p>
          <a:p>
            <a:pPr marL="457200" indent="-457200" algn="just">
              <a:buFont typeface="Wingdings" pitchFamily="2" charset="2"/>
              <a:buChar char="ü"/>
            </a:pPr>
            <a:r>
              <a:rPr lang="fr-CM" b="1" dirty="0">
                <a:solidFill>
                  <a:schemeClr val="tx2">
                    <a:lumMod val="60000"/>
                    <a:lumOff val="40000"/>
                  </a:schemeClr>
                </a:solidFill>
              </a:rPr>
              <a:t>Recherche en largeur (BFS - </a:t>
            </a:r>
            <a:r>
              <a:rPr lang="fr-CM" b="1" dirty="0" err="1">
                <a:solidFill>
                  <a:schemeClr val="tx2">
                    <a:lumMod val="60000"/>
                    <a:lumOff val="40000"/>
                  </a:schemeClr>
                </a:solidFill>
              </a:rPr>
              <a:t>Breadth</a:t>
            </a:r>
            <a:r>
              <a:rPr lang="fr-CM" b="1" dirty="0">
                <a:solidFill>
                  <a:schemeClr val="tx2">
                    <a:lumMod val="60000"/>
                    <a:lumOff val="40000"/>
                  </a:schemeClr>
                </a:solidFill>
              </a:rPr>
              <a:t>-First </a:t>
            </a:r>
            <a:r>
              <a:rPr lang="fr-CM" b="1" dirty="0" err="1">
                <a:solidFill>
                  <a:schemeClr val="tx2">
                    <a:lumMod val="60000"/>
                    <a:lumOff val="40000"/>
                  </a:schemeClr>
                </a:solidFill>
              </a:rPr>
              <a:t>Search</a:t>
            </a:r>
            <a:r>
              <a:rPr lang="fr-CM" b="1" dirty="0">
                <a:solidFill>
                  <a:schemeClr val="tx2">
                    <a:lumMod val="60000"/>
                    <a:lumOff val="40000"/>
                  </a:schemeClr>
                </a:solidFill>
              </a:rPr>
              <a:t>) </a:t>
            </a:r>
            <a:r>
              <a:rPr lang="fr-CM" dirty="0"/>
              <a:t>: Explore un graphe niveau par niveau, en explorant d'abord tous les voisins immédiats avant de passer aux voisins plus éloignés.</a:t>
            </a:r>
            <a:endParaRPr lang="en-US" dirty="0"/>
          </a:p>
          <a:p>
            <a:r>
              <a:rPr lang="fr-CM" dirty="0"/>
              <a:t> </a:t>
            </a:r>
            <a:endParaRPr lang="en-US" dirty="0"/>
          </a:p>
          <a:p>
            <a:pPr algn="just"/>
            <a:r>
              <a:rPr lang="fr-CM" dirty="0">
                <a:solidFill>
                  <a:schemeClr val="tx1"/>
                </a:solidFill>
              </a:rPr>
              <a:t>L’algorithme BFS est le suivant:</a:t>
            </a:r>
            <a:r>
              <a:rPr lang="fr-CM" dirty="0"/>
              <a:t> </a:t>
            </a:r>
          </a:p>
          <a:p>
            <a:pPr algn="just"/>
            <a:r>
              <a:rPr lang="en-US" dirty="0"/>
              <a:t> </a:t>
            </a:r>
            <a:r>
              <a:rPr lang="fr-CM" dirty="0"/>
              <a:t>1. Commencez à partir du sommet source.</a:t>
            </a:r>
            <a:endParaRPr lang="en-US" dirty="0"/>
          </a:p>
          <a:p>
            <a:pPr algn="just"/>
            <a:r>
              <a:rPr lang="fr-CM" dirty="0"/>
              <a:t>  2. Explorez tous les voisins immédiats du sommet source.</a:t>
            </a:r>
            <a:endParaRPr lang="en-US" dirty="0"/>
          </a:p>
          <a:p>
            <a:pPr algn="just"/>
            <a:r>
              <a:rPr lang="fr-CM" dirty="0"/>
              <a:t>  3. Puis explorez les voisins des voisins, et ainsi de suite.</a:t>
            </a:r>
            <a:endParaRPr lang="fr-CM" dirty="0">
              <a:solidFill>
                <a:schemeClr val="tx1"/>
              </a:solidFill>
            </a:endParaRPr>
          </a:p>
        </p:txBody>
      </p:sp>
    </p:spTree>
    <p:extLst>
      <p:ext uri="{BB962C8B-B14F-4D97-AF65-F5344CB8AC3E}">
        <p14:creationId xmlns:p14="http://schemas.microsoft.com/office/powerpoint/2010/main" val="725261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77500" lnSpcReduction="20000"/>
          </a:bodyPr>
          <a:lstStyle/>
          <a:p>
            <a:r>
              <a:rPr lang="fr-CM" b="1" dirty="0">
                <a:solidFill>
                  <a:srgbClr val="FFC000"/>
                </a:solidFill>
              </a:rPr>
              <a:t>Recherche dans des structures non linéaires</a:t>
            </a:r>
          </a:p>
          <a:p>
            <a:r>
              <a:rPr lang="fr-CM" b="1" dirty="0">
                <a:solidFill>
                  <a:srgbClr val="0070C0"/>
                </a:solidFill>
              </a:rPr>
              <a:t>Recherche A* (A star)</a:t>
            </a:r>
          </a:p>
          <a:p>
            <a:pPr algn="just"/>
            <a:r>
              <a:rPr lang="fr-CM" dirty="0"/>
              <a:t>La </a:t>
            </a:r>
            <a:r>
              <a:rPr lang="fr-CM" b="1" dirty="0">
                <a:solidFill>
                  <a:schemeClr val="accent2">
                    <a:lumMod val="75000"/>
                  </a:schemeClr>
                </a:solidFill>
              </a:rPr>
              <a:t>recherche A* </a:t>
            </a:r>
            <a:r>
              <a:rPr lang="fr-CM" dirty="0"/>
              <a:t>est une technique de recherche heuristique utilisée pour trouver le chemin le plus court dans un graphe. Elle combine les avantages de la recherche en largeur (BFS) et de la recherche en profondeur (DFS), en utilisant une fonction d'estimation des coûts pour guider la recherche vers la solution.</a:t>
            </a:r>
            <a:endParaRPr lang="en-US" dirty="0"/>
          </a:p>
          <a:p>
            <a:r>
              <a:rPr lang="fr-CM" dirty="0"/>
              <a:t> </a:t>
            </a:r>
            <a:endParaRPr lang="en-US" dirty="0"/>
          </a:p>
          <a:p>
            <a:pPr algn="just"/>
            <a:r>
              <a:rPr lang="fr-CM" dirty="0">
                <a:solidFill>
                  <a:schemeClr val="tx1"/>
                </a:solidFill>
              </a:rPr>
              <a:t>Son algorithme est le suivant:</a:t>
            </a:r>
            <a:r>
              <a:rPr lang="fr-CM" dirty="0"/>
              <a:t> </a:t>
            </a:r>
          </a:p>
          <a:p>
            <a:pPr algn="just"/>
            <a:r>
              <a:rPr lang="fr-CM" dirty="0"/>
              <a:t> 1. À chaque étape, explorez le nœud ayant le coût total estimé (fonction heuristique).</a:t>
            </a:r>
            <a:endParaRPr lang="en-US" dirty="0"/>
          </a:p>
          <a:p>
            <a:pPr algn="just"/>
            <a:r>
              <a:rPr lang="fr-CM" dirty="0"/>
              <a:t>  2. Utilisez une </a:t>
            </a:r>
            <a:r>
              <a:rPr lang="fr-CM" b="1" dirty="0"/>
              <a:t>fonction de coût </a:t>
            </a:r>
            <a:r>
              <a:rPr lang="fr-CM" dirty="0"/>
              <a:t>qui combine le coût du chemin parcouru et l'estimation du coût restant pour atteindre la destination.</a:t>
            </a:r>
            <a:endParaRPr lang="fr-CM" dirty="0">
              <a:solidFill>
                <a:schemeClr val="tx1"/>
              </a:solidFill>
            </a:endParaRPr>
          </a:p>
        </p:txBody>
      </p:sp>
    </p:spTree>
    <p:extLst>
      <p:ext uri="{BB962C8B-B14F-4D97-AF65-F5344CB8AC3E}">
        <p14:creationId xmlns:p14="http://schemas.microsoft.com/office/powerpoint/2010/main" val="112211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92500" lnSpcReduction="10000"/>
          </a:bodyPr>
          <a:lstStyle/>
          <a:p>
            <a:r>
              <a:rPr lang="fr-CM" b="1" dirty="0">
                <a:solidFill>
                  <a:srgbClr val="FFC000"/>
                </a:solidFill>
              </a:rPr>
              <a:t>Recherche heuristique</a:t>
            </a:r>
          </a:p>
          <a:p>
            <a:r>
              <a:rPr lang="fr-CM" b="1" dirty="0">
                <a:solidFill>
                  <a:srgbClr val="0070C0"/>
                </a:solidFill>
              </a:rPr>
              <a:t>Recherche informée et recherche non informée</a:t>
            </a:r>
          </a:p>
          <a:p>
            <a:pPr marL="457200" indent="-457200" algn="just">
              <a:buFont typeface="Wingdings" pitchFamily="2" charset="2"/>
              <a:buChar char="ü"/>
            </a:pPr>
            <a:r>
              <a:rPr lang="fr-CM" b="1" dirty="0">
                <a:solidFill>
                  <a:schemeClr val="accent2">
                    <a:lumMod val="75000"/>
                  </a:schemeClr>
                </a:solidFill>
              </a:rPr>
              <a:t>Recherche non-informée </a:t>
            </a:r>
            <a:r>
              <a:rPr lang="fr-CM" dirty="0"/>
              <a:t>: L'algorithme explore l'espace de recherche sans connaissance préalable sur la solution (DFS, BFS, etc.).</a:t>
            </a:r>
            <a:endParaRPr lang="en-US" dirty="0"/>
          </a:p>
          <a:p>
            <a:pPr marL="457200" indent="-457200" algn="just">
              <a:buFont typeface="Wingdings" pitchFamily="2" charset="2"/>
              <a:buChar char="ü"/>
            </a:pPr>
            <a:r>
              <a:rPr lang="fr-CM" b="1" dirty="0">
                <a:solidFill>
                  <a:schemeClr val="accent2">
                    <a:lumMod val="75000"/>
                  </a:schemeClr>
                </a:solidFill>
              </a:rPr>
              <a:t>Recherche informée </a:t>
            </a:r>
            <a:r>
              <a:rPr lang="fr-CM" dirty="0"/>
              <a:t>: L'algorithme utilise des informations supplémentaires (heuristiques) pour guider la recherche vers des solutions plus prometteuses (A*, </a:t>
            </a:r>
            <a:r>
              <a:rPr lang="fr-CM" dirty="0" err="1"/>
              <a:t>Greedy</a:t>
            </a:r>
            <a:r>
              <a:rPr lang="fr-CM" dirty="0"/>
              <a:t>).</a:t>
            </a:r>
            <a:endParaRPr lang="en-US" dirty="0"/>
          </a:p>
          <a:p>
            <a:r>
              <a:rPr lang="fr-CM" b="1" dirty="0"/>
              <a:t>Exemple</a:t>
            </a:r>
            <a:r>
              <a:rPr lang="fr-CM" dirty="0"/>
              <a:t> : Problème du sac à dos, couverture de sommets dans un graphe, etc.</a:t>
            </a:r>
            <a:endParaRPr lang="en-US" dirty="0"/>
          </a:p>
        </p:txBody>
      </p:sp>
    </p:spTree>
    <p:extLst>
      <p:ext uri="{BB962C8B-B14F-4D97-AF65-F5344CB8AC3E}">
        <p14:creationId xmlns:p14="http://schemas.microsoft.com/office/powerpoint/2010/main" val="18114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a:bodyPr>
          <a:lstStyle/>
          <a:p>
            <a:r>
              <a:rPr lang="fr-CM" b="1" dirty="0">
                <a:solidFill>
                  <a:srgbClr val="FFC000"/>
                </a:solidFill>
              </a:rPr>
              <a:t> Domaines d’application</a:t>
            </a:r>
          </a:p>
          <a:p>
            <a:pPr marL="457200" indent="-457200" algn="just">
              <a:buFont typeface="Wingdings" pitchFamily="2" charset="2"/>
              <a:buChar char="ü"/>
            </a:pPr>
            <a:r>
              <a:rPr lang="fr-CM" dirty="0"/>
              <a:t>Recherche dans des bases de données (indexation, recherche textuelle)</a:t>
            </a:r>
            <a:endParaRPr lang="en-US" dirty="0"/>
          </a:p>
          <a:p>
            <a:pPr marL="457200" indent="-457200" algn="just">
              <a:buFont typeface="Wingdings" pitchFamily="2" charset="2"/>
              <a:buChar char="ü"/>
            </a:pPr>
            <a:r>
              <a:rPr lang="fr-CM" dirty="0"/>
              <a:t>Recherche dans des jeux (algorithmes Minimax, A*)</a:t>
            </a:r>
            <a:endParaRPr lang="en-US" dirty="0"/>
          </a:p>
          <a:p>
            <a:pPr marL="457200" indent="-457200" algn="just">
              <a:buFont typeface="Wingdings" pitchFamily="2" charset="2"/>
              <a:buChar char="ü"/>
            </a:pPr>
            <a:r>
              <a:rPr lang="fr-CM" dirty="0"/>
              <a:t> Problèmes d'optimisation (problèmes de parcours, de planification)…</a:t>
            </a:r>
            <a:endParaRPr lang="en-US" dirty="0"/>
          </a:p>
          <a:p>
            <a:endParaRPr lang="fr-CM" b="1" dirty="0">
              <a:solidFill>
                <a:srgbClr val="FFC000"/>
              </a:solidFill>
            </a:endParaRPr>
          </a:p>
        </p:txBody>
      </p:sp>
    </p:spTree>
    <p:extLst>
      <p:ext uri="{BB962C8B-B14F-4D97-AF65-F5344CB8AC3E}">
        <p14:creationId xmlns:p14="http://schemas.microsoft.com/office/powerpoint/2010/main" val="159878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92500"/>
          </a:bodyPr>
          <a:lstStyle/>
          <a:p>
            <a:r>
              <a:rPr lang="fr-CM" b="1" dirty="0">
                <a:solidFill>
                  <a:srgbClr val="FFC000"/>
                </a:solidFill>
              </a:rPr>
              <a:t>Définitions</a:t>
            </a:r>
          </a:p>
          <a:p>
            <a:pPr algn="just"/>
            <a:r>
              <a:rPr lang="fr-CM" dirty="0"/>
              <a:t>La </a:t>
            </a:r>
            <a:r>
              <a:rPr lang="fr-CM" b="1" dirty="0">
                <a:solidFill>
                  <a:srgbClr val="00B0F0"/>
                </a:solidFill>
              </a:rPr>
              <a:t>recherche</a:t>
            </a:r>
            <a:r>
              <a:rPr lang="fr-CM" dirty="0"/>
              <a:t> en algorithmique consiste à trouver un ou plusieurs éléments dans une structure de données (tableau, liste, arbre, graphe, etc.) ou à résoudre un problème d'optimisation.</a:t>
            </a:r>
          </a:p>
          <a:p>
            <a:pPr algn="just"/>
            <a:endParaRPr lang="fr-CM" dirty="0"/>
          </a:p>
          <a:p>
            <a:pPr algn="just"/>
            <a:r>
              <a:rPr lang="fr-CM" dirty="0"/>
              <a:t>Un </a:t>
            </a:r>
            <a:r>
              <a:rPr lang="fr-CM" b="1" dirty="0">
                <a:solidFill>
                  <a:srgbClr val="00B0F0"/>
                </a:solidFill>
              </a:rPr>
              <a:t>algorithme de recherche </a:t>
            </a:r>
            <a:r>
              <a:rPr lang="fr-CM" dirty="0"/>
              <a:t>est un type d’algorithme qui, pour un domaine, un problème de ce domaine et des critères donnés, retourne en résultat un ensemble de solutions répondant au problème</a:t>
            </a:r>
            <a:endParaRPr lang="en-US" dirty="0"/>
          </a:p>
          <a:p>
            <a:endParaRPr lang="en-US" b="1" dirty="0">
              <a:solidFill>
                <a:srgbClr val="FFC000"/>
              </a:solidFill>
            </a:endParaRPr>
          </a:p>
        </p:txBody>
      </p:sp>
    </p:spTree>
    <p:extLst>
      <p:ext uri="{BB962C8B-B14F-4D97-AF65-F5344CB8AC3E}">
        <p14:creationId xmlns:p14="http://schemas.microsoft.com/office/powerpoint/2010/main" val="1400160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a:bodyPr>
          <a:lstStyle/>
          <a:p>
            <a:r>
              <a:rPr lang="fr-CM" b="1" dirty="0">
                <a:solidFill>
                  <a:srgbClr val="FFC000"/>
                </a:solidFill>
              </a:rPr>
              <a:t> Choix de la technique de recherche </a:t>
            </a:r>
          </a:p>
          <a:p>
            <a:pPr algn="just"/>
            <a:r>
              <a:rPr lang="fr-CM" dirty="0"/>
              <a:t> La sélection de l'algorithme de recherche dépend de la nature du problème, de la structure des données, et des contraintes de performance.</a:t>
            </a:r>
            <a:endParaRPr lang="en-US" dirty="0"/>
          </a:p>
          <a:p>
            <a:endParaRPr lang="fr-CM" b="1" dirty="0">
              <a:solidFill>
                <a:srgbClr val="FFC000"/>
              </a:solidFill>
            </a:endParaRPr>
          </a:p>
        </p:txBody>
      </p:sp>
    </p:spTree>
    <p:extLst>
      <p:ext uri="{BB962C8B-B14F-4D97-AF65-F5344CB8AC3E}">
        <p14:creationId xmlns:p14="http://schemas.microsoft.com/office/powerpoint/2010/main" val="54274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92500" lnSpcReduction="10000"/>
          </a:bodyPr>
          <a:lstStyle/>
          <a:p>
            <a:r>
              <a:rPr lang="fr-CM" b="1" dirty="0">
                <a:solidFill>
                  <a:srgbClr val="FFC000"/>
                </a:solidFill>
              </a:rPr>
              <a:t>Les types de problèmes de recherche</a:t>
            </a:r>
          </a:p>
          <a:p>
            <a:pPr marL="457200" indent="-457200" algn="just">
              <a:buFont typeface="Arial" pitchFamily="34" charset="0"/>
              <a:buChar char="•"/>
            </a:pPr>
            <a:r>
              <a:rPr lang="fr-CM" b="1" dirty="0">
                <a:solidFill>
                  <a:srgbClr val="92D050"/>
                </a:solidFill>
              </a:rPr>
              <a:t>Recherche dans des structures de données linéaires :</a:t>
            </a:r>
            <a:r>
              <a:rPr lang="fr-CM" dirty="0"/>
              <a:t> Trouver un élément dans un tableau ou une liste.</a:t>
            </a:r>
            <a:endParaRPr lang="en-US" dirty="0"/>
          </a:p>
          <a:p>
            <a:pPr marL="457200" indent="-457200" algn="just">
              <a:buFont typeface="Arial" pitchFamily="34" charset="0"/>
              <a:buChar char="•"/>
            </a:pPr>
            <a:r>
              <a:rPr lang="fr-CM" dirty="0"/>
              <a:t> </a:t>
            </a:r>
            <a:r>
              <a:rPr lang="fr-CM" b="1" dirty="0">
                <a:solidFill>
                  <a:srgbClr val="92D050"/>
                </a:solidFill>
              </a:rPr>
              <a:t>Recherche dans des structures non linéaires </a:t>
            </a:r>
            <a:r>
              <a:rPr lang="fr-CM" dirty="0"/>
              <a:t>: Recherche dans des graphes, des arbres, ou des grilles.</a:t>
            </a:r>
            <a:endParaRPr lang="en-US" dirty="0"/>
          </a:p>
          <a:p>
            <a:pPr marL="457200" indent="-457200" algn="just">
              <a:buFont typeface="Arial" pitchFamily="34" charset="0"/>
              <a:buChar char="•"/>
            </a:pPr>
            <a:r>
              <a:rPr lang="fr-CM" b="1" dirty="0">
                <a:solidFill>
                  <a:srgbClr val="92D050"/>
                </a:solidFill>
              </a:rPr>
              <a:t>Problèmes d'optimisation </a:t>
            </a:r>
            <a:r>
              <a:rPr lang="fr-CM" dirty="0"/>
              <a:t>: Trouver la meilleure solution parmi un ensemble de solutions possibles.</a:t>
            </a:r>
            <a:endParaRPr lang="en-US" dirty="0"/>
          </a:p>
          <a:p>
            <a:pPr marL="457200" indent="-457200" algn="just">
              <a:buFont typeface="Arial" pitchFamily="34" charset="0"/>
              <a:buChar char="•"/>
            </a:pPr>
            <a:r>
              <a:rPr lang="fr-CM" b="1" dirty="0">
                <a:solidFill>
                  <a:srgbClr val="92D050"/>
                </a:solidFill>
              </a:rPr>
              <a:t>Recherche heuristique </a:t>
            </a:r>
            <a:r>
              <a:rPr lang="fr-CM" dirty="0"/>
              <a:t>: Recherche basée sur des stratégies approximatives pour résoudre des problèmes complexes.</a:t>
            </a:r>
            <a:endParaRPr lang="en-US" dirty="0"/>
          </a:p>
          <a:p>
            <a:endParaRPr lang="en-US" b="1" dirty="0">
              <a:solidFill>
                <a:srgbClr val="FFC000"/>
              </a:solidFill>
            </a:endParaRPr>
          </a:p>
        </p:txBody>
      </p:sp>
    </p:spTree>
    <p:extLst>
      <p:ext uri="{BB962C8B-B14F-4D97-AF65-F5344CB8AC3E}">
        <p14:creationId xmlns:p14="http://schemas.microsoft.com/office/powerpoint/2010/main" val="230588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85000" lnSpcReduction="200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linéaire ou séquentielle:</a:t>
            </a:r>
            <a:r>
              <a:rPr lang="fr-CM" dirty="0">
                <a:solidFill>
                  <a:srgbClr val="0070C0"/>
                </a:solidFill>
              </a:rPr>
              <a:t> </a:t>
            </a:r>
            <a:r>
              <a:rPr lang="fr-CM" dirty="0"/>
              <a:t>est la méthode la plus simple pour trouver un élément dans une liste ou un tableau. Elle consiste à parcourir tous les éléments jusqu'à ce que l'élément recherché soit trouvé.</a:t>
            </a:r>
          </a:p>
          <a:p>
            <a:pPr marL="457200" indent="-457200" algn="just">
              <a:buFont typeface="Wingdings" pitchFamily="2" charset="2"/>
              <a:buChar char="§"/>
            </a:pPr>
            <a:endParaRPr lang="fr-CM" dirty="0"/>
          </a:p>
          <a:p>
            <a:pPr algn="just"/>
            <a:r>
              <a:rPr lang="fr-CM" dirty="0">
                <a:solidFill>
                  <a:schemeClr val="tx1"/>
                </a:solidFill>
              </a:rPr>
              <a:t>son algorithme est le suivant:</a:t>
            </a:r>
          </a:p>
          <a:p>
            <a:pPr algn="just"/>
            <a:r>
              <a:rPr lang="fr-CM" dirty="0"/>
              <a:t> 1. Parcourez chaque élément de la structure.</a:t>
            </a:r>
            <a:endParaRPr lang="en-US" dirty="0"/>
          </a:p>
          <a:p>
            <a:pPr algn="just"/>
            <a:r>
              <a:rPr lang="fr-CM" dirty="0"/>
              <a:t>2. Comparez chaque élément avec la valeur recherchée.</a:t>
            </a:r>
            <a:endParaRPr lang="en-US" dirty="0"/>
          </a:p>
          <a:p>
            <a:pPr algn="just"/>
            <a:r>
              <a:rPr lang="fr-CM" dirty="0"/>
              <a:t>  3. Si une correspondance est trouvée, retournez l'index de l'élément.</a:t>
            </a:r>
            <a:endParaRPr lang="en-US" dirty="0"/>
          </a:p>
          <a:p>
            <a:pPr algn="just"/>
            <a:r>
              <a:rPr lang="fr-CM" dirty="0"/>
              <a:t>  4. Si aucun élément n'est trouvé, retournez une valeur indiquant que l'élément est absent.</a:t>
            </a:r>
            <a:endParaRPr lang="en-US" b="1" dirty="0">
              <a:solidFill>
                <a:srgbClr val="FFC000"/>
              </a:solidFill>
            </a:endParaRPr>
          </a:p>
        </p:txBody>
      </p:sp>
    </p:spTree>
    <p:extLst>
      <p:ext uri="{BB962C8B-B14F-4D97-AF65-F5344CB8AC3E}">
        <p14:creationId xmlns:p14="http://schemas.microsoft.com/office/powerpoint/2010/main" val="363591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925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linéaire ou séquentielle:</a:t>
            </a:r>
            <a:r>
              <a:rPr lang="fr-CM" dirty="0">
                <a:solidFill>
                  <a:srgbClr val="0070C0"/>
                </a:solidFill>
              </a:rPr>
              <a:t> </a:t>
            </a:r>
          </a:p>
          <a:p>
            <a:pPr algn="just"/>
            <a:r>
              <a:rPr lang="fr-CM" b="1" dirty="0"/>
              <a:t>Pseudo code python</a:t>
            </a:r>
            <a:endParaRPr lang="en-US" b="1" dirty="0"/>
          </a:p>
          <a:p>
            <a:pPr algn="just"/>
            <a:r>
              <a:rPr lang="fr-CM" dirty="0" err="1"/>
              <a:t>def</a:t>
            </a:r>
            <a:r>
              <a:rPr lang="fr-CM" dirty="0"/>
              <a:t> </a:t>
            </a:r>
            <a:r>
              <a:rPr lang="fr-CM" dirty="0" err="1"/>
              <a:t>recherche_sequentielle</a:t>
            </a:r>
            <a:r>
              <a:rPr lang="fr-CM" dirty="0"/>
              <a:t>(tab, x):</a:t>
            </a:r>
            <a:endParaRPr lang="en-US" dirty="0"/>
          </a:p>
          <a:p>
            <a:pPr algn="just"/>
            <a:r>
              <a:rPr lang="fr-CM" dirty="0"/>
              <a:t>    for i in range(</a:t>
            </a:r>
            <a:r>
              <a:rPr lang="fr-CM" dirty="0" err="1"/>
              <a:t>len</a:t>
            </a:r>
            <a:r>
              <a:rPr lang="fr-CM" dirty="0"/>
              <a:t>(tab)):  # On parcourt tous les éléments du tableau</a:t>
            </a:r>
            <a:endParaRPr lang="en-US" dirty="0"/>
          </a:p>
          <a:p>
            <a:pPr algn="just"/>
            <a:r>
              <a:rPr lang="fr-CM" dirty="0"/>
              <a:t> if tab[i] == x:  # Si l'élément à l'indice i est égal à x</a:t>
            </a:r>
            <a:endParaRPr lang="en-US" dirty="0"/>
          </a:p>
          <a:p>
            <a:pPr algn="just"/>
            <a:r>
              <a:rPr lang="fr-CM" dirty="0"/>
              <a:t>            return i  # Retourne l'indice de l'élément trouvé</a:t>
            </a:r>
            <a:endParaRPr lang="en-US" dirty="0"/>
          </a:p>
          <a:p>
            <a:pPr algn="just"/>
            <a:r>
              <a:rPr lang="fr-CM" dirty="0"/>
              <a:t>    return -1  # Retourne -1 si l'élément n'est pas trouvé</a:t>
            </a:r>
            <a:endParaRPr lang="en-US" dirty="0"/>
          </a:p>
          <a:p>
            <a:pPr marL="457200" indent="-457200" algn="just">
              <a:buFont typeface="Wingdings" pitchFamily="2" charset="2"/>
              <a:buChar char="§"/>
            </a:pPr>
            <a:endParaRPr lang="fr-CM" dirty="0"/>
          </a:p>
        </p:txBody>
      </p:sp>
    </p:spTree>
    <p:extLst>
      <p:ext uri="{BB962C8B-B14F-4D97-AF65-F5344CB8AC3E}">
        <p14:creationId xmlns:p14="http://schemas.microsoft.com/office/powerpoint/2010/main" val="344717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lnSpcReduction="100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linéaire ou séquentielle:</a:t>
            </a:r>
            <a:endParaRPr lang="fr-CM" dirty="0"/>
          </a:p>
          <a:p>
            <a:pPr marL="457200" indent="-457200" algn="just">
              <a:buFont typeface="Wingdings" pitchFamily="2" charset="2"/>
              <a:buChar char="ü"/>
            </a:pPr>
            <a:r>
              <a:rPr lang="fr-CM" b="1" dirty="0"/>
              <a:t>Avantages</a:t>
            </a:r>
            <a:endParaRPr lang="en-US" b="1" dirty="0"/>
          </a:p>
          <a:p>
            <a:pPr algn="just"/>
            <a:r>
              <a:rPr lang="fr-CM" dirty="0"/>
              <a:t>- Simple à implémenter.</a:t>
            </a:r>
            <a:endParaRPr lang="en-US" dirty="0"/>
          </a:p>
          <a:p>
            <a:pPr algn="just"/>
            <a:r>
              <a:rPr lang="fr-CM" dirty="0"/>
              <a:t>- Peut être utilisé sur des listes non triées.</a:t>
            </a:r>
            <a:endParaRPr lang="en-US" dirty="0"/>
          </a:p>
          <a:p>
            <a:pPr algn="just"/>
            <a:r>
              <a:rPr lang="fr-CM" dirty="0"/>
              <a:t> </a:t>
            </a:r>
            <a:endParaRPr lang="en-US" dirty="0"/>
          </a:p>
          <a:p>
            <a:pPr marL="457200" indent="-457200" algn="just">
              <a:buFont typeface="Wingdings" pitchFamily="2" charset="2"/>
              <a:buChar char="ü"/>
            </a:pPr>
            <a:r>
              <a:rPr lang="fr-CM" b="1" dirty="0"/>
              <a:t>Inconvénients</a:t>
            </a:r>
            <a:endParaRPr lang="en-US" b="1" dirty="0"/>
          </a:p>
          <a:p>
            <a:pPr algn="just"/>
            <a:r>
              <a:rPr lang="fr-CM" dirty="0"/>
              <a:t>- Peu efficace pour les grandes listes, car il nécessite de vérifier chaque élément.</a:t>
            </a:r>
            <a:endParaRPr lang="en-US" dirty="0"/>
          </a:p>
        </p:txBody>
      </p:sp>
    </p:spTree>
    <p:extLst>
      <p:ext uri="{BB962C8B-B14F-4D97-AF65-F5344CB8AC3E}">
        <p14:creationId xmlns:p14="http://schemas.microsoft.com/office/powerpoint/2010/main" val="181158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85000" lnSpcReduction="200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séquentielle avec sentinelle: </a:t>
            </a:r>
            <a:r>
              <a:rPr lang="fr-CM" dirty="0"/>
              <a:t>est une amélioration de la recherche linéaire. L'idée est d'ajouter un élément "sentinelle" (un élément supplémentaire) à la fin du tableau ou de la liste, afin d'éviter la vérification de la condition de fin de boucle à chaque itération.</a:t>
            </a:r>
          </a:p>
          <a:p>
            <a:pPr algn="just"/>
            <a:r>
              <a:rPr lang="fr-CM" b="1" dirty="0"/>
              <a:t>Principe de fonctionnement</a:t>
            </a:r>
            <a:endParaRPr lang="en-US" b="1" dirty="0"/>
          </a:p>
          <a:p>
            <a:pPr algn="just"/>
            <a:r>
              <a:rPr lang="fr-CM" dirty="0"/>
              <a:t>1. On place l'élément recherché à la fin de la liste (en tant que sentinelle).</a:t>
            </a:r>
            <a:endParaRPr lang="en-US" dirty="0"/>
          </a:p>
          <a:p>
            <a:pPr algn="just"/>
            <a:r>
              <a:rPr lang="fr-CM" dirty="0"/>
              <a:t>2. Ensuite, on parcourt la liste comme dans la recherche séquentielle, mais on arrête la recherche dès que l'élément recherché est trouvé (car il a été déplacé à la fin).</a:t>
            </a:r>
            <a:endParaRPr lang="en-US" dirty="0"/>
          </a:p>
          <a:p>
            <a:pPr algn="just"/>
            <a:r>
              <a:rPr lang="fr-CM" dirty="0"/>
              <a:t>3. La recherche continue jusqu'à ce que l'élément recherché soit trouvé ou qu'on atteigne la sentinelle.</a:t>
            </a:r>
            <a:endParaRPr lang="en-US" dirty="0"/>
          </a:p>
          <a:p>
            <a:pPr marL="457200" indent="-457200" algn="just">
              <a:buFont typeface="Wingdings" pitchFamily="2" charset="2"/>
              <a:buChar char="§"/>
            </a:pPr>
            <a:endParaRPr lang="fr-CM" dirty="0"/>
          </a:p>
        </p:txBody>
      </p:sp>
    </p:spTree>
    <p:extLst>
      <p:ext uri="{BB962C8B-B14F-4D97-AF65-F5344CB8AC3E}">
        <p14:creationId xmlns:p14="http://schemas.microsoft.com/office/powerpoint/2010/main" val="14607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70000" lnSpcReduction="200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séquentielle avec sentinelle: </a:t>
            </a:r>
            <a:r>
              <a:rPr lang="fr-CM" dirty="0"/>
              <a:t>est une amélioration de la recherche linéaire. L'idée est d'ajouter un élément "sentinelle" (un élément supplémentaire) à la fin du tableau ou de la liste, afin d'éviter la vérification de la condition de fin de boucle à chaque itération.</a:t>
            </a:r>
          </a:p>
          <a:p>
            <a:pPr algn="just"/>
            <a:r>
              <a:rPr lang="fr-CM" b="1" dirty="0"/>
              <a:t>Pseudo code python</a:t>
            </a:r>
          </a:p>
          <a:p>
            <a:pPr algn="just"/>
            <a:r>
              <a:rPr lang="fr-CM" dirty="0" err="1"/>
              <a:t>def</a:t>
            </a:r>
            <a:r>
              <a:rPr lang="fr-CM" dirty="0"/>
              <a:t> </a:t>
            </a:r>
            <a:r>
              <a:rPr lang="fr-CM" dirty="0" err="1"/>
              <a:t>recherche_sequentielle_sentinelle</a:t>
            </a:r>
            <a:r>
              <a:rPr lang="fr-CM" dirty="0"/>
              <a:t>(tab, x):</a:t>
            </a:r>
            <a:endParaRPr lang="en-US" dirty="0"/>
          </a:p>
          <a:p>
            <a:pPr algn="just"/>
            <a:r>
              <a:rPr lang="fr-CM" dirty="0"/>
              <a:t>    n = </a:t>
            </a:r>
            <a:r>
              <a:rPr lang="fr-CM" dirty="0" err="1"/>
              <a:t>len</a:t>
            </a:r>
            <a:r>
              <a:rPr lang="fr-CM" dirty="0"/>
              <a:t>(tab)</a:t>
            </a:r>
            <a:endParaRPr lang="en-US" dirty="0"/>
          </a:p>
          <a:p>
            <a:pPr algn="just"/>
            <a:r>
              <a:rPr lang="fr-CM" dirty="0"/>
              <a:t>    </a:t>
            </a:r>
            <a:r>
              <a:rPr lang="fr-CM" dirty="0" err="1"/>
              <a:t>tab.append</a:t>
            </a:r>
            <a:r>
              <a:rPr lang="fr-CM" dirty="0"/>
              <a:t>(x)  # Ajouter la sentinelle à la fin du tableau</a:t>
            </a:r>
            <a:endParaRPr lang="en-US" dirty="0"/>
          </a:p>
          <a:p>
            <a:pPr algn="just"/>
            <a:r>
              <a:rPr lang="fr-CM" dirty="0"/>
              <a:t>    i = 0</a:t>
            </a:r>
            <a:endParaRPr lang="en-US" dirty="0"/>
          </a:p>
          <a:p>
            <a:pPr algn="just"/>
            <a:r>
              <a:rPr lang="fr-CM" dirty="0"/>
              <a:t>    </a:t>
            </a:r>
            <a:r>
              <a:rPr lang="fr-CM" dirty="0" err="1"/>
              <a:t>while</a:t>
            </a:r>
            <a:r>
              <a:rPr lang="fr-CM" dirty="0"/>
              <a:t> tab[i] != x:  # On continue tant que l'élément n'est pas trouvé</a:t>
            </a:r>
            <a:endParaRPr lang="en-US" dirty="0"/>
          </a:p>
          <a:p>
            <a:pPr algn="just"/>
            <a:r>
              <a:rPr lang="fr-CM" dirty="0"/>
              <a:t>        i += 1</a:t>
            </a:r>
            <a:endParaRPr lang="en-US" dirty="0"/>
          </a:p>
          <a:p>
            <a:pPr algn="just"/>
            <a:r>
              <a:rPr lang="fr-CM" dirty="0"/>
              <a:t>    if i &lt; n:  # Si l'élément est trouvé avant la sentinelle</a:t>
            </a:r>
            <a:endParaRPr lang="en-US" dirty="0"/>
          </a:p>
          <a:p>
            <a:pPr algn="just"/>
            <a:r>
              <a:rPr lang="fr-CM" dirty="0"/>
              <a:t>        return i</a:t>
            </a:r>
            <a:endParaRPr lang="en-US" dirty="0"/>
          </a:p>
          <a:p>
            <a:pPr algn="just"/>
            <a:r>
              <a:rPr lang="fr-CM" dirty="0"/>
              <a:t>    return -1  # L'élément n'a pas été trouvé, car on a atteint la sentinelle</a:t>
            </a:r>
            <a:endParaRPr lang="en-US" b="1" dirty="0"/>
          </a:p>
          <a:p>
            <a:pPr marL="457200" indent="-457200" algn="just">
              <a:buFont typeface="Wingdings" pitchFamily="2" charset="2"/>
              <a:buChar char="§"/>
            </a:pPr>
            <a:endParaRPr lang="fr-CM" dirty="0"/>
          </a:p>
        </p:txBody>
      </p:sp>
    </p:spTree>
    <p:extLst>
      <p:ext uri="{BB962C8B-B14F-4D97-AF65-F5344CB8AC3E}">
        <p14:creationId xmlns:p14="http://schemas.microsoft.com/office/powerpoint/2010/main" val="56449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fontScale="90000"/>
          </a:bodyPr>
          <a:lstStyle/>
          <a:p>
            <a:r>
              <a:rPr lang="fr-FR" sz="4000" b="1" dirty="0">
                <a:solidFill>
                  <a:srgbClr val="C00000"/>
                </a:solidFill>
              </a:rPr>
              <a:t>CHAPITRE 4 : LES TECHNIQUES DE RECHERCHES</a:t>
            </a:r>
            <a:br>
              <a:rPr lang="en-US" dirty="0"/>
            </a:br>
            <a:br>
              <a:rPr lang="en-US" dirty="0"/>
            </a:br>
            <a:endParaRPr lang="en-US" dirty="0"/>
          </a:p>
        </p:txBody>
      </p:sp>
      <p:sp>
        <p:nvSpPr>
          <p:cNvPr id="3" name="Subtitle 2"/>
          <p:cNvSpPr>
            <a:spLocks noGrp="1"/>
          </p:cNvSpPr>
          <p:nvPr>
            <p:ph type="subTitle" idx="1"/>
          </p:nvPr>
        </p:nvSpPr>
        <p:spPr>
          <a:xfrm>
            <a:off x="107504" y="1340768"/>
            <a:ext cx="8928992" cy="5112568"/>
          </a:xfrm>
        </p:spPr>
        <p:txBody>
          <a:bodyPr>
            <a:normAutofit fontScale="85000" lnSpcReduction="20000"/>
          </a:bodyPr>
          <a:lstStyle/>
          <a:p>
            <a:r>
              <a:rPr lang="fr-CM" b="1" dirty="0">
                <a:solidFill>
                  <a:srgbClr val="FFC000"/>
                </a:solidFill>
              </a:rPr>
              <a:t>Recherche dans des structures linéaires</a:t>
            </a:r>
          </a:p>
          <a:p>
            <a:pPr marL="457200" indent="-457200" algn="just">
              <a:buFont typeface="Wingdings" pitchFamily="2" charset="2"/>
              <a:buChar char="§"/>
            </a:pPr>
            <a:r>
              <a:rPr lang="fr-CM" b="1" dirty="0">
                <a:solidFill>
                  <a:srgbClr val="0070C0"/>
                </a:solidFill>
              </a:rPr>
              <a:t>Recherche séquentielle avec sentinelle:</a:t>
            </a:r>
            <a:endParaRPr lang="fr-CM" dirty="0"/>
          </a:p>
          <a:p>
            <a:pPr algn="just"/>
            <a:r>
              <a:rPr lang="fr-CM" b="1" dirty="0"/>
              <a:t>Avantages</a:t>
            </a:r>
            <a:endParaRPr lang="en-US" b="1" dirty="0"/>
          </a:p>
          <a:p>
            <a:pPr algn="just"/>
            <a:r>
              <a:rPr lang="fr-CM" dirty="0"/>
              <a:t>- Réduit légèrement la charge de travail dans les implémentations de recherche séquentielle classiques en évitant une comparaison à chaque itération.</a:t>
            </a:r>
            <a:endParaRPr lang="en-US" dirty="0"/>
          </a:p>
          <a:p>
            <a:pPr algn="just"/>
            <a:r>
              <a:rPr lang="fr-CM" dirty="0"/>
              <a:t>- Utile lorsque les données sont dans un tableau ou une liste statique.</a:t>
            </a:r>
            <a:endParaRPr lang="en-US" dirty="0"/>
          </a:p>
          <a:p>
            <a:pPr algn="just"/>
            <a:r>
              <a:rPr lang="fr-CM" dirty="0"/>
              <a:t> </a:t>
            </a:r>
            <a:endParaRPr lang="en-US" dirty="0"/>
          </a:p>
          <a:p>
            <a:pPr algn="just"/>
            <a:r>
              <a:rPr lang="fr-CM" b="1" dirty="0"/>
              <a:t>Inconvénients</a:t>
            </a:r>
            <a:endParaRPr lang="en-US" b="1" dirty="0"/>
          </a:p>
          <a:p>
            <a:pPr algn="just"/>
            <a:r>
              <a:rPr lang="fr-CM" dirty="0"/>
              <a:t>- Nécessite un espace supplémentaire pour la sentinelle.</a:t>
            </a:r>
            <a:endParaRPr lang="en-US" dirty="0"/>
          </a:p>
          <a:p>
            <a:pPr algn="just"/>
            <a:r>
              <a:rPr lang="fr-CM" dirty="0"/>
              <a:t>- Toujours O(n) en termes de complexité temporelle, donc pas efficace pour des grands ensembles de données.</a:t>
            </a:r>
            <a:endParaRPr lang="en-US" dirty="0"/>
          </a:p>
          <a:p>
            <a:pPr marL="457200" indent="-457200" algn="just">
              <a:buFont typeface="Wingdings" pitchFamily="2" charset="2"/>
              <a:buChar char="§"/>
            </a:pPr>
            <a:endParaRPr lang="fr-CM" dirty="0"/>
          </a:p>
        </p:txBody>
      </p:sp>
    </p:spTree>
    <p:extLst>
      <p:ext uri="{BB962C8B-B14F-4D97-AF65-F5344CB8AC3E}">
        <p14:creationId xmlns:p14="http://schemas.microsoft.com/office/powerpoint/2010/main" val="18393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2087</Words>
  <Application>Microsoft Office PowerPoint</Application>
  <PresentationFormat>Affichage à l'écran (4:3)</PresentationFormat>
  <Paragraphs>191</Paragraphs>
  <Slides>20</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Times New Roman</vt:lpstr>
      <vt:lpstr>Wingdings</vt:lpstr>
      <vt:lpstr>Office Theme</vt:lpstr>
      <vt:lpstr>COURS DE BASE DE STRUCTURE DE DONNES AVANCEES 1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lpstr>CHAPITRE 4 : LES TECHNIQUES DE RECHERCHES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DE BASE DE STRUCTURE DE DONNES AVANCEES 1 </dc:title>
  <dc:creator>hp</dc:creator>
  <cp:lastModifiedBy>raoul</cp:lastModifiedBy>
  <cp:revision>29</cp:revision>
  <dcterms:created xsi:type="dcterms:W3CDTF">2025-01-04T14:44:59Z</dcterms:created>
  <dcterms:modified xsi:type="dcterms:W3CDTF">2025-01-06T09:48:28Z</dcterms:modified>
</cp:coreProperties>
</file>