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64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1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39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4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8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64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0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7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2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9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FCC8-0A77-4911-82BB-F7460441D2CA}" type="datetimeFigureOut">
              <a:rPr lang="pt-PT" smtClean="0"/>
              <a:t>23/11/2018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397E-BB11-4528-BFE8-C635A1818B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59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62D3E5-E8FA-4884-9F07-71E434FDE3A4}"/>
              </a:ext>
            </a:extLst>
          </p:cNvPr>
          <p:cNvSpPr/>
          <p:nvPr/>
        </p:nvSpPr>
        <p:spPr>
          <a:xfrm>
            <a:off x="6884504" y="841513"/>
            <a:ext cx="1371600" cy="217998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8E4215-A699-4716-A018-C519B9A44D14}"/>
              </a:ext>
            </a:extLst>
          </p:cNvPr>
          <p:cNvSpPr/>
          <p:nvPr/>
        </p:nvSpPr>
        <p:spPr>
          <a:xfrm>
            <a:off x="629478" y="841514"/>
            <a:ext cx="1371600" cy="217998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22C0E7-3EFD-4591-9383-EB4589A7F37D}"/>
              </a:ext>
            </a:extLst>
          </p:cNvPr>
          <p:cNvSpPr/>
          <p:nvPr/>
        </p:nvSpPr>
        <p:spPr>
          <a:xfrm>
            <a:off x="2622275" y="841513"/>
            <a:ext cx="1371600" cy="217998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C5C7EE-A8CA-45D8-BF78-17EEB6EDFE90}"/>
              </a:ext>
            </a:extLst>
          </p:cNvPr>
          <p:cNvSpPr/>
          <p:nvPr/>
        </p:nvSpPr>
        <p:spPr>
          <a:xfrm>
            <a:off x="4654827" y="841514"/>
            <a:ext cx="1371600" cy="2179983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531D09-87F1-43A1-B219-E4A81862F769}"/>
              </a:ext>
            </a:extLst>
          </p:cNvPr>
          <p:cNvSpPr txBox="1"/>
          <p:nvPr/>
        </p:nvSpPr>
        <p:spPr>
          <a:xfrm>
            <a:off x="679174" y="1409196"/>
            <a:ext cx="12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</a:t>
            </a:r>
            <a:r>
              <a:rPr lang="pt-PT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 </a:t>
            </a:r>
          </a:p>
          <a:p>
            <a:pPr algn="ctr"/>
            <a:r>
              <a:rPr lang="pt-PT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0-3 Meses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51AF99-00C7-4266-90E6-00324937AC3B}"/>
              </a:ext>
            </a:extLst>
          </p:cNvPr>
          <p:cNvSpPr txBox="1"/>
          <p:nvPr/>
        </p:nvSpPr>
        <p:spPr>
          <a:xfrm>
            <a:off x="2726638" y="1409196"/>
            <a:ext cx="12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</a:t>
            </a:r>
            <a:r>
              <a:rPr lang="pt-PT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 </a:t>
            </a:r>
          </a:p>
          <a:p>
            <a:pPr algn="ctr"/>
            <a:r>
              <a:rPr lang="pt-PT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3-6 Meses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7C89DF-FABB-4D78-BDFE-9747708248B5}"/>
              </a:ext>
            </a:extLst>
          </p:cNvPr>
          <p:cNvSpPr txBox="1"/>
          <p:nvPr/>
        </p:nvSpPr>
        <p:spPr>
          <a:xfrm>
            <a:off x="4704523" y="1409196"/>
            <a:ext cx="12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</a:t>
            </a:r>
            <a:r>
              <a:rPr lang="pt-PT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 </a:t>
            </a:r>
          </a:p>
          <a:p>
            <a:pPr algn="ctr"/>
            <a:r>
              <a:rPr lang="pt-PT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6-9 Meses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29899C-1462-416E-9097-BF2EE8A4AC96}"/>
              </a:ext>
            </a:extLst>
          </p:cNvPr>
          <p:cNvSpPr txBox="1"/>
          <p:nvPr/>
        </p:nvSpPr>
        <p:spPr>
          <a:xfrm>
            <a:off x="6983896" y="1409196"/>
            <a:ext cx="12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</a:t>
            </a:r>
            <a:r>
              <a:rPr lang="pt-PT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 </a:t>
            </a:r>
          </a:p>
          <a:p>
            <a:pPr algn="ctr"/>
            <a:r>
              <a:rPr lang="pt-PT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9-12 Meses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5" name="Seta: Em Ângulo Reto Para Cima 14">
            <a:extLst>
              <a:ext uri="{FF2B5EF4-FFF2-40B4-BE49-F238E27FC236}">
                <a16:creationId xmlns:a16="http://schemas.microsoft.com/office/drawing/2014/main" id="{9F9D5594-94AE-4484-A672-86CC19FFD695}"/>
              </a:ext>
            </a:extLst>
          </p:cNvPr>
          <p:cNvSpPr/>
          <p:nvPr/>
        </p:nvSpPr>
        <p:spPr>
          <a:xfrm rot="5400000">
            <a:off x="928229" y="3394213"/>
            <a:ext cx="1019264" cy="488170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97288A-170C-4084-8AD6-1D8F63C27137}"/>
              </a:ext>
            </a:extLst>
          </p:cNvPr>
          <p:cNvSpPr/>
          <p:nvPr/>
        </p:nvSpPr>
        <p:spPr>
          <a:xfrm>
            <a:off x="1888434" y="3937338"/>
            <a:ext cx="65068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defRPr/>
            </a:pPr>
            <a:r>
              <a:rPr lang="pt-PT" u="sng" dirty="0"/>
              <a:t>Ao clicar na </a:t>
            </a:r>
            <a:r>
              <a:rPr lang="pt-PT" u="sng" dirty="0" err="1"/>
              <a:t>checklist</a:t>
            </a:r>
            <a:r>
              <a:rPr lang="pt-PT" u="sng" dirty="0"/>
              <a:t> aparece o texto</a:t>
            </a:r>
            <a:r>
              <a:rPr lang="pt-PT" dirty="0"/>
              <a:t>: Assinale a opção (sim ou não) que caracteriza o desempenho do seu bebé em cada uma das competências esperadas neste trimestre. Realça-se que as competências referidas são tipicamente evidenciadas no final do trimestre, pelo que este pode ser um guia de algumas etapas a potenciar ao longo deste.</a:t>
            </a:r>
          </a:p>
        </p:txBody>
      </p:sp>
      <p:sp>
        <p:nvSpPr>
          <p:cNvPr id="17" name="Seta: Em Ângulo Reto Para Cima 16">
            <a:extLst>
              <a:ext uri="{FF2B5EF4-FFF2-40B4-BE49-F238E27FC236}">
                <a16:creationId xmlns:a16="http://schemas.microsoft.com/office/drawing/2014/main" id="{E3514F4E-5118-42FE-84F0-EC7AB76F73F4}"/>
              </a:ext>
            </a:extLst>
          </p:cNvPr>
          <p:cNvSpPr/>
          <p:nvPr/>
        </p:nvSpPr>
        <p:spPr>
          <a:xfrm rot="5400000">
            <a:off x="1049731" y="5447579"/>
            <a:ext cx="1019264" cy="488170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073EB7-9074-4852-91FE-BAD61E641505}"/>
              </a:ext>
            </a:extLst>
          </p:cNvPr>
          <p:cNvSpPr/>
          <p:nvPr/>
        </p:nvSpPr>
        <p:spPr>
          <a:xfrm>
            <a:off x="1803448" y="5853427"/>
            <a:ext cx="339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u="sng" dirty="0"/>
              <a:t>Ao clicar </a:t>
            </a:r>
            <a:r>
              <a:rPr lang="pt-PT" i="1" u="sng" dirty="0"/>
              <a:t>seguinte</a:t>
            </a:r>
            <a:r>
              <a:rPr lang="pt-PT" u="sng" dirty="0"/>
              <a:t> inicia a </a:t>
            </a:r>
            <a:r>
              <a:rPr lang="pt-PT" u="sng" dirty="0" err="1"/>
              <a:t>checklist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507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C3ADD9-8729-486B-A294-7D1FC8DA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94285"/>
              </p:ext>
            </p:extLst>
          </p:nvPr>
        </p:nvGraphicFramePr>
        <p:xfrm>
          <a:off x="101599" y="463827"/>
          <a:ext cx="8890002" cy="6030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31">
                  <a:extLst>
                    <a:ext uri="{9D8B030D-6E8A-4147-A177-3AD203B41FA5}">
                      <a16:colId xmlns:a16="http://schemas.microsoft.com/office/drawing/2014/main" val="3361605896"/>
                    </a:ext>
                  </a:extLst>
                </a:gridCol>
                <a:gridCol w="236882">
                  <a:extLst>
                    <a:ext uri="{9D8B030D-6E8A-4147-A177-3AD203B41FA5}">
                      <a16:colId xmlns:a16="http://schemas.microsoft.com/office/drawing/2014/main" val="3196152539"/>
                    </a:ext>
                  </a:extLst>
                </a:gridCol>
                <a:gridCol w="275568">
                  <a:extLst>
                    <a:ext uri="{9D8B030D-6E8A-4147-A177-3AD203B41FA5}">
                      <a16:colId xmlns:a16="http://schemas.microsoft.com/office/drawing/2014/main" val="2312587326"/>
                    </a:ext>
                  </a:extLst>
                </a:gridCol>
                <a:gridCol w="1838791">
                  <a:extLst>
                    <a:ext uri="{9D8B030D-6E8A-4147-A177-3AD203B41FA5}">
                      <a16:colId xmlns:a16="http://schemas.microsoft.com/office/drawing/2014/main" val="1285889361"/>
                    </a:ext>
                  </a:extLst>
                </a:gridCol>
                <a:gridCol w="2043520">
                  <a:extLst>
                    <a:ext uri="{9D8B030D-6E8A-4147-A177-3AD203B41FA5}">
                      <a16:colId xmlns:a16="http://schemas.microsoft.com/office/drawing/2014/main" val="1124722608"/>
                    </a:ext>
                  </a:extLst>
                </a:gridCol>
                <a:gridCol w="1581310">
                  <a:extLst>
                    <a:ext uri="{9D8B030D-6E8A-4147-A177-3AD203B41FA5}">
                      <a16:colId xmlns:a16="http://schemas.microsoft.com/office/drawing/2014/main" val="1164884070"/>
                    </a:ext>
                  </a:extLst>
                </a:gridCol>
              </a:tblGrid>
              <a:tr h="461386"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2: Dicas consoante o resultado da </a:t>
                      </a:r>
                      <a:r>
                        <a:rPr lang="pt-PT" sz="1600" dirty="0" err="1"/>
                        <a:t>checklist</a:t>
                      </a:r>
                      <a:r>
                        <a:rPr lang="pt-PT" sz="1600" dirty="0"/>
                        <a:t> (parte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74890"/>
                  </a:ext>
                </a:extLst>
              </a:tr>
              <a:tr h="311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Competências motoras do bebé </a:t>
                      </a: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Hipótese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50142"/>
                  </a:ext>
                </a:extLst>
              </a:tr>
              <a:tr h="12215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Em decúbito dorsal (deitado de barriga para cima) mantém a cabeça na linha média para ver/seguir caras ou brinquedos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pt-PT" sz="1100" b="1" dirty="0"/>
                        <a:t>Todas as respostas sim:</a:t>
                      </a:r>
                    </a:p>
                    <a:p>
                      <a:pPr algn="just"/>
                      <a:endParaRPr lang="pt-PT" sz="1100" dirty="0"/>
                    </a:p>
                    <a:p>
                      <a:pPr algn="just"/>
                      <a:r>
                        <a:rPr lang="pt-PT" sz="1050" dirty="0"/>
                        <a:t>Parabéns, o seu bebé evidencia todas as competências esperadas para a sua faixa etária! Continue a estimular o tempo (períodos) em que permanece de barriga para baixo que potenciará o seu desenvolvimento motor e as etapas seguintes!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000" b="1" dirty="0"/>
                        <a:t>1 ou 2 respostas não:</a:t>
                      </a:r>
                    </a:p>
                    <a:p>
                      <a:endParaRPr lang="pt-PT" sz="1000" dirty="0"/>
                    </a:p>
                    <a:p>
                      <a:pPr algn="just"/>
                      <a:r>
                        <a:rPr lang="pt-PT" sz="1000" u="sng" dirty="0"/>
                        <a:t>Dica 1:</a:t>
                      </a:r>
                      <a:r>
                        <a:rPr lang="pt-PT" sz="1000" u="none" dirty="0"/>
                        <a:t> </a:t>
                      </a:r>
                      <a:r>
                        <a:rPr lang="pt-PT" sz="1000" dirty="0"/>
                        <a:t>Associe o decúbito ventral (deitado de barriga para baixo) às rotinas do seu bebé  (p.e. na muda da fralda, após o banho para colocar creme nas costas, sempre que muda a fralda, enquanto brinca no seu colo sobre os membros inferiores) aumentando gradualmente o tempo em que permanece nesta posição. Isto irá contribuir para o controlo de cabeça e tronco.</a:t>
                      </a:r>
                    </a:p>
                    <a:p>
                      <a:pPr algn="just"/>
                      <a:endParaRPr lang="pt-PT" sz="1000" dirty="0"/>
                    </a:p>
                    <a:p>
                      <a:pPr algn="just"/>
                      <a:endParaRPr lang="pt-PT" sz="1000" dirty="0"/>
                    </a:p>
                    <a:p>
                      <a:pPr algn="just"/>
                      <a:endParaRPr lang="pt-PT" sz="1000" dirty="0"/>
                    </a:p>
                    <a:p>
                      <a:pPr algn="just"/>
                      <a:r>
                        <a:rPr lang="pt-PT" sz="1000" u="sng" dirty="0"/>
                        <a:t>Dica 2:</a:t>
                      </a:r>
                      <a:r>
                        <a:rPr lang="pt-PT" sz="1000" u="none" dirty="0"/>
                        <a:t> </a:t>
                      </a:r>
                      <a:r>
                        <a:rPr lang="pt-PT" sz="1000" dirty="0"/>
                        <a:t>No colo alterne entre os 2 braços e varie os posicionamentos (barriga para baixo, de lado, deitado sobre o seu peito quando está na cama ou sofá…)</a:t>
                      </a:r>
                    </a:p>
                    <a:p>
                      <a:pPr algn="just"/>
                      <a:r>
                        <a:rPr lang="pt-PT" sz="1000" dirty="0"/>
                        <a:t>Aproveite a almofada de amamentação para posicionar o seu bebé em decúbito dorsal (de barriga para cima) e promover a </a:t>
                      </a:r>
                      <a:r>
                        <a:rPr lang="pt-PT" sz="1000" noProof="0" dirty="0"/>
                        <a:t>organização</a:t>
                      </a:r>
                      <a:r>
                        <a:rPr lang="pt-PT" sz="1000" dirty="0"/>
                        <a:t> das mãos na linha média.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 4 respostas não</a:t>
                      </a:r>
                    </a:p>
                    <a:p>
                      <a:pPr algn="ctr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Aconselha-se uma avaliação com fisioterapeuta da área do desenvolvimento infantil para dicas específicas e  adequadas ao seu bebé!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Veja também as nossas dicas: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1 </a:t>
                      </a: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2</a:t>
                      </a: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l"/>
                      <a:endParaRPr lang="pt-PT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PT" sz="10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3: </a:t>
                      </a:r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 um espaço destinado ao seu bebé no chão (p.e. parque) e comece a coloca-lo por pequenos período, tanto em decúbito ventral como decúbito dorsal ou mesmo lateral, com ajuda de almofadas e sempre com supervisão.</a:t>
                      </a:r>
                    </a:p>
                    <a:p>
                      <a:pPr algn="l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vivência do movimento numa superfície estável irá potenciar o controlo postural do seu bebé.</a:t>
                      </a:r>
                    </a:p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85168"/>
                  </a:ext>
                </a:extLst>
              </a:tr>
              <a:tr h="7692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Em decúbito dorsal (deitado de barriga para cima) leva as duas mãos à boca 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8503"/>
                  </a:ext>
                </a:extLst>
              </a:tr>
              <a:tr h="14529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Permanece em decúbito ventral (deitado de barriga para baixo) com apoio nos antebraços e levanta a cabeça (extensão ativa de tronco) por curtos períodos de tempo.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83957"/>
                  </a:ext>
                </a:extLst>
              </a:tr>
              <a:tr h="17118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Apresenta mobilidade espontânea nos 4 membros quando está desperto e bem-disposto. Começa a abrir e fechar as mãos voluntariamente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5654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05C3CDFF-034C-4C13-A706-DDDFDAD8D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1" r="44157" b="66613"/>
          <a:stretch/>
        </p:blipFill>
        <p:spPr>
          <a:xfrm>
            <a:off x="152399" y="4254911"/>
            <a:ext cx="1344518" cy="4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C3ADD9-8729-486B-A294-7D1FC8DA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42383"/>
              </p:ext>
            </p:extLst>
          </p:nvPr>
        </p:nvGraphicFramePr>
        <p:xfrm>
          <a:off x="100495" y="159636"/>
          <a:ext cx="875195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423">
                  <a:extLst>
                    <a:ext uri="{9D8B030D-6E8A-4147-A177-3AD203B41FA5}">
                      <a16:colId xmlns:a16="http://schemas.microsoft.com/office/drawing/2014/main" val="3361605896"/>
                    </a:ext>
                  </a:extLst>
                </a:gridCol>
                <a:gridCol w="236208">
                  <a:extLst>
                    <a:ext uri="{9D8B030D-6E8A-4147-A177-3AD203B41FA5}">
                      <a16:colId xmlns:a16="http://schemas.microsoft.com/office/drawing/2014/main" val="3196152539"/>
                    </a:ext>
                  </a:extLst>
                </a:gridCol>
                <a:gridCol w="301396">
                  <a:extLst>
                    <a:ext uri="{9D8B030D-6E8A-4147-A177-3AD203B41FA5}">
                      <a16:colId xmlns:a16="http://schemas.microsoft.com/office/drawing/2014/main" val="2312587326"/>
                    </a:ext>
                  </a:extLst>
                </a:gridCol>
                <a:gridCol w="1838876">
                  <a:extLst>
                    <a:ext uri="{9D8B030D-6E8A-4147-A177-3AD203B41FA5}">
                      <a16:colId xmlns:a16="http://schemas.microsoft.com/office/drawing/2014/main" val="1285889361"/>
                    </a:ext>
                  </a:extLst>
                </a:gridCol>
                <a:gridCol w="1821968">
                  <a:extLst>
                    <a:ext uri="{9D8B030D-6E8A-4147-A177-3AD203B41FA5}">
                      <a16:colId xmlns:a16="http://schemas.microsoft.com/office/drawing/2014/main" val="1124722608"/>
                    </a:ext>
                  </a:extLst>
                </a:gridCol>
                <a:gridCol w="1464087">
                  <a:extLst>
                    <a:ext uri="{9D8B030D-6E8A-4147-A177-3AD203B41FA5}">
                      <a16:colId xmlns:a16="http://schemas.microsoft.com/office/drawing/2014/main" val="1164884070"/>
                    </a:ext>
                  </a:extLst>
                </a:gridCol>
              </a:tblGrid>
              <a:tr h="249192"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2: Dicas consoante o resultado da </a:t>
                      </a:r>
                      <a:r>
                        <a:rPr lang="pt-PT" sz="1600" dirty="0" err="1"/>
                        <a:t>checklist</a:t>
                      </a:r>
                      <a:r>
                        <a:rPr lang="pt-PT" sz="1600" dirty="0"/>
                        <a:t> (parte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1458"/>
                  </a:ext>
                </a:extLst>
              </a:tr>
              <a:tr h="259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Competências sensoriais do bebé </a:t>
                      </a: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Hipótese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76812"/>
                  </a:ext>
                </a:extLst>
              </a:tr>
              <a:tr h="1174763">
                <a:tc>
                  <a:txBody>
                    <a:bodyPr/>
                    <a:lstStyle/>
                    <a:p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Segue visualmente um brinquedo na horizontal (esquerda para a direita e vice-versa) com movimento conjunto da cabeça e dos olhos (sistema visual)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pt-PT" sz="1100" b="1" dirty="0">
                          <a:solidFill>
                            <a:schemeClr val="tx1"/>
                          </a:solidFill>
                        </a:rPr>
                        <a:t>Todas as respostas sim</a:t>
                      </a:r>
                      <a:r>
                        <a:rPr lang="pt-PT" sz="11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just"/>
                      <a:endParaRPr lang="pt-PT" sz="11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PT" sz="1050" dirty="0">
                          <a:solidFill>
                            <a:schemeClr val="tx1"/>
                          </a:solidFill>
                        </a:rPr>
                        <a:t>Parabéns, o seu bebé evidencia todas as competências esperadas para a sua faixa etária! Continue a estimular todos os sentidos do seu bebé: Audição, Visão, Tato, Olfato, Paladar, Vestibular e propriocetivo.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pt-PT" sz="1000" b="1" dirty="0">
                          <a:solidFill>
                            <a:schemeClr val="tx1"/>
                          </a:solidFill>
                        </a:rPr>
                        <a:t>1 ou 2 respostas não:</a:t>
                      </a:r>
                    </a:p>
                    <a:p>
                      <a:pPr algn="just"/>
                      <a:endParaRPr lang="pt-PT" sz="1000" b="0" dirty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r>
                        <a:rPr lang="pt-PT" sz="1000" b="0" u="sng" dirty="0">
                          <a:solidFill>
                            <a:schemeClr val="tx1"/>
                          </a:solidFill>
                        </a:rPr>
                        <a:t>Dica 1: </a:t>
                      </a:r>
                      <a:r>
                        <a:rPr lang="pt-PT" sz="1000" b="0" dirty="0">
                          <a:solidFill>
                            <a:schemeClr val="tx1"/>
                          </a:solidFill>
                        </a:rPr>
                        <a:t>A visão é o sentido que mais se desenvolve nesta fase, o bebé p</a:t>
                      </a:r>
                      <a:r>
                        <a:rPr lang="pt-PT" altLang="pt-PT" sz="1000" b="0" dirty="0">
                          <a:solidFill>
                            <a:schemeClr val="tx1"/>
                          </a:solidFill>
                        </a:rPr>
                        <a:t>assa da </a:t>
                      </a:r>
                      <a:r>
                        <a:rPr lang="pt-PT" altLang="pt-PT" sz="1000" b="0" u="sng" dirty="0">
                          <a:solidFill>
                            <a:schemeClr val="tx1"/>
                          </a:solidFill>
                        </a:rPr>
                        <a:t>visão periférica </a:t>
                      </a:r>
                      <a:r>
                        <a:rPr lang="pt-PT" altLang="pt-PT" sz="1000" b="0" dirty="0">
                          <a:solidFill>
                            <a:schemeClr val="tx1"/>
                          </a:solidFill>
                        </a:rPr>
                        <a:t>para a </a:t>
                      </a:r>
                      <a:r>
                        <a:rPr lang="pt-PT" altLang="pt-PT" sz="1000" b="0" u="sng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pt-PT" altLang="pt-PT" sz="1000" b="0" dirty="0">
                          <a:solidFill>
                            <a:schemeClr val="tx1"/>
                          </a:solidFill>
                        </a:rPr>
                        <a:t>  permitindo o desenvolvimento da </a:t>
                      </a:r>
                      <a:r>
                        <a:rPr lang="pt-PT" altLang="pt-PT" sz="1000" b="0" dirty="0" err="1">
                          <a:solidFill>
                            <a:schemeClr val="tx1"/>
                          </a:solidFill>
                        </a:rPr>
                        <a:t>binocularidade</a:t>
                      </a:r>
                      <a:r>
                        <a:rPr lang="pt-PT" altLang="pt-PT" sz="1000" b="0" dirty="0">
                          <a:solidFill>
                            <a:schemeClr val="tx1"/>
                          </a:solidFill>
                        </a:rPr>
                        <a:t>. Use objetos com contraste tanto coloridos como branco e preto. Estimule a atenção visual: </a:t>
                      </a:r>
                    </a:p>
                    <a:p>
                      <a:pPr algn="just"/>
                      <a:r>
                        <a:rPr lang="pt-PT" altLang="pt-PT" sz="1000" b="0" dirty="0">
                          <a:solidFill>
                            <a:schemeClr val="tx1"/>
                          </a:solidFill>
                        </a:rPr>
                        <a:t>a sua face será o “brinquedo” preferido do bebé . Apresente também brinquedos e espere que olhe, depois movimente lentamente para que siga.</a:t>
                      </a:r>
                      <a:endParaRPr lang="pt-PT" sz="1000" b="0" dirty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endParaRPr lang="pt-PT" sz="1000" b="0" dirty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endParaRPr lang="pt-PT" sz="1000" b="0" dirty="0">
                        <a:solidFill>
                          <a:srgbClr val="FF0000"/>
                        </a:solidFill>
                      </a:endParaRPr>
                    </a:p>
                    <a:p>
                      <a:pPr algn="just"/>
                      <a:r>
                        <a:rPr lang="pt-PT" sz="1000" b="0" u="sng" dirty="0">
                          <a:solidFill>
                            <a:schemeClr val="tx1"/>
                          </a:solidFill>
                        </a:rPr>
                        <a:t>Dica 2: </a:t>
                      </a:r>
                      <a:r>
                        <a:rPr lang="pt-PT" sz="1000" b="0" dirty="0">
                          <a:solidFill>
                            <a:schemeClr val="tx1"/>
                          </a:solidFill>
                        </a:rPr>
                        <a:t>No primeiro trimestre replicar as vivências que o bebé teve in útero pode ajudar na sua regulação - Recorra à conjugação de  sons brancos, balanceio (embalar) e flexão (enfaixamento e/ou envolvimento com manta) por alguns períodos.</a:t>
                      </a:r>
                    </a:p>
                    <a:p>
                      <a:pPr algn="just"/>
                      <a:endParaRPr lang="pt-PT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pt-PT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 4 respostas não:</a:t>
                      </a:r>
                    </a:p>
                    <a:p>
                      <a:pPr algn="just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Aconselha-se uma avaliação com Terapeuta Ocupacional da área do desenvolvimento infantil para dicas específicas e  adequadas ao seu bebé!</a:t>
                      </a:r>
                    </a:p>
                    <a:p>
                      <a:pPr algn="just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Veja também as nossas dicas:</a:t>
                      </a:r>
                    </a:p>
                    <a:p>
                      <a:pPr algn="just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1 </a:t>
                      </a:r>
                    </a:p>
                    <a:p>
                      <a:pPr algn="just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just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2</a:t>
                      </a:r>
                    </a:p>
                    <a:p>
                      <a:pPr algn="just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just"/>
                      <a:endParaRPr lang="pt-PT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PT" sz="10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3:</a:t>
                      </a:r>
                    </a:p>
                    <a:p>
                      <a:pPr algn="just"/>
                      <a:r>
                        <a:rPr lang="pt-PT" sz="10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Aproveite o momento do banho e de vestir para fazer massagem e promover o contacto pele com pele com o seu bebé. O sistema tátil está ligado à vinculação mãe-bebé e pai – bebé, bem como, ao desenvolvimento das competências manipulativas.</a:t>
                      </a:r>
                      <a:endParaRPr lang="pt-PT" sz="10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sz="10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sz="10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sz="10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pt-PT" sz="10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85168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Direciona a cabeça para o som ou voz (sistema auditivo)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8503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É capaz de acalmar com movimento, toque e sons suaves (sistema vestibular, propriocetivo e tátil)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83957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PT" sz="1200" dirty="0"/>
                        <a:t>4. Gosta de movimento (aceita o manuseio e as mudanças de posição)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pt-PT" sz="1200" dirty="0"/>
                        <a:t>(sistema vestibular e propriocetivo)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C3ADD9-8729-486B-A294-7D1FC8DA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97081"/>
              </p:ext>
            </p:extLst>
          </p:nvPr>
        </p:nvGraphicFramePr>
        <p:xfrm>
          <a:off x="101600" y="943066"/>
          <a:ext cx="8717722" cy="4506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7630">
                  <a:extLst>
                    <a:ext uri="{9D8B030D-6E8A-4147-A177-3AD203B41FA5}">
                      <a16:colId xmlns:a16="http://schemas.microsoft.com/office/drawing/2014/main" val="3361605896"/>
                    </a:ext>
                  </a:extLst>
                </a:gridCol>
                <a:gridCol w="360925">
                  <a:extLst>
                    <a:ext uri="{9D8B030D-6E8A-4147-A177-3AD203B41FA5}">
                      <a16:colId xmlns:a16="http://schemas.microsoft.com/office/drawing/2014/main" val="3196152539"/>
                    </a:ext>
                  </a:extLst>
                </a:gridCol>
                <a:gridCol w="388688">
                  <a:extLst>
                    <a:ext uri="{9D8B030D-6E8A-4147-A177-3AD203B41FA5}">
                      <a16:colId xmlns:a16="http://schemas.microsoft.com/office/drawing/2014/main" val="2312587326"/>
                    </a:ext>
                  </a:extLst>
                </a:gridCol>
                <a:gridCol w="1540871">
                  <a:extLst>
                    <a:ext uri="{9D8B030D-6E8A-4147-A177-3AD203B41FA5}">
                      <a16:colId xmlns:a16="http://schemas.microsoft.com/office/drawing/2014/main" val="1285889361"/>
                    </a:ext>
                  </a:extLst>
                </a:gridCol>
                <a:gridCol w="1756038">
                  <a:extLst>
                    <a:ext uri="{9D8B030D-6E8A-4147-A177-3AD203B41FA5}">
                      <a16:colId xmlns:a16="http://schemas.microsoft.com/office/drawing/2014/main" val="1124722608"/>
                    </a:ext>
                  </a:extLst>
                </a:gridCol>
                <a:gridCol w="1693570">
                  <a:extLst>
                    <a:ext uri="{9D8B030D-6E8A-4147-A177-3AD203B41FA5}">
                      <a16:colId xmlns:a16="http://schemas.microsoft.com/office/drawing/2014/main" val="1164884070"/>
                    </a:ext>
                  </a:extLst>
                </a:gridCol>
              </a:tblGrid>
              <a:tr h="693910"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7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Parte 2: Dicas consoante o resultado da </a:t>
                      </a:r>
                      <a:r>
                        <a:rPr lang="pt-PT" sz="1600" dirty="0" err="1"/>
                        <a:t>checklist</a:t>
                      </a:r>
                      <a:r>
                        <a:rPr lang="pt-PT" sz="1600" dirty="0"/>
                        <a:t> (parte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76812"/>
                  </a:ext>
                </a:extLst>
              </a:tr>
              <a:tr h="365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Competências de comunicação do bebé </a:t>
                      </a:r>
                      <a:endParaRPr lang="pt-PT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Hipótese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Hipótese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50142"/>
                  </a:ext>
                </a:extLst>
              </a:tr>
              <a:tr h="727756">
                <a:tc>
                  <a:txBody>
                    <a:bodyPr/>
                    <a:lstStyle/>
                    <a:p>
                      <a:r>
                        <a:rPr lang="pt-P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 Mostra interesse em rostos (sorriso social)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pt-PT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pt-PT" sz="1100" b="1" dirty="0">
                          <a:solidFill>
                            <a:schemeClr val="tx1"/>
                          </a:solidFill>
                        </a:rPr>
                        <a:t>Todas as respostas sim:</a:t>
                      </a:r>
                    </a:p>
                    <a:p>
                      <a:pPr algn="just"/>
                      <a:endParaRPr lang="pt-PT" sz="11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PT" sz="1050" dirty="0">
                          <a:solidFill>
                            <a:schemeClr val="tx1"/>
                          </a:solidFill>
                        </a:rPr>
                        <a:t>Parabéns, o seu bebé evidencia todas as competências esperadas para a sua faixa etária! Continue a estimular a interação e o contacto ocular de forma a potenciar as etapas seguintes do desenvolvimento.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pt-PT" sz="1000" b="1" dirty="0">
                          <a:solidFill>
                            <a:schemeClr val="tx1"/>
                          </a:solidFill>
                        </a:rPr>
                        <a:t>1 ou 2 respostas não:</a:t>
                      </a:r>
                    </a:p>
                    <a:p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Dica 1: Sempre que o bebé estiver no colo, observe-o e procure que ele faça o mesmo consigo. Realize sons variados de forma a chamar à atenção para si.</a:t>
                      </a:r>
                    </a:p>
                    <a:p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Dica 2: Procure dar resposta a cada comportamento do seu bebé (som , sorriso, olhar). O ser humano nesta fase inicial do desenvolvimento aprende através da resposta a um comportamento (causa-efeito), assim se reforçarmos cada tomada de iniciativa, é esperado que estas aumentem em quantidade e qualidade.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respostas não:</a:t>
                      </a:r>
                    </a:p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Aconselha-se uma avaliação com Terapeuta da Fala da área do desenvolvimento infantil para dicas específicas e  adequadas ao seu bebé!</a:t>
                      </a:r>
                    </a:p>
                    <a:p>
                      <a:pPr algn="just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Veja também as nossas dicas:</a:t>
                      </a:r>
                    </a:p>
                    <a:p>
                      <a:pPr algn="just"/>
                      <a:endParaRPr lang="pt-PT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1 </a:t>
                      </a: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/>
                      <a:r>
                        <a:rPr lang="pt-PT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Dica 2</a:t>
                      </a:r>
                    </a:p>
                    <a:p>
                      <a:pPr algn="just"/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85168"/>
                  </a:ext>
                </a:extLst>
              </a:tr>
              <a:tr h="895756">
                <a:tc>
                  <a:txBody>
                    <a:bodyPr/>
                    <a:lstStyle/>
                    <a:p>
                      <a:r>
                        <a:rPr lang="pt-P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Acalma ou sorri em resposta ao som ou voz familiar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pt-PT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8503"/>
                  </a:ext>
                </a:extLst>
              </a:tr>
              <a:tr h="895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pt-PT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Chora de forma diferente para diferentes necessidades (por exemplo, com fome, cansado)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83957"/>
                  </a:ext>
                </a:extLst>
              </a:tr>
              <a:tr h="92780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pt-PT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5654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333789E4-5055-486A-AA67-B868243DE063}"/>
              </a:ext>
            </a:extLst>
          </p:cNvPr>
          <p:cNvSpPr/>
          <p:nvPr/>
        </p:nvSpPr>
        <p:spPr>
          <a:xfrm>
            <a:off x="741591" y="240632"/>
            <a:ext cx="38304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pt-PT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</a:t>
            </a:r>
            <a:r>
              <a:rPr lang="pt-PT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Desenvolvimento  0-3 Meses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1109</Words>
  <Application>Microsoft Office PowerPoint</Application>
  <PresentationFormat>Apresentação no Ecrã 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Rodrigues</dc:creator>
  <cp:lastModifiedBy>Daniela Rodrigues</cp:lastModifiedBy>
  <cp:revision>38</cp:revision>
  <dcterms:created xsi:type="dcterms:W3CDTF">2018-11-21T22:10:41Z</dcterms:created>
  <dcterms:modified xsi:type="dcterms:W3CDTF">2018-11-23T23:41:28Z</dcterms:modified>
</cp:coreProperties>
</file>