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327" r:id="rId3"/>
    <p:sldId id="322" r:id="rId4"/>
    <p:sldId id="328" r:id="rId5"/>
    <p:sldId id="330" r:id="rId6"/>
    <p:sldId id="331" r:id="rId7"/>
    <p:sldId id="332" r:id="rId8"/>
    <p:sldId id="329" r:id="rId9"/>
    <p:sldId id="333" r:id="rId10"/>
    <p:sldId id="335" r:id="rId11"/>
    <p:sldId id="336" r:id="rId12"/>
    <p:sldId id="32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7"/>
            <p14:sldId id="322"/>
            <p14:sldId id="328"/>
            <p14:sldId id="330"/>
            <p14:sldId id="331"/>
            <p14:sldId id="332"/>
            <p14:sldId id="329"/>
            <p14:sldId id="333"/>
            <p14:sldId id="335"/>
            <p14:sldId id="336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48" d="100"/>
          <a:sy n="48" d="100"/>
        </p:scale>
        <p:origin x="5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80E97-62F8-4D62-9591-C0246051D237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EBAD30C2-58F3-48DA-B3B9-A998BDA9C9C8}">
      <dgm:prSet phldrT="[Texto]"/>
      <dgm:spPr/>
      <dgm:t>
        <a:bodyPr/>
        <a:lstStyle/>
        <a:p>
          <a:r>
            <a:rPr lang="es-ES" dirty="0" smtClean="0"/>
            <a:t>Defina y determine los tipos de problemas</a:t>
          </a:r>
          <a:endParaRPr lang="es-ES" dirty="0"/>
        </a:p>
      </dgm:t>
    </dgm:pt>
    <dgm:pt modelId="{CA1DE039-D378-445A-A041-2FCB0BEA8C9E}" type="parTrans" cxnId="{AA09CF12-F991-4578-9840-F9453E6C4B1E}">
      <dgm:prSet/>
      <dgm:spPr/>
      <dgm:t>
        <a:bodyPr/>
        <a:lstStyle/>
        <a:p>
          <a:endParaRPr lang="es-ES"/>
        </a:p>
      </dgm:t>
    </dgm:pt>
    <dgm:pt modelId="{8925B3F4-AC8F-4919-9772-76A433554B28}" type="sibTrans" cxnId="{AA09CF12-F991-4578-9840-F9453E6C4B1E}">
      <dgm:prSet/>
      <dgm:spPr/>
      <dgm:t>
        <a:bodyPr/>
        <a:lstStyle/>
        <a:p>
          <a:endParaRPr lang="es-ES"/>
        </a:p>
      </dgm:t>
    </dgm:pt>
    <dgm:pt modelId="{4F977066-7D44-4232-A02C-3D26C06F4CF8}">
      <dgm:prSet phldrT="[Texto]"/>
      <dgm:spPr/>
      <dgm:t>
        <a:bodyPr/>
        <a:lstStyle/>
        <a:p>
          <a:r>
            <a:rPr lang="es-ES" dirty="0" smtClean="0"/>
            <a:t>Buscar e identificar los problemas</a:t>
          </a:r>
          <a:endParaRPr lang="es-ES" dirty="0"/>
        </a:p>
      </dgm:t>
    </dgm:pt>
    <dgm:pt modelId="{B490B746-9107-43FE-8D3F-D0AD28FFE247}" type="parTrans" cxnId="{262E8726-20AA-4389-BDAB-08F9D9C01DD7}">
      <dgm:prSet/>
      <dgm:spPr/>
      <dgm:t>
        <a:bodyPr/>
        <a:lstStyle/>
        <a:p>
          <a:endParaRPr lang="es-ES"/>
        </a:p>
      </dgm:t>
    </dgm:pt>
    <dgm:pt modelId="{7F57638B-640D-4CCD-8BD6-9C5FF6B4994A}" type="sibTrans" cxnId="{262E8726-20AA-4389-BDAB-08F9D9C01DD7}">
      <dgm:prSet/>
      <dgm:spPr/>
      <dgm:t>
        <a:bodyPr/>
        <a:lstStyle/>
        <a:p>
          <a:endParaRPr lang="es-ES"/>
        </a:p>
      </dgm:t>
    </dgm:pt>
    <dgm:pt modelId="{F0E54087-DF17-4043-9427-9DC19511418F}">
      <dgm:prSet phldrT="[Texto]"/>
      <dgm:spPr/>
      <dgm:t>
        <a:bodyPr/>
        <a:lstStyle/>
        <a:p>
          <a:r>
            <a:rPr lang="es-ES" dirty="0" smtClean="0"/>
            <a:t>Corregir los problemas descubiertos</a:t>
          </a:r>
          <a:endParaRPr lang="es-ES" dirty="0"/>
        </a:p>
      </dgm:t>
    </dgm:pt>
    <dgm:pt modelId="{0DF4B57C-166B-452F-93AA-790350C98339}" type="parTrans" cxnId="{96623ADF-64FE-4D81-997A-D8E33791836D}">
      <dgm:prSet/>
      <dgm:spPr/>
      <dgm:t>
        <a:bodyPr/>
        <a:lstStyle/>
        <a:p>
          <a:endParaRPr lang="es-ES"/>
        </a:p>
      </dgm:t>
    </dgm:pt>
    <dgm:pt modelId="{F8D67066-EA14-42DF-BBAA-4D480525E3B6}" type="sibTrans" cxnId="{96623ADF-64FE-4D81-997A-D8E33791836D}">
      <dgm:prSet/>
      <dgm:spPr/>
      <dgm:t>
        <a:bodyPr/>
        <a:lstStyle/>
        <a:p>
          <a:endParaRPr lang="es-ES"/>
        </a:p>
      </dgm:t>
    </dgm:pt>
    <dgm:pt modelId="{75BF1402-7053-4A51-875A-65B74D87E258}">
      <dgm:prSet/>
      <dgm:spPr/>
      <dgm:t>
        <a:bodyPr/>
        <a:lstStyle/>
        <a:p>
          <a:r>
            <a:rPr lang="es-ES" dirty="0" smtClean="0"/>
            <a:t>Documentar el proceso de limpieza</a:t>
          </a:r>
          <a:endParaRPr lang="es-ES" dirty="0"/>
        </a:p>
      </dgm:t>
    </dgm:pt>
    <dgm:pt modelId="{63546F4B-7622-4765-AC19-E7CD842F7154}" type="parTrans" cxnId="{821D9DC0-4B2B-492C-96DD-DDA92C451D02}">
      <dgm:prSet/>
      <dgm:spPr/>
      <dgm:t>
        <a:bodyPr/>
        <a:lstStyle/>
        <a:p>
          <a:endParaRPr lang="es-ES"/>
        </a:p>
      </dgm:t>
    </dgm:pt>
    <dgm:pt modelId="{28E3FFC6-3647-4F8C-AD00-058DD3C898E7}" type="sibTrans" cxnId="{821D9DC0-4B2B-492C-96DD-DDA92C451D02}">
      <dgm:prSet/>
      <dgm:spPr/>
      <dgm:t>
        <a:bodyPr/>
        <a:lstStyle/>
        <a:p>
          <a:endParaRPr lang="es-ES"/>
        </a:p>
      </dgm:t>
    </dgm:pt>
    <dgm:pt modelId="{C9C88D62-A47A-41A3-8129-B7024D8B7842}" type="pres">
      <dgm:prSet presAssocID="{58280E97-62F8-4D62-9591-C0246051D2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1E0722-2FB3-42FF-A42B-089DFE0F515B}" type="pres">
      <dgm:prSet presAssocID="{58280E97-62F8-4D62-9591-C0246051D237}" presName="dummyMaxCanvas" presStyleCnt="0">
        <dgm:presLayoutVars/>
      </dgm:prSet>
      <dgm:spPr/>
    </dgm:pt>
    <dgm:pt modelId="{BF7EC9F0-1B1C-414B-BA22-ED577C2E4E92}" type="pres">
      <dgm:prSet presAssocID="{58280E97-62F8-4D62-9591-C0246051D23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BC024-7A86-44DB-898A-2A4B03051FC6}" type="pres">
      <dgm:prSet presAssocID="{58280E97-62F8-4D62-9591-C0246051D23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A049AF-2A17-440F-8BA2-9D10F77EF6F3}" type="pres">
      <dgm:prSet presAssocID="{58280E97-62F8-4D62-9591-C0246051D23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73862-F84D-4CE9-851B-9AA48393641A}" type="pres">
      <dgm:prSet presAssocID="{58280E97-62F8-4D62-9591-C0246051D23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15819B-E9C7-4EE7-A51E-3795CF8749F4}" type="pres">
      <dgm:prSet presAssocID="{58280E97-62F8-4D62-9591-C0246051D23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D36532-B523-4D9A-A002-FA553281B877}" type="pres">
      <dgm:prSet presAssocID="{58280E97-62F8-4D62-9591-C0246051D23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E4761C-317D-4696-9194-15470D433FCB}" type="pres">
      <dgm:prSet presAssocID="{58280E97-62F8-4D62-9591-C0246051D23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6E0FFD-A491-44AA-843D-C58FA9545947}" type="pres">
      <dgm:prSet presAssocID="{58280E97-62F8-4D62-9591-C0246051D23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935594-92F4-4EB9-9061-B2DAC0F0AF05}" type="pres">
      <dgm:prSet presAssocID="{58280E97-62F8-4D62-9591-C0246051D23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EEFBFC-DF36-4017-BF66-539E32FC0970}" type="pres">
      <dgm:prSet presAssocID="{58280E97-62F8-4D62-9591-C0246051D23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246B7F-A3BD-433D-A519-4B11DE2BCBF6}" type="pres">
      <dgm:prSet presAssocID="{58280E97-62F8-4D62-9591-C0246051D23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09CF12-F991-4578-9840-F9453E6C4B1E}" srcId="{58280E97-62F8-4D62-9591-C0246051D237}" destId="{EBAD30C2-58F3-48DA-B3B9-A998BDA9C9C8}" srcOrd="0" destOrd="0" parTransId="{CA1DE039-D378-445A-A041-2FCB0BEA8C9E}" sibTransId="{8925B3F4-AC8F-4919-9772-76A433554B28}"/>
    <dgm:cxn modelId="{92E413D1-E653-407D-AADB-5F85B19E2425}" type="presOf" srcId="{58280E97-62F8-4D62-9591-C0246051D237}" destId="{C9C88D62-A47A-41A3-8129-B7024D8B7842}" srcOrd="0" destOrd="0" presId="urn:microsoft.com/office/officeart/2005/8/layout/vProcess5"/>
    <dgm:cxn modelId="{D6F9F6DC-6962-4576-B740-90BBE7FD57B6}" type="presOf" srcId="{4F977066-7D44-4232-A02C-3D26C06F4CF8}" destId="{464BC024-7A86-44DB-898A-2A4B03051FC6}" srcOrd="0" destOrd="0" presId="urn:microsoft.com/office/officeart/2005/8/layout/vProcess5"/>
    <dgm:cxn modelId="{9496DBD1-B92D-46CB-B576-B36050A711EB}" type="presOf" srcId="{8925B3F4-AC8F-4919-9772-76A433554B28}" destId="{2B15819B-E9C7-4EE7-A51E-3795CF8749F4}" srcOrd="0" destOrd="0" presId="urn:microsoft.com/office/officeart/2005/8/layout/vProcess5"/>
    <dgm:cxn modelId="{835788CA-907D-448C-8F88-FFF48FC3C0C3}" type="presOf" srcId="{4F977066-7D44-4232-A02C-3D26C06F4CF8}" destId="{14935594-92F4-4EB9-9061-B2DAC0F0AF05}" srcOrd="1" destOrd="0" presId="urn:microsoft.com/office/officeart/2005/8/layout/vProcess5"/>
    <dgm:cxn modelId="{CA32B69A-B226-4348-99B4-FE21F10E316D}" type="presOf" srcId="{F0E54087-DF17-4043-9427-9DC19511418F}" destId="{75EEFBFC-DF36-4017-BF66-539E32FC0970}" srcOrd="1" destOrd="0" presId="urn:microsoft.com/office/officeart/2005/8/layout/vProcess5"/>
    <dgm:cxn modelId="{D3D3B999-F7FF-41AD-8E49-AA3850C68AEB}" type="presOf" srcId="{75BF1402-7053-4A51-875A-65B74D87E258}" destId="{4B246B7F-A3BD-433D-A519-4B11DE2BCBF6}" srcOrd="1" destOrd="0" presId="urn:microsoft.com/office/officeart/2005/8/layout/vProcess5"/>
    <dgm:cxn modelId="{FD0E132B-5EA8-4678-929A-203E2E92B414}" type="presOf" srcId="{7F57638B-640D-4CCD-8BD6-9C5FF6B4994A}" destId="{E2D36532-B523-4D9A-A002-FA553281B877}" srcOrd="0" destOrd="0" presId="urn:microsoft.com/office/officeart/2005/8/layout/vProcess5"/>
    <dgm:cxn modelId="{67F5E96E-3D59-49C3-98EE-D115590653A2}" type="presOf" srcId="{75BF1402-7053-4A51-875A-65B74D87E258}" destId="{0FC73862-F84D-4CE9-851B-9AA48393641A}" srcOrd="0" destOrd="0" presId="urn:microsoft.com/office/officeart/2005/8/layout/vProcess5"/>
    <dgm:cxn modelId="{821D9DC0-4B2B-492C-96DD-DDA92C451D02}" srcId="{58280E97-62F8-4D62-9591-C0246051D237}" destId="{75BF1402-7053-4A51-875A-65B74D87E258}" srcOrd="3" destOrd="0" parTransId="{63546F4B-7622-4765-AC19-E7CD842F7154}" sibTransId="{28E3FFC6-3647-4F8C-AD00-058DD3C898E7}"/>
    <dgm:cxn modelId="{96623ADF-64FE-4D81-997A-D8E33791836D}" srcId="{58280E97-62F8-4D62-9591-C0246051D237}" destId="{F0E54087-DF17-4043-9427-9DC19511418F}" srcOrd="2" destOrd="0" parTransId="{0DF4B57C-166B-452F-93AA-790350C98339}" sibTransId="{F8D67066-EA14-42DF-BBAA-4D480525E3B6}"/>
    <dgm:cxn modelId="{F61685C7-B677-4F2B-B85E-C76788BD37B8}" type="presOf" srcId="{F0E54087-DF17-4043-9427-9DC19511418F}" destId="{69A049AF-2A17-440F-8BA2-9D10F77EF6F3}" srcOrd="0" destOrd="0" presId="urn:microsoft.com/office/officeart/2005/8/layout/vProcess5"/>
    <dgm:cxn modelId="{262E8726-20AA-4389-BDAB-08F9D9C01DD7}" srcId="{58280E97-62F8-4D62-9591-C0246051D237}" destId="{4F977066-7D44-4232-A02C-3D26C06F4CF8}" srcOrd="1" destOrd="0" parTransId="{B490B746-9107-43FE-8D3F-D0AD28FFE247}" sibTransId="{7F57638B-640D-4CCD-8BD6-9C5FF6B4994A}"/>
    <dgm:cxn modelId="{53D6C10F-2B2E-4EB7-8D1B-F94EB1743793}" type="presOf" srcId="{EBAD30C2-58F3-48DA-B3B9-A998BDA9C9C8}" destId="{F76E0FFD-A491-44AA-843D-C58FA9545947}" srcOrd="1" destOrd="0" presId="urn:microsoft.com/office/officeart/2005/8/layout/vProcess5"/>
    <dgm:cxn modelId="{A89326E1-8B71-4F1F-B282-2125F2C19438}" type="presOf" srcId="{F8D67066-EA14-42DF-BBAA-4D480525E3B6}" destId="{98E4761C-317D-4696-9194-15470D433FCB}" srcOrd="0" destOrd="0" presId="urn:microsoft.com/office/officeart/2005/8/layout/vProcess5"/>
    <dgm:cxn modelId="{86A7D4B3-85AE-4AD0-A33B-24E48A2D9C8D}" type="presOf" srcId="{EBAD30C2-58F3-48DA-B3B9-A998BDA9C9C8}" destId="{BF7EC9F0-1B1C-414B-BA22-ED577C2E4E92}" srcOrd="0" destOrd="0" presId="urn:microsoft.com/office/officeart/2005/8/layout/vProcess5"/>
    <dgm:cxn modelId="{23C35FE9-7B06-4ABA-9812-F5AAB8E2B5F0}" type="presParOf" srcId="{C9C88D62-A47A-41A3-8129-B7024D8B7842}" destId="{181E0722-2FB3-42FF-A42B-089DFE0F515B}" srcOrd="0" destOrd="0" presId="urn:microsoft.com/office/officeart/2005/8/layout/vProcess5"/>
    <dgm:cxn modelId="{76902683-D702-4AE7-9522-6E4449BDBAEA}" type="presParOf" srcId="{C9C88D62-A47A-41A3-8129-B7024D8B7842}" destId="{BF7EC9F0-1B1C-414B-BA22-ED577C2E4E92}" srcOrd="1" destOrd="0" presId="urn:microsoft.com/office/officeart/2005/8/layout/vProcess5"/>
    <dgm:cxn modelId="{ABFD0667-24A6-4C67-958F-12578847B7E9}" type="presParOf" srcId="{C9C88D62-A47A-41A3-8129-B7024D8B7842}" destId="{464BC024-7A86-44DB-898A-2A4B03051FC6}" srcOrd="2" destOrd="0" presId="urn:microsoft.com/office/officeart/2005/8/layout/vProcess5"/>
    <dgm:cxn modelId="{72AA891C-EBD2-40A2-9A53-F71FACD67F4C}" type="presParOf" srcId="{C9C88D62-A47A-41A3-8129-B7024D8B7842}" destId="{69A049AF-2A17-440F-8BA2-9D10F77EF6F3}" srcOrd="3" destOrd="0" presId="urn:microsoft.com/office/officeart/2005/8/layout/vProcess5"/>
    <dgm:cxn modelId="{B45A152D-67F2-4396-BA73-2D6CE6EC5D75}" type="presParOf" srcId="{C9C88D62-A47A-41A3-8129-B7024D8B7842}" destId="{0FC73862-F84D-4CE9-851B-9AA48393641A}" srcOrd="4" destOrd="0" presId="urn:microsoft.com/office/officeart/2005/8/layout/vProcess5"/>
    <dgm:cxn modelId="{19BE8D15-6B99-4AFB-A0C6-DA41093110A9}" type="presParOf" srcId="{C9C88D62-A47A-41A3-8129-B7024D8B7842}" destId="{2B15819B-E9C7-4EE7-A51E-3795CF8749F4}" srcOrd="5" destOrd="0" presId="urn:microsoft.com/office/officeart/2005/8/layout/vProcess5"/>
    <dgm:cxn modelId="{42C66805-05F3-4FEF-A0A5-E3C9C42B3293}" type="presParOf" srcId="{C9C88D62-A47A-41A3-8129-B7024D8B7842}" destId="{E2D36532-B523-4D9A-A002-FA553281B877}" srcOrd="6" destOrd="0" presId="urn:microsoft.com/office/officeart/2005/8/layout/vProcess5"/>
    <dgm:cxn modelId="{B507F963-46EC-4CC7-9047-797221E434F5}" type="presParOf" srcId="{C9C88D62-A47A-41A3-8129-B7024D8B7842}" destId="{98E4761C-317D-4696-9194-15470D433FCB}" srcOrd="7" destOrd="0" presId="urn:microsoft.com/office/officeart/2005/8/layout/vProcess5"/>
    <dgm:cxn modelId="{B7251696-4282-4CDC-8DF7-BAEC9B130569}" type="presParOf" srcId="{C9C88D62-A47A-41A3-8129-B7024D8B7842}" destId="{F76E0FFD-A491-44AA-843D-C58FA9545947}" srcOrd="8" destOrd="0" presId="urn:microsoft.com/office/officeart/2005/8/layout/vProcess5"/>
    <dgm:cxn modelId="{01DA3925-EFF2-470C-8A0F-37B45FAD8A57}" type="presParOf" srcId="{C9C88D62-A47A-41A3-8129-B7024D8B7842}" destId="{14935594-92F4-4EB9-9061-B2DAC0F0AF05}" srcOrd="9" destOrd="0" presId="urn:microsoft.com/office/officeart/2005/8/layout/vProcess5"/>
    <dgm:cxn modelId="{D6610493-09E2-411F-82DD-E8323A7A9B30}" type="presParOf" srcId="{C9C88D62-A47A-41A3-8129-B7024D8B7842}" destId="{75EEFBFC-DF36-4017-BF66-539E32FC0970}" srcOrd="10" destOrd="0" presId="urn:microsoft.com/office/officeart/2005/8/layout/vProcess5"/>
    <dgm:cxn modelId="{D02CE28E-19BE-4CEE-A5DB-66B2B22AB2AD}" type="presParOf" srcId="{C9C88D62-A47A-41A3-8129-B7024D8B7842}" destId="{4B246B7F-A3BD-433D-A519-4B11DE2BCB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EC9F0-1B1C-414B-BA22-ED577C2E4E92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Defina y determine los tipos de problemas</a:t>
          </a:r>
          <a:endParaRPr lang="es-ES" sz="2400" kern="1200" dirty="0"/>
        </a:p>
      </dsp:txBody>
      <dsp:txXfrm>
        <a:off x="26187" y="26187"/>
        <a:ext cx="3836467" cy="841706"/>
      </dsp:txXfrm>
    </dsp:sp>
    <dsp:sp modelId="{464BC024-7A86-44DB-898A-2A4B03051FC6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77116"/>
            <a:satOff val="-8445"/>
            <a:lumOff val="10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Buscar e identificar los problemas</a:t>
          </a:r>
          <a:endParaRPr lang="es-ES" sz="2400" kern="1200" dirty="0"/>
        </a:p>
      </dsp:txBody>
      <dsp:txXfrm>
        <a:off x="434619" y="1082827"/>
        <a:ext cx="3834841" cy="841706"/>
      </dsp:txXfrm>
    </dsp:sp>
    <dsp:sp modelId="{69A049AF-2A17-440F-8BA2-9D10F77EF6F3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54233"/>
            <a:satOff val="-16890"/>
            <a:lumOff val="21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Corregir los problemas descubiertos</a:t>
          </a:r>
          <a:endParaRPr lang="es-ES" sz="2400" kern="1200" dirty="0"/>
        </a:p>
      </dsp:txBody>
      <dsp:txXfrm>
        <a:off x="836955" y="2139467"/>
        <a:ext cx="3840937" cy="841706"/>
      </dsp:txXfrm>
    </dsp:sp>
    <dsp:sp modelId="{0FC73862-F84D-4CE9-851B-9AA48393641A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Documentar el proceso de limpieza</a:t>
          </a:r>
          <a:endParaRPr lang="es-ES" sz="2400" kern="1200" dirty="0"/>
        </a:p>
      </dsp:txBody>
      <dsp:txXfrm>
        <a:off x="1245387" y="3196106"/>
        <a:ext cx="3834841" cy="841706"/>
      </dsp:txXfrm>
    </dsp:sp>
    <dsp:sp modelId="{2B15819B-E9C7-4EE7-A51E-3795CF8749F4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426406" y="684783"/>
        <a:ext cx="319634" cy="437317"/>
      </dsp:txXfrm>
    </dsp:sp>
    <dsp:sp modelId="{E2D36532-B523-4D9A-A002-FA553281B877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834839" y="1741423"/>
        <a:ext cx="319634" cy="437317"/>
      </dsp:txXfrm>
    </dsp:sp>
    <dsp:sp modelId="{98E4761C-317D-4696-9194-15470D433FC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27/08/2018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27/08/2018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Análisis exploratorio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blogs.sas.com/content/sgf/files/2015/07/VisualAnaly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19" y="4468031"/>
            <a:ext cx="4709181" cy="23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Datos brutos (</a:t>
            </a:r>
            <a:r>
              <a:rPr lang="es-CO" b="1" dirty="0" err="1" smtClean="0"/>
              <a:t>raw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Son los datos adquiridos de la fuente original.</a:t>
            </a:r>
          </a:p>
          <a:p>
            <a:pPr lvl="1"/>
            <a:r>
              <a:rPr lang="es-CO" dirty="0" smtClean="0"/>
              <a:t>Pueden presentar problemas.</a:t>
            </a:r>
          </a:p>
          <a:p>
            <a:pPr lvl="1"/>
            <a:r>
              <a:rPr lang="es-CO" dirty="0" smtClean="0"/>
              <a:t>Usualmente se procesan solo una vez, para prepararlos.</a:t>
            </a:r>
          </a:p>
          <a:p>
            <a:pPr marL="0" indent="0">
              <a:buNone/>
            </a:pPr>
            <a:r>
              <a:rPr lang="es-CO" b="1" dirty="0" smtClean="0"/>
              <a:t>Datos preparados (</a:t>
            </a:r>
            <a:r>
              <a:rPr lang="es-CO" b="1" dirty="0" err="1" smtClean="0"/>
              <a:t>tidy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Los ya se encuentran listos para ser analizados.</a:t>
            </a:r>
          </a:p>
          <a:p>
            <a:pPr lvl="1"/>
            <a:r>
              <a:rPr lang="es-CO" dirty="0" smtClean="0"/>
              <a:t>Su preparación incluye: limpieza, transformación, fusiones (</a:t>
            </a:r>
            <a:r>
              <a:rPr lang="es-CO" dirty="0" err="1" smtClean="0"/>
              <a:t>merging</a:t>
            </a:r>
            <a:r>
              <a:rPr lang="es-CO" dirty="0" smtClean="0"/>
              <a:t>), extracción de subconjuntos (</a:t>
            </a:r>
            <a:r>
              <a:rPr lang="es-CO" dirty="0" err="1" smtClean="0"/>
              <a:t>subsetting</a:t>
            </a:r>
            <a:r>
              <a:rPr lang="es-CO" smtClean="0"/>
              <a:t>).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endParaRPr lang="es-CO" dirty="0" smtClean="0"/>
          </a:p>
          <a:p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051048" y="5466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Wickham, H. (2014). Tidy data.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Statistical Software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59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(10), 1-23.</a:t>
            </a:r>
            <a:endParaRPr lang="es-CO" dirty="0"/>
          </a:p>
        </p:txBody>
      </p:sp>
      <p:pic>
        <p:nvPicPr>
          <p:cNvPr id="7170" name="Picture 2" descr="Resultado de imagen para data cleaning and prep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4472449"/>
            <a:ext cx="2268995" cy="24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smtClean="0"/>
              <a:t>Correspondencia entre el tipo de variable y el asignado en el diccionario</a:t>
            </a:r>
          </a:p>
          <a:p>
            <a:endParaRPr lang="es-CO" sz="2400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10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</a:t>
            </a:r>
            <a:r>
              <a:rPr lang="en-US" dirty="0" smtClean="0"/>
              <a:t>.".</a:t>
            </a:r>
          </a:p>
          <a:p>
            <a:r>
              <a:rPr lang="en-US" dirty="0" smtClean="0"/>
              <a:t>Villegas, N. &amp; Estrada, D. </a:t>
            </a:r>
            <a:r>
              <a:rPr lang="en-US" dirty="0" err="1" smtClean="0"/>
              <a:t>Introducción</a:t>
            </a:r>
            <a:r>
              <a:rPr lang="en-US" dirty="0" smtClean="0"/>
              <a:t> al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exploratorio</a:t>
            </a:r>
            <a:r>
              <a:rPr lang="en-US" dirty="0" smtClean="0"/>
              <a:t>. </a:t>
            </a:r>
            <a:r>
              <a:rPr lang="en-US" dirty="0" err="1" smtClean="0"/>
              <a:t>Diplomado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s-CO" dirty="0" smtClean="0"/>
              <a:t>analítica y grandes volúmenes de datos.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3074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r for data scienc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06" y="2952129"/>
            <a:ext cx="3998802" cy="14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15770" y="4421709"/>
            <a:ext cx="346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Marco de trabajo típico de un proyecto de ciencia de datos.</a:t>
            </a:r>
          </a:p>
          <a:p>
            <a:r>
              <a:rPr lang="es-CO" sz="1600" i="1" dirty="0"/>
              <a:t>R </a:t>
            </a:r>
            <a:r>
              <a:rPr lang="es-CO" sz="1600" i="1" dirty="0" err="1"/>
              <a:t>for</a:t>
            </a:r>
            <a:r>
              <a:rPr lang="es-CO" sz="1600" i="1" dirty="0"/>
              <a:t> Data </a:t>
            </a:r>
            <a:r>
              <a:rPr lang="es-CO" sz="1600" i="1" dirty="0" err="1"/>
              <a:t>Science</a:t>
            </a:r>
            <a:endParaRPr lang="es-CO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99"/>
            <a:ext cx="7895595" cy="44412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56348" y="5220402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Visualización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873" y="4821382"/>
            <a:ext cx="2761672" cy="110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Resultado de imagen para analisis descriptivo, predi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8" y="1891283"/>
            <a:ext cx="6096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b="1" dirty="0" smtClean="0"/>
              <a:t>Objetivos</a:t>
            </a:r>
            <a:r>
              <a:rPr lang="es-CO" sz="2200" dirty="0" smtClean="0"/>
              <a:t> </a:t>
            </a:r>
          </a:p>
          <a:p>
            <a:pPr lvl="1"/>
            <a:r>
              <a:rPr lang="es-CO" sz="2200" dirty="0" smtClean="0"/>
              <a:t>Detectar problemas o errores en la información.</a:t>
            </a:r>
          </a:p>
          <a:p>
            <a:pPr lvl="1"/>
            <a:r>
              <a:rPr lang="es-CO" sz="2200" dirty="0" smtClean="0"/>
              <a:t>Entender la estructura de los datos .</a:t>
            </a:r>
          </a:p>
          <a:p>
            <a:pPr lvl="1"/>
            <a:r>
              <a:rPr lang="es-CO" sz="2200" dirty="0" smtClean="0"/>
              <a:t>Encontrar relaciones entre las variables.</a:t>
            </a:r>
          </a:p>
          <a:p>
            <a:pPr lvl="1"/>
            <a:r>
              <a:rPr lang="es-CO" sz="2200" dirty="0" smtClean="0"/>
              <a:t>Identificar los posibles modelos que mejor se adaptarían a los datos.</a:t>
            </a:r>
          </a:p>
          <a:p>
            <a:r>
              <a:rPr lang="es-CO" sz="2200" dirty="0" smtClean="0"/>
              <a:t>Es </a:t>
            </a:r>
            <a:r>
              <a:rPr lang="es-CO" sz="2200" dirty="0"/>
              <a:t>el primer análisis que se realiza </a:t>
            </a:r>
            <a:r>
              <a:rPr lang="es-CO" sz="2200" dirty="0" smtClean="0"/>
              <a:t>en un proyecto de ciencia de datos.</a:t>
            </a:r>
          </a:p>
          <a:p>
            <a:r>
              <a:rPr lang="es-CO" sz="2200" dirty="0" smtClean="0"/>
              <a:t>Incluye un análisis descriptivo con estadísticos básicos.</a:t>
            </a:r>
          </a:p>
          <a:p>
            <a:r>
              <a:rPr lang="es-CO" sz="2200" dirty="0" smtClean="0"/>
              <a:t>Para este análisis debería existir un elemento crucial en los</a:t>
            </a:r>
          </a:p>
          <a:p>
            <a:pPr marL="0" indent="0">
              <a:buNone/>
            </a:pPr>
            <a:r>
              <a:rPr lang="es-CO" sz="2200" dirty="0"/>
              <a:t> </a:t>
            </a:r>
            <a:r>
              <a:rPr lang="es-CO" sz="2200" dirty="0" smtClean="0"/>
              <a:t>  Proyectos – </a:t>
            </a:r>
            <a:r>
              <a:rPr lang="es-CO" sz="2200" b="1" dirty="0" smtClean="0"/>
              <a:t>El diccionario de datos</a:t>
            </a:r>
            <a:r>
              <a:rPr lang="es-CO" sz="2200" dirty="0" smtClean="0"/>
              <a:t>-</a:t>
            </a:r>
            <a:endParaRPr lang="es-CO" sz="2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surfing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4098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2491095"/>
            <a:ext cx="3752137" cy="32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writing code that nobody else can read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44" y="2221484"/>
            <a:ext cx="289378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71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Diccionario de datos</a:t>
            </a:r>
            <a:r>
              <a:rPr lang="es-CO" dirty="0" smtClean="0"/>
              <a:t>, o un repositorio de metadatos, es un documento que contiene información acerca de la información del proyecto, por ejemplo:</a:t>
            </a:r>
          </a:p>
          <a:p>
            <a:pPr lvl="1"/>
            <a:r>
              <a:rPr lang="es-CO" dirty="0" smtClean="0"/>
              <a:t>Nombres</a:t>
            </a:r>
          </a:p>
          <a:p>
            <a:pPr lvl="1"/>
            <a:r>
              <a:rPr lang="es-CO" dirty="0"/>
              <a:t>Tipos de variables</a:t>
            </a:r>
          </a:p>
          <a:p>
            <a:pPr lvl="1"/>
            <a:r>
              <a:rPr lang="es-CO" dirty="0" smtClean="0"/>
              <a:t>Descripción </a:t>
            </a:r>
          </a:p>
          <a:p>
            <a:pPr lvl="1"/>
            <a:r>
              <a:rPr lang="es-CO" dirty="0" smtClean="0"/>
              <a:t>Relaciones entre variables</a:t>
            </a:r>
          </a:p>
          <a:p>
            <a:pPr lvl="1"/>
            <a:r>
              <a:rPr lang="es-CO" dirty="0" smtClean="0"/>
              <a:t>Origen</a:t>
            </a:r>
          </a:p>
          <a:p>
            <a:pPr lvl="1"/>
            <a:r>
              <a:rPr lang="es-CO" dirty="0" smtClean="0"/>
              <a:t>Destino</a:t>
            </a:r>
          </a:p>
          <a:p>
            <a:pPr lvl="1"/>
            <a:r>
              <a:rPr lang="es-CO" dirty="0" smtClean="0"/>
              <a:t>Formato</a:t>
            </a:r>
          </a:p>
          <a:p>
            <a:pPr lvl="1"/>
            <a:r>
              <a:rPr lang="es-CO" dirty="0" smtClean="0"/>
              <a:t>Rango</a:t>
            </a:r>
          </a:p>
          <a:p>
            <a:pPr marL="0" indent="0">
              <a:buNone/>
            </a:pPr>
            <a:r>
              <a:rPr lang="es-CO" dirty="0" smtClean="0"/>
              <a:t>A partir del diccionario de datos podemos encontrar los distintos problemas en los </a:t>
            </a:r>
            <a:r>
              <a:rPr lang="es-CO" i="1" dirty="0" err="1" smtClean="0"/>
              <a:t>datasets</a:t>
            </a:r>
            <a:r>
              <a:rPr lang="es-CO" dirty="0" smtClean="0"/>
              <a:t>.</a:t>
            </a:r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5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7" y="1771073"/>
            <a:ext cx="6690966" cy="43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8014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https://sites.google.com/site/happytaxicompany/data-dictionary</a:t>
            </a:r>
          </a:p>
        </p:txBody>
      </p:sp>
    </p:spTree>
    <p:extLst>
      <p:ext uri="{BB962C8B-B14F-4D97-AF65-F5344CB8AC3E}">
        <p14:creationId xmlns:p14="http://schemas.microsoft.com/office/powerpoint/2010/main" val="34135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 smtClean="0"/>
              <a:t>Los principales tipos de problemas que se pueden encontrar en los datos son:</a:t>
            </a:r>
          </a:p>
          <a:p>
            <a:pPr lvl="1"/>
            <a:r>
              <a:rPr lang="es-CO" sz="2200" dirty="0" smtClean="0"/>
              <a:t>El formato de las variables no coincide con el tipo de variable.</a:t>
            </a:r>
          </a:p>
          <a:p>
            <a:pPr lvl="1"/>
            <a:r>
              <a:rPr lang="es-CO" sz="2200" dirty="0" smtClean="0"/>
              <a:t>Observaciones duplicadas.</a:t>
            </a:r>
          </a:p>
          <a:p>
            <a:pPr lvl="1"/>
            <a:r>
              <a:rPr lang="es-CO" sz="2200" dirty="0" smtClean="0"/>
              <a:t>Valores perdidos (</a:t>
            </a:r>
            <a:r>
              <a:rPr lang="es-CO" sz="2200" dirty="0" err="1" smtClean="0"/>
              <a:t>NaN</a:t>
            </a:r>
            <a:r>
              <a:rPr lang="es-CO" sz="2200" dirty="0" smtClean="0"/>
              <a:t>).</a:t>
            </a:r>
          </a:p>
          <a:p>
            <a:pPr lvl="1"/>
            <a:r>
              <a:rPr lang="es-CO" sz="2200" dirty="0" smtClean="0"/>
              <a:t>Errores de digitación.</a:t>
            </a:r>
          </a:p>
          <a:p>
            <a:pPr lvl="1"/>
            <a:r>
              <a:rPr lang="es-CO" sz="2200" dirty="0" smtClean="0"/>
              <a:t>Valores fuera de rango o inválidos.</a:t>
            </a:r>
          </a:p>
          <a:p>
            <a:pPr lvl="1"/>
            <a:endParaRPr lang="es-CO" sz="2200" dirty="0" smtClean="0"/>
          </a:p>
          <a:p>
            <a:pPr lvl="1"/>
            <a:endParaRPr lang="es-CO" sz="2200" dirty="0" smtClean="0"/>
          </a:p>
          <a:p>
            <a:pPr lvl="1"/>
            <a:endParaRPr lang="es-CO" dirty="0" smtClean="0"/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7" name="Picture 2" descr="Resultado de imagen para surfing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11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99168171"/>
              </p:ext>
            </p:extLst>
          </p:nvPr>
        </p:nvGraphicFramePr>
        <p:xfrm>
          <a:off x="1069848" y="18605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58943" y="1860503"/>
            <a:ext cx="4052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Usualmente, es la actividad que más consume tiempo en un proyecto de ciencia de datos</a:t>
            </a:r>
            <a:endParaRPr lang="es-CO" sz="2000" b="1" dirty="0"/>
          </a:p>
        </p:txBody>
      </p:sp>
      <p:pic>
        <p:nvPicPr>
          <p:cNvPr id="13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43" y="3115455"/>
            <a:ext cx="3291261" cy="28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2605</TotalTime>
  <Words>393</Words>
  <Application>Microsoft Office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Wingdings</vt:lpstr>
      <vt:lpstr>Tipo de madera</vt:lpstr>
      <vt:lpstr>Análisis exploratorio</vt:lpstr>
      <vt:lpstr>Recordemos</vt:lpstr>
      <vt:lpstr>Exploratory Data analysis (Eda)</vt:lpstr>
      <vt:lpstr>Presentación de PowerPoint</vt:lpstr>
      <vt:lpstr>Presentación de PowerPoint</vt:lpstr>
      <vt:lpstr>Presentación de PowerPoint</vt:lpstr>
      <vt:lpstr>Presentación de PowerPoint</vt:lpstr>
      <vt:lpstr>Exploratory Data analysis (Eda)</vt:lpstr>
      <vt:lpstr>Exploratory Data analysis (Eda)</vt:lpstr>
      <vt:lpstr>Exploratory Data analysis (Eda)</vt:lpstr>
      <vt:lpstr>Exploratory data analysis 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383</cp:revision>
  <dcterms:created xsi:type="dcterms:W3CDTF">2018-02-26T14:13:15Z</dcterms:created>
  <dcterms:modified xsi:type="dcterms:W3CDTF">2018-08-27T16:59:31Z</dcterms:modified>
</cp:coreProperties>
</file>