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327" r:id="rId3"/>
    <p:sldId id="322" r:id="rId4"/>
    <p:sldId id="328" r:id="rId5"/>
    <p:sldId id="330" r:id="rId6"/>
    <p:sldId id="331" r:id="rId7"/>
    <p:sldId id="332" r:id="rId8"/>
    <p:sldId id="329" r:id="rId9"/>
    <p:sldId id="333" r:id="rId10"/>
    <p:sldId id="335" r:id="rId11"/>
    <p:sldId id="338" r:id="rId12"/>
    <p:sldId id="339" r:id="rId13"/>
    <p:sldId id="340" r:id="rId14"/>
    <p:sldId id="341" r:id="rId15"/>
    <p:sldId id="342" r:id="rId16"/>
    <p:sldId id="32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36848C2-64E4-4461-AE3A-D2FBE646166E}">
          <p14:sldIdLst>
            <p14:sldId id="256"/>
            <p14:sldId id="327"/>
            <p14:sldId id="322"/>
            <p14:sldId id="328"/>
            <p14:sldId id="330"/>
            <p14:sldId id="331"/>
            <p14:sldId id="332"/>
            <p14:sldId id="329"/>
            <p14:sldId id="333"/>
            <p14:sldId id="335"/>
            <p14:sldId id="338"/>
            <p14:sldId id="339"/>
            <p14:sldId id="340"/>
            <p14:sldId id="341"/>
            <p14:sldId id="342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Urcuqui" initials="CU" lastIdx="1" clrIdx="0">
    <p:extLst>
      <p:ext uri="{19B8F6BF-5375-455C-9EA6-DF929625EA0E}">
        <p15:presenceInfo xmlns:p15="http://schemas.microsoft.com/office/powerpoint/2012/main" userId="4cb82a53f40ede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20" autoAdjust="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Urcuqui" userId="4cb82a53f40ede29" providerId="Windows Live" clId="Web-{D53F49F7-9030-4DBB-8373-057860B56375}"/>
    <pc:docChg chg="">
      <pc:chgData name="Christian Urcuqui" userId="4cb82a53f40ede29" providerId="Windows Live" clId="Web-{D53F49F7-9030-4DBB-8373-057860B56375}" dt="2018-03-14T02:37:12.301" v="0"/>
      <pc:docMkLst>
        <pc:docMk/>
      </pc:docMkLst>
      <pc:sldChg chg="addCm">
        <pc:chgData name="Christian Urcuqui" userId="4cb82a53f40ede29" providerId="Windows Live" clId="Web-{D53F49F7-9030-4DBB-8373-057860B56375}" dt="2018-03-14T02:37:12.301" v="0"/>
        <pc:sldMkLst>
          <pc:docMk/>
          <pc:sldMk cId="1225300944" sldId="28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280E97-62F8-4D62-9591-C0246051D237}" type="doc">
      <dgm:prSet loTypeId="urn:microsoft.com/office/officeart/2005/8/layout/vProcess5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EBAD30C2-58F3-48DA-B3B9-A998BDA9C9C8}">
      <dgm:prSet phldrT="[Texto]"/>
      <dgm:spPr/>
      <dgm:t>
        <a:bodyPr/>
        <a:lstStyle/>
        <a:p>
          <a:r>
            <a:rPr lang="es-ES" dirty="0"/>
            <a:t>Defina y determine los tipos de problemas</a:t>
          </a:r>
        </a:p>
      </dgm:t>
    </dgm:pt>
    <dgm:pt modelId="{CA1DE039-D378-445A-A041-2FCB0BEA8C9E}" type="parTrans" cxnId="{AA09CF12-F991-4578-9840-F9453E6C4B1E}">
      <dgm:prSet/>
      <dgm:spPr/>
      <dgm:t>
        <a:bodyPr/>
        <a:lstStyle/>
        <a:p>
          <a:endParaRPr lang="es-ES"/>
        </a:p>
      </dgm:t>
    </dgm:pt>
    <dgm:pt modelId="{8925B3F4-AC8F-4919-9772-76A433554B28}" type="sibTrans" cxnId="{AA09CF12-F991-4578-9840-F9453E6C4B1E}">
      <dgm:prSet/>
      <dgm:spPr/>
      <dgm:t>
        <a:bodyPr/>
        <a:lstStyle/>
        <a:p>
          <a:endParaRPr lang="es-ES"/>
        </a:p>
      </dgm:t>
    </dgm:pt>
    <dgm:pt modelId="{4F977066-7D44-4232-A02C-3D26C06F4CF8}">
      <dgm:prSet phldrT="[Texto]"/>
      <dgm:spPr/>
      <dgm:t>
        <a:bodyPr/>
        <a:lstStyle/>
        <a:p>
          <a:r>
            <a:rPr lang="es-ES" dirty="0"/>
            <a:t>Buscar e identificar los problemas</a:t>
          </a:r>
        </a:p>
      </dgm:t>
    </dgm:pt>
    <dgm:pt modelId="{B490B746-9107-43FE-8D3F-D0AD28FFE247}" type="parTrans" cxnId="{262E8726-20AA-4389-BDAB-08F9D9C01DD7}">
      <dgm:prSet/>
      <dgm:spPr/>
      <dgm:t>
        <a:bodyPr/>
        <a:lstStyle/>
        <a:p>
          <a:endParaRPr lang="es-ES"/>
        </a:p>
      </dgm:t>
    </dgm:pt>
    <dgm:pt modelId="{7F57638B-640D-4CCD-8BD6-9C5FF6B4994A}" type="sibTrans" cxnId="{262E8726-20AA-4389-BDAB-08F9D9C01DD7}">
      <dgm:prSet/>
      <dgm:spPr/>
      <dgm:t>
        <a:bodyPr/>
        <a:lstStyle/>
        <a:p>
          <a:endParaRPr lang="es-ES"/>
        </a:p>
      </dgm:t>
    </dgm:pt>
    <dgm:pt modelId="{F0E54087-DF17-4043-9427-9DC19511418F}">
      <dgm:prSet phldrT="[Texto]"/>
      <dgm:spPr/>
      <dgm:t>
        <a:bodyPr/>
        <a:lstStyle/>
        <a:p>
          <a:r>
            <a:rPr lang="es-ES" dirty="0"/>
            <a:t>Corregir los problemas descubiertos</a:t>
          </a:r>
        </a:p>
      </dgm:t>
    </dgm:pt>
    <dgm:pt modelId="{0DF4B57C-166B-452F-93AA-790350C98339}" type="parTrans" cxnId="{96623ADF-64FE-4D81-997A-D8E33791836D}">
      <dgm:prSet/>
      <dgm:spPr/>
      <dgm:t>
        <a:bodyPr/>
        <a:lstStyle/>
        <a:p>
          <a:endParaRPr lang="es-ES"/>
        </a:p>
      </dgm:t>
    </dgm:pt>
    <dgm:pt modelId="{F8D67066-EA14-42DF-BBAA-4D480525E3B6}" type="sibTrans" cxnId="{96623ADF-64FE-4D81-997A-D8E33791836D}">
      <dgm:prSet/>
      <dgm:spPr/>
      <dgm:t>
        <a:bodyPr/>
        <a:lstStyle/>
        <a:p>
          <a:endParaRPr lang="es-ES"/>
        </a:p>
      </dgm:t>
    </dgm:pt>
    <dgm:pt modelId="{75BF1402-7053-4A51-875A-65B74D87E258}">
      <dgm:prSet/>
      <dgm:spPr/>
      <dgm:t>
        <a:bodyPr/>
        <a:lstStyle/>
        <a:p>
          <a:r>
            <a:rPr lang="es-ES" dirty="0"/>
            <a:t>Documentar el proceso de limpieza</a:t>
          </a:r>
        </a:p>
      </dgm:t>
    </dgm:pt>
    <dgm:pt modelId="{63546F4B-7622-4765-AC19-E7CD842F7154}" type="parTrans" cxnId="{821D9DC0-4B2B-492C-96DD-DDA92C451D02}">
      <dgm:prSet/>
      <dgm:spPr/>
      <dgm:t>
        <a:bodyPr/>
        <a:lstStyle/>
        <a:p>
          <a:endParaRPr lang="es-ES"/>
        </a:p>
      </dgm:t>
    </dgm:pt>
    <dgm:pt modelId="{28E3FFC6-3647-4F8C-AD00-058DD3C898E7}" type="sibTrans" cxnId="{821D9DC0-4B2B-492C-96DD-DDA92C451D02}">
      <dgm:prSet/>
      <dgm:spPr/>
      <dgm:t>
        <a:bodyPr/>
        <a:lstStyle/>
        <a:p>
          <a:endParaRPr lang="es-ES"/>
        </a:p>
      </dgm:t>
    </dgm:pt>
    <dgm:pt modelId="{C9C88D62-A47A-41A3-8129-B7024D8B7842}" type="pres">
      <dgm:prSet presAssocID="{58280E97-62F8-4D62-9591-C0246051D237}" presName="outerComposite" presStyleCnt="0">
        <dgm:presLayoutVars>
          <dgm:chMax val="5"/>
          <dgm:dir/>
          <dgm:resizeHandles val="exact"/>
        </dgm:presLayoutVars>
      </dgm:prSet>
      <dgm:spPr/>
    </dgm:pt>
    <dgm:pt modelId="{181E0722-2FB3-42FF-A42B-089DFE0F515B}" type="pres">
      <dgm:prSet presAssocID="{58280E97-62F8-4D62-9591-C0246051D237}" presName="dummyMaxCanvas" presStyleCnt="0">
        <dgm:presLayoutVars/>
      </dgm:prSet>
      <dgm:spPr/>
    </dgm:pt>
    <dgm:pt modelId="{BF7EC9F0-1B1C-414B-BA22-ED577C2E4E92}" type="pres">
      <dgm:prSet presAssocID="{58280E97-62F8-4D62-9591-C0246051D237}" presName="FourNodes_1" presStyleLbl="node1" presStyleIdx="0" presStyleCnt="4">
        <dgm:presLayoutVars>
          <dgm:bulletEnabled val="1"/>
        </dgm:presLayoutVars>
      </dgm:prSet>
      <dgm:spPr/>
    </dgm:pt>
    <dgm:pt modelId="{464BC024-7A86-44DB-898A-2A4B03051FC6}" type="pres">
      <dgm:prSet presAssocID="{58280E97-62F8-4D62-9591-C0246051D237}" presName="FourNodes_2" presStyleLbl="node1" presStyleIdx="1" presStyleCnt="4">
        <dgm:presLayoutVars>
          <dgm:bulletEnabled val="1"/>
        </dgm:presLayoutVars>
      </dgm:prSet>
      <dgm:spPr/>
    </dgm:pt>
    <dgm:pt modelId="{69A049AF-2A17-440F-8BA2-9D10F77EF6F3}" type="pres">
      <dgm:prSet presAssocID="{58280E97-62F8-4D62-9591-C0246051D237}" presName="FourNodes_3" presStyleLbl="node1" presStyleIdx="2" presStyleCnt="4">
        <dgm:presLayoutVars>
          <dgm:bulletEnabled val="1"/>
        </dgm:presLayoutVars>
      </dgm:prSet>
      <dgm:spPr/>
    </dgm:pt>
    <dgm:pt modelId="{0FC73862-F84D-4CE9-851B-9AA48393641A}" type="pres">
      <dgm:prSet presAssocID="{58280E97-62F8-4D62-9591-C0246051D237}" presName="FourNodes_4" presStyleLbl="node1" presStyleIdx="3" presStyleCnt="4">
        <dgm:presLayoutVars>
          <dgm:bulletEnabled val="1"/>
        </dgm:presLayoutVars>
      </dgm:prSet>
      <dgm:spPr/>
    </dgm:pt>
    <dgm:pt modelId="{2B15819B-E9C7-4EE7-A51E-3795CF8749F4}" type="pres">
      <dgm:prSet presAssocID="{58280E97-62F8-4D62-9591-C0246051D237}" presName="FourConn_1-2" presStyleLbl="fgAccFollowNode1" presStyleIdx="0" presStyleCnt="3">
        <dgm:presLayoutVars>
          <dgm:bulletEnabled val="1"/>
        </dgm:presLayoutVars>
      </dgm:prSet>
      <dgm:spPr/>
    </dgm:pt>
    <dgm:pt modelId="{E2D36532-B523-4D9A-A002-FA553281B877}" type="pres">
      <dgm:prSet presAssocID="{58280E97-62F8-4D62-9591-C0246051D237}" presName="FourConn_2-3" presStyleLbl="fgAccFollowNode1" presStyleIdx="1" presStyleCnt="3">
        <dgm:presLayoutVars>
          <dgm:bulletEnabled val="1"/>
        </dgm:presLayoutVars>
      </dgm:prSet>
      <dgm:spPr/>
    </dgm:pt>
    <dgm:pt modelId="{98E4761C-317D-4696-9194-15470D433FCB}" type="pres">
      <dgm:prSet presAssocID="{58280E97-62F8-4D62-9591-C0246051D237}" presName="FourConn_3-4" presStyleLbl="fgAccFollowNode1" presStyleIdx="2" presStyleCnt="3">
        <dgm:presLayoutVars>
          <dgm:bulletEnabled val="1"/>
        </dgm:presLayoutVars>
      </dgm:prSet>
      <dgm:spPr/>
    </dgm:pt>
    <dgm:pt modelId="{F76E0FFD-A491-44AA-843D-C58FA9545947}" type="pres">
      <dgm:prSet presAssocID="{58280E97-62F8-4D62-9591-C0246051D237}" presName="FourNodes_1_text" presStyleLbl="node1" presStyleIdx="3" presStyleCnt="4">
        <dgm:presLayoutVars>
          <dgm:bulletEnabled val="1"/>
        </dgm:presLayoutVars>
      </dgm:prSet>
      <dgm:spPr/>
    </dgm:pt>
    <dgm:pt modelId="{14935594-92F4-4EB9-9061-B2DAC0F0AF05}" type="pres">
      <dgm:prSet presAssocID="{58280E97-62F8-4D62-9591-C0246051D237}" presName="FourNodes_2_text" presStyleLbl="node1" presStyleIdx="3" presStyleCnt="4">
        <dgm:presLayoutVars>
          <dgm:bulletEnabled val="1"/>
        </dgm:presLayoutVars>
      </dgm:prSet>
      <dgm:spPr/>
    </dgm:pt>
    <dgm:pt modelId="{75EEFBFC-DF36-4017-BF66-539E32FC0970}" type="pres">
      <dgm:prSet presAssocID="{58280E97-62F8-4D62-9591-C0246051D237}" presName="FourNodes_3_text" presStyleLbl="node1" presStyleIdx="3" presStyleCnt="4">
        <dgm:presLayoutVars>
          <dgm:bulletEnabled val="1"/>
        </dgm:presLayoutVars>
      </dgm:prSet>
      <dgm:spPr/>
    </dgm:pt>
    <dgm:pt modelId="{4B246B7F-A3BD-433D-A519-4B11DE2BCBF6}" type="pres">
      <dgm:prSet presAssocID="{58280E97-62F8-4D62-9591-C0246051D23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3D6C10F-2B2E-4EB7-8D1B-F94EB1743793}" type="presOf" srcId="{EBAD30C2-58F3-48DA-B3B9-A998BDA9C9C8}" destId="{F76E0FFD-A491-44AA-843D-C58FA9545947}" srcOrd="1" destOrd="0" presId="urn:microsoft.com/office/officeart/2005/8/layout/vProcess5"/>
    <dgm:cxn modelId="{AA09CF12-F991-4578-9840-F9453E6C4B1E}" srcId="{58280E97-62F8-4D62-9591-C0246051D237}" destId="{EBAD30C2-58F3-48DA-B3B9-A998BDA9C9C8}" srcOrd="0" destOrd="0" parTransId="{CA1DE039-D378-445A-A041-2FCB0BEA8C9E}" sibTransId="{8925B3F4-AC8F-4919-9772-76A433554B28}"/>
    <dgm:cxn modelId="{262E8726-20AA-4389-BDAB-08F9D9C01DD7}" srcId="{58280E97-62F8-4D62-9591-C0246051D237}" destId="{4F977066-7D44-4232-A02C-3D26C06F4CF8}" srcOrd="1" destOrd="0" parTransId="{B490B746-9107-43FE-8D3F-D0AD28FFE247}" sibTransId="{7F57638B-640D-4CCD-8BD6-9C5FF6B4994A}"/>
    <dgm:cxn modelId="{FD0E132B-5EA8-4678-929A-203E2E92B414}" type="presOf" srcId="{7F57638B-640D-4CCD-8BD6-9C5FF6B4994A}" destId="{E2D36532-B523-4D9A-A002-FA553281B877}" srcOrd="0" destOrd="0" presId="urn:microsoft.com/office/officeart/2005/8/layout/vProcess5"/>
    <dgm:cxn modelId="{67F5E96E-3D59-49C3-98EE-D115590653A2}" type="presOf" srcId="{75BF1402-7053-4A51-875A-65B74D87E258}" destId="{0FC73862-F84D-4CE9-851B-9AA48393641A}" srcOrd="0" destOrd="0" presId="urn:microsoft.com/office/officeart/2005/8/layout/vProcess5"/>
    <dgm:cxn modelId="{D3D3B999-F7FF-41AD-8E49-AA3850C68AEB}" type="presOf" srcId="{75BF1402-7053-4A51-875A-65B74D87E258}" destId="{4B246B7F-A3BD-433D-A519-4B11DE2BCBF6}" srcOrd="1" destOrd="0" presId="urn:microsoft.com/office/officeart/2005/8/layout/vProcess5"/>
    <dgm:cxn modelId="{CA32B69A-B226-4348-99B4-FE21F10E316D}" type="presOf" srcId="{F0E54087-DF17-4043-9427-9DC19511418F}" destId="{75EEFBFC-DF36-4017-BF66-539E32FC0970}" srcOrd="1" destOrd="0" presId="urn:microsoft.com/office/officeart/2005/8/layout/vProcess5"/>
    <dgm:cxn modelId="{86A7D4B3-85AE-4AD0-A33B-24E48A2D9C8D}" type="presOf" srcId="{EBAD30C2-58F3-48DA-B3B9-A998BDA9C9C8}" destId="{BF7EC9F0-1B1C-414B-BA22-ED577C2E4E92}" srcOrd="0" destOrd="0" presId="urn:microsoft.com/office/officeart/2005/8/layout/vProcess5"/>
    <dgm:cxn modelId="{821D9DC0-4B2B-492C-96DD-DDA92C451D02}" srcId="{58280E97-62F8-4D62-9591-C0246051D237}" destId="{75BF1402-7053-4A51-875A-65B74D87E258}" srcOrd="3" destOrd="0" parTransId="{63546F4B-7622-4765-AC19-E7CD842F7154}" sibTransId="{28E3FFC6-3647-4F8C-AD00-058DD3C898E7}"/>
    <dgm:cxn modelId="{F61685C7-B677-4F2B-B85E-C76788BD37B8}" type="presOf" srcId="{F0E54087-DF17-4043-9427-9DC19511418F}" destId="{69A049AF-2A17-440F-8BA2-9D10F77EF6F3}" srcOrd="0" destOrd="0" presId="urn:microsoft.com/office/officeart/2005/8/layout/vProcess5"/>
    <dgm:cxn modelId="{835788CA-907D-448C-8F88-FFF48FC3C0C3}" type="presOf" srcId="{4F977066-7D44-4232-A02C-3D26C06F4CF8}" destId="{14935594-92F4-4EB9-9061-B2DAC0F0AF05}" srcOrd="1" destOrd="0" presId="urn:microsoft.com/office/officeart/2005/8/layout/vProcess5"/>
    <dgm:cxn modelId="{92E413D1-E653-407D-AADB-5F85B19E2425}" type="presOf" srcId="{58280E97-62F8-4D62-9591-C0246051D237}" destId="{C9C88D62-A47A-41A3-8129-B7024D8B7842}" srcOrd="0" destOrd="0" presId="urn:microsoft.com/office/officeart/2005/8/layout/vProcess5"/>
    <dgm:cxn modelId="{9496DBD1-B92D-46CB-B576-B36050A711EB}" type="presOf" srcId="{8925B3F4-AC8F-4919-9772-76A433554B28}" destId="{2B15819B-E9C7-4EE7-A51E-3795CF8749F4}" srcOrd="0" destOrd="0" presId="urn:microsoft.com/office/officeart/2005/8/layout/vProcess5"/>
    <dgm:cxn modelId="{D6F9F6DC-6962-4576-B740-90BBE7FD57B6}" type="presOf" srcId="{4F977066-7D44-4232-A02C-3D26C06F4CF8}" destId="{464BC024-7A86-44DB-898A-2A4B03051FC6}" srcOrd="0" destOrd="0" presId="urn:microsoft.com/office/officeart/2005/8/layout/vProcess5"/>
    <dgm:cxn modelId="{96623ADF-64FE-4D81-997A-D8E33791836D}" srcId="{58280E97-62F8-4D62-9591-C0246051D237}" destId="{F0E54087-DF17-4043-9427-9DC19511418F}" srcOrd="2" destOrd="0" parTransId="{0DF4B57C-166B-452F-93AA-790350C98339}" sibTransId="{F8D67066-EA14-42DF-BBAA-4D480525E3B6}"/>
    <dgm:cxn modelId="{A89326E1-8B71-4F1F-B282-2125F2C19438}" type="presOf" srcId="{F8D67066-EA14-42DF-BBAA-4D480525E3B6}" destId="{98E4761C-317D-4696-9194-15470D433FCB}" srcOrd="0" destOrd="0" presId="urn:microsoft.com/office/officeart/2005/8/layout/vProcess5"/>
    <dgm:cxn modelId="{23C35FE9-7B06-4ABA-9812-F5AAB8E2B5F0}" type="presParOf" srcId="{C9C88D62-A47A-41A3-8129-B7024D8B7842}" destId="{181E0722-2FB3-42FF-A42B-089DFE0F515B}" srcOrd="0" destOrd="0" presId="urn:microsoft.com/office/officeart/2005/8/layout/vProcess5"/>
    <dgm:cxn modelId="{76902683-D702-4AE7-9522-6E4449BDBAEA}" type="presParOf" srcId="{C9C88D62-A47A-41A3-8129-B7024D8B7842}" destId="{BF7EC9F0-1B1C-414B-BA22-ED577C2E4E92}" srcOrd="1" destOrd="0" presId="urn:microsoft.com/office/officeart/2005/8/layout/vProcess5"/>
    <dgm:cxn modelId="{ABFD0667-24A6-4C67-958F-12578847B7E9}" type="presParOf" srcId="{C9C88D62-A47A-41A3-8129-B7024D8B7842}" destId="{464BC024-7A86-44DB-898A-2A4B03051FC6}" srcOrd="2" destOrd="0" presId="urn:microsoft.com/office/officeart/2005/8/layout/vProcess5"/>
    <dgm:cxn modelId="{72AA891C-EBD2-40A2-9A53-F71FACD67F4C}" type="presParOf" srcId="{C9C88D62-A47A-41A3-8129-B7024D8B7842}" destId="{69A049AF-2A17-440F-8BA2-9D10F77EF6F3}" srcOrd="3" destOrd="0" presId="urn:microsoft.com/office/officeart/2005/8/layout/vProcess5"/>
    <dgm:cxn modelId="{B45A152D-67F2-4396-BA73-2D6CE6EC5D75}" type="presParOf" srcId="{C9C88D62-A47A-41A3-8129-B7024D8B7842}" destId="{0FC73862-F84D-4CE9-851B-9AA48393641A}" srcOrd="4" destOrd="0" presId="urn:microsoft.com/office/officeart/2005/8/layout/vProcess5"/>
    <dgm:cxn modelId="{19BE8D15-6B99-4AFB-A0C6-DA41093110A9}" type="presParOf" srcId="{C9C88D62-A47A-41A3-8129-B7024D8B7842}" destId="{2B15819B-E9C7-4EE7-A51E-3795CF8749F4}" srcOrd="5" destOrd="0" presId="urn:microsoft.com/office/officeart/2005/8/layout/vProcess5"/>
    <dgm:cxn modelId="{42C66805-05F3-4FEF-A0A5-E3C9C42B3293}" type="presParOf" srcId="{C9C88D62-A47A-41A3-8129-B7024D8B7842}" destId="{E2D36532-B523-4D9A-A002-FA553281B877}" srcOrd="6" destOrd="0" presId="urn:microsoft.com/office/officeart/2005/8/layout/vProcess5"/>
    <dgm:cxn modelId="{B507F963-46EC-4CC7-9047-797221E434F5}" type="presParOf" srcId="{C9C88D62-A47A-41A3-8129-B7024D8B7842}" destId="{98E4761C-317D-4696-9194-15470D433FCB}" srcOrd="7" destOrd="0" presId="urn:microsoft.com/office/officeart/2005/8/layout/vProcess5"/>
    <dgm:cxn modelId="{B7251696-4282-4CDC-8DF7-BAEC9B130569}" type="presParOf" srcId="{C9C88D62-A47A-41A3-8129-B7024D8B7842}" destId="{F76E0FFD-A491-44AA-843D-C58FA9545947}" srcOrd="8" destOrd="0" presId="urn:microsoft.com/office/officeart/2005/8/layout/vProcess5"/>
    <dgm:cxn modelId="{01DA3925-EFF2-470C-8A0F-37B45FAD8A57}" type="presParOf" srcId="{C9C88D62-A47A-41A3-8129-B7024D8B7842}" destId="{14935594-92F4-4EB9-9061-B2DAC0F0AF05}" srcOrd="9" destOrd="0" presId="urn:microsoft.com/office/officeart/2005/8/layout/vProcess5"/>
    <dgm:cxn modelId="{D6610493-09E2-411F-82DD-E8323A7A9B30}" type="presParOf" srcId="{C9C88D62-A47A-41A3-8129-B7024D8B7842}" destId="{75EEFBFC-DF36-4017-BF66-539E32FC0970}" srcOrd="10" destOrd="0" presId="urn:microsoft.com/office/officeart/2005/8/layout/vProcess5"/>
    <dgm:cxn modelId="{D02CE28E-19BE-4CEE-A5DB-66B2B22AB2AD}" type="presParOf" srcId="{C9C88D62-A47A-41A3-8129-B7024D8B7842}" destId="{4B246B7F-A3BD-433D-A519-4B11DE2BCBF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EC9F0-1B1C-414B-BA22-ED577C2E4E92}">
      <dsp:nvSpPr>
        <dsp:cNvPr id="0" name=""/>
        <dsp:cNvSpPr/>
      </dsp:nvSpPr>
      <dsp:spPr>
        <a:xfrm>
          <a:off x="0" y="0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Defina y determine los tipos de problemas</a:t>
          </a:r>
        </a:p>
      </dsp:txBody>
      <dsp:txXfrm>
        <a:off x="26187" y="26187"/>
        <a:ext cx="3836467" cy="841706"/>
      </dsp:txXfrm>
    </dsp:sp>
    <dsp:sp modelId="{464BC024-7A86-44DB-898A-2A4B03051FC6}">
      <dsp:nvSpPr>
        <dsp:cNvPr id="0" name=""/>
        <dsp:cNvSpPr/>
      </dsp:nvSpPr>
      <dsp:spPr>
        <a:xfrm>
          <a:off x="408432" y="1056640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177116"/>
            <a:satOff val="-8445"/>
            <a:lumOff val="107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Buscar e identificar los problemas</a:t>
          </a:r>
        </a:p>
      </dsp:txBody>
      <dsp:txXfrm>
        <a:off x="434619" y="1082827"/>
        <a:ext cx="3834841" cy="841706"/>
      </dsp:txXfrm>
    </dsp:sp>
    <dsp:sp modelId="{69A049AF-2A17-440F-8BA2-9D10F77EF6F3}">
      <dsp:nvSpPr>
        <dsp:cNvPr id="0" name=""/>
        <dsp:cNvSpPr/>
      </dsp:nvSpPr>
      <dsp:spPr>
        <a:xfrm>
          <a:off x="810768" y="2113280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354233"/>
            <a:satOff val="-16890"/>
            <a:lumOff val="215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Corregir los problemas descubiertos</a:t>
          </a:r>
        </a:p>
      </dsp:txBody>
      <dsp:txXfrm>
        <a:off x="836955" y="2139467"/>
        <a:ext cx="3840937" cy="841706"/>
      </dsp:txXfrm>
    </dsp:sp>
    <dsp:sp modelId="{0FC73862-F84D-4CE9-851B-9AA48393641A}">
      <dsp:nvSpPr>
        <dsp:cNvPr id="0" name=""/>
        <dsp:cNvSpPr/>
      </dsp:nvSpPr>
      <dsp:spPr>
        <a:xfrm>
          <a:off x="1219200" y="3169919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531349"/>
            <a:satOff val="-25335"/>
            <a:lumOff val="323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Documentar el proceso de limpieza</a:t>
          </a:r>
        </a:p>
      </dsp:txBody>
      <dsp:txXfrm>
        <a:off x="1245387" y="3196106"/>
        <a:ext cx="3834841" cy="841706"/>
      </dsp:txXfrm>
    </dsp:sp>
    <dsp:sp modelId="{2B15819B-E9C7-4EE7-A51E-3795CF8749F4}">
      <dsp:nvSpPr>
        <dsp:cNvPr id="0" name=""/>
        <dsp:cNvSpPr/>
      </dsp:nvSpPr>
      <dsp:spPr>
        <a:xfrm>
          <a:off x="4295647" y="68478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700" kern="1200"/>
        </a:p>
      </dsp:txBody>
      <dsp:txXfrm>
        <a:off x="4426406" y="684783"/>
        <a:ext cx="319634" cy="437317"/>
      </dsp:txXfrm>
    </dsp:sp>
    <dsp:sp modelId="{E2D36532-B523-4D9A-A002-FA553281B877}">
      <dsp:nvSpPr>
        <dsp:cNvPr id="0" name=""/>
        <dsp:cNvSpPr/>
      </dsp:nvSpPr>
      <dsp:spPr>
        <a:xfrm>
          <a:off x="4704080" y="174142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700" kern="1200"/>
        </a:p>
      </dsp:txBody>
      <dsp:txXfrm>
        <a:off x="4834839" y="1741423"/>
        <a:ext cx="319634" cy="437317"/>
      </dsp:txXfrm>
    </dsp:sp>
    <dsp:sp modelId="{98E4761C-317D-4696-9194-15470D433FCB}">
      <dsp:nvSpPr>
        <dsp:cNvPr id="0" name=""/>
        <dsp:cNvSpPr/>
      </dsp:nvSpPr>
      <dsp:spPr>
        <a:xfrm>
          <a:off x="5106415" y="2798064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700" kern="1200"/>
        </a:p>
      </dsp:txBody>
      <dsp:txXfrm>
        <a:off x="5237174" y="2798064"/>
        <a:ext cx="319634" cy="4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8E9B9-1E63-4F39-B8D0-582BC410424E}" type="datetimeFigureOut">
              <a:rPr lang="es-CO" smtClean="0"/>
              <a:t>27/08/2018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DA31E-7A43-4ADF-BF9A-2CFBB33A44A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233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B5EC-4FB1-41B7-8670-53AEB2EB1F31}" type="datetime1">
              <a:rPr lang="es-CO" smtClean="0"/>
              <a:t>27/08/2018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5E5B3A9-79B5-4540-A326-FCC6F92DD98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484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560F-08EB-4591-90FD-AD5C1DC1F912}" type="datetime1">
              <a:rPr lang="es-CO" smtClean="0"/>
              <a:t>27/08/2018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87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FAB3-FA39-4B21-835A-5E3984399770}" type="datetime1">
              <a:rPr lang="es-CO" smtClean="0"/>
              <a:t>27/08/2018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453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C47A-37D4-4CD3-863B-E2426EE6CC8B}" type="datetime1">
              <a:rPr lang="es-CO" smtClean="0"/>
              <a:t>27/08/2018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246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2D3C397-871A-486A-9EDA-A50E2540B44C}" type="datetime1">
              <a:rPr lang="es-CO" smtClean="0"/>
              <a:t>27/08/2018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CO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5E5B3A9-79B5-4540-A326-FCC6F92DD98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337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08A2-D046-4CB3-B907-9AFEC6B4C15E}" type="datetime1">
              <a:rPr lang="es-CO" smtClean="0"/>
              <a:t>27/08/2018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944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43B1-7E09-44FA-9D8B-F7555B771CB0}" type="datetime1">
              <a:rPr lang="es-CO" smtClean="0"/>
              <a:t>27/08/2018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073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ECEC-DB93-4B02-ABB3-32DAF92FC469}" type="datetime1">
              <a:rPr lang="es-CO" smtClean="0"/>
              <a:t>27/08/2018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99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B42F-D29F-4CA9-87B0-922206F8D5F8}" type="datetime1">
              <a:rPr lang="es-CO" smtClean="0"/>
              <a:t>27/08/2018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764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69C3-9891-4BE4-9764-7F83AEDC17A0}" type="datetime1">
              <a:rPr lang="es-CO" smtClean="0"/>
              <a:t>27/08/2018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772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9C8D-6C34-4E0F-8C0D-07BF18418F64}" type="datetime1">
              <a:rPr lang="es-CO" smtClean="0"/>
              <a:t>27/08/2018</a:t>
            </a:fld>
            <a:endParaRPr lang="es-CO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974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BFFA07A-99AB-4C84-99F6-2A5A5CBA9238}" type="datetime1">
              <a:rPr lang="es-CO" smtClean="0"/>
              <a:t>27/08/2018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5E5B3A9-79B5-4540-A326-FCC6F92DD98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858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Análisis exploratorio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93574" y="3866626"/>
            <a:ext cx="6245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Christian Camilo Urcuqui </a:t>
            </a:r>
            <a:r>
              <a:rPr lang="en-US" sz="2200" b="1" dirty="0" err="1"/>
              <a:t>López</a:t>
            </a:r>
            <a:r>
              <a:rPr lang="en-US" sz="2200" b="1" dirty="0"/>
              <a:t>, MSc</a:t>
            </a:r>
          </a:p>
          <a:p>
            <a:r>
              <a:rPr lang="en-US" sz="2200" b="1" dirty="0"/>
              <a:t>	</a:t>
            </a:r>
            <a:endParaRPr lang="es-CO" sz="2200" b="1" dirty="0"/>
          </a:p>
        </p:txBody>
      </p:sp>
      <p:pic>
        <p:nvPicPr>
          <p:cNvPr id="10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blogs.sas.com/content/sgf/files/2015/07/VisualAnalytic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19" y="4468031"/>
            <a:ext cx="4709181" cy="238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326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b="1" dirty="0"/>
              <a:t>Datos brutos (</a:t>
            </a:r>
            <a:r>
              <a:rPr lang="es-CO" b="1" dirty="0" err="1"/>
              <a:t>raw</a:t>
            </a:r>
            <a:r>
              <a:rPr lang="es-CO" b="1" dirty="0"/>
              <a:t> data)</a:t>
            </a:r>
          </a:p>
          <a:p>
            <a:pPr lvl="1"/>
            <a:r>
              <a:rPr lang="es-CO" dirty="0"/>
              <a:t>Son los datos adquiridos de la fuente original.</a:t>
            </a:r>
          </a:p>
          <a:p>
            <a:pPr lvl="1"/>
            <a:r>
              <a:rPr lang="es-CO" dirty="0"/>
              <a:t>Pueden presentar problemas.</a:t>
            </a:r>
          </a:p>
          <a:p>
            <a:pPr lvl="1"/>
            <a:r>
              <a:rPr lang="es-CO" dirty="0"/>
              <a:t>Usualmente se procesan solo una vez, para prepararlos.</a:t>
            </a:r>
          </a:p>
          <a:p>
            <a:pPr marL="0" indent="0">
              <a:buNone/>
            </a:pPr>
            <a:r>
              <a:rPr lang="es-CO" b="1" dirty="0"/>
              <a:t>Datos preparados (</a:t>
            </a:r>
            <a:r>
              <a:rPr lang="es-CO" b="1" dirty="0" err="1"/>
              <a:t>tidy</a:t>
            </a:r>
            <a:r>
              <a:rPr lang="es-CO" b="1" dirty="0"/>
              <a:t> data)</a:t>
            </a:r>
          </a:p>
          <a:p>
            <a:pPr lvl="1"/>
            <a:r>
              <a:rPr lang="es-CO" dirty="0"/>
              <a:t>Los ya se encuentran listos para ser analizados.</a:t>
            </a:r>
          </a:p>
          <a:p>
            <a:pPr lvl="1"/>
            <a:r>
              <a:rPr lang="es-CO" dirty="0"/>
              <a:t>Su preparación incluye: limpieza, transformación, fusiones (</a:t>
            </a:r>
            <a:r>
              <a:rPr lang="es-CO" dirty="0" err="1"/>
              <a:t>merging</a:t>
            </a:r>
            <a:r>
              <a:rPr lang="es-CO" dirty="0"/>
              <a:t>), extracción de subconjuntos (</a:t>
            </a:r>
            <a:r>
              <a:rPr lang="es-CO" dirty="0" err="1"/>
              <a:t>subsetting</a:t>
            </a:r>
            <a:r>
              <a:rPr lang="es-CO"/>
              <a:t>).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	</a:t>
            </a:r>
          </a:p>
          <a:p>
            <a:endParaRPr lang="es-CO" dirty="0"/>
          </a:p>
          <a:p>
            <a:pPr lvl="1"/>
            <a:endParaRPr lang="es-CO" dirty="0"/>
          </a:p>
          <a:p>
            <a:pPr lvl="1"/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10</a:t>
            </a:fld>
            <a:endParaRPr lang="es-CO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s-CO" dirty="0" err="1"/>
              <a:t>Exploratory</a:t>
            </a:r>
            <a:r>
              <a:rPr lang="es-CO" dirty="0"/>
              <a:t> Data </a:t>
            </a:r>
            <a:r>
              <a:rPr lang="es-CO" dirty="0" err="1"/>
              <a:t>analysis</a:t>
            </a:r>
            <a:r>
              <a:rPr lang="es-CO" dirty="0"/>
              <a:t> (Eda)</a:t>
            </a:r>
          </a:p>
        </p:txBody>
      </p:sp>
      <p:pic>
        <p:nvPicPr>
          <p:cNvPr id="9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2446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3051048" y="54661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Wickham, H. (2014). Tidy data.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Journal of Statistical Software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59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(10), 1-23.</a:t>
            </a:r>
            <a:endParaRPr lang="es-CO" dirty="0"/>
          </a:p>
        </p:txBody>
      </p:sp>
      <p:pic>
        <p:nvPicPr>
          <p:cNvPr id="7170" name="Picture 2" descr="Resultado de imagen para data cleaning and prepa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853" y="4472449"/>
            <a:ext cx="2268995" cy="242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8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variables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11</a:t>
            </a:fld>
            <a:endParaRPr lang="es-CO"/>
          </a:p>
        </p:txBody>
      </p:sp>
      <p:pic>
        <p:nvPicPr>
          <p:cNvPr id="6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pPr algn="just"/>
            <a:r>
              <a:rPr lang="es-CO" b="1" dirty="0"/>
              <a:t>Variables cuantitativas</a:t>
            </a:r>
            <a:r>
              <a:rPr lang="es-CO" dirty="0"/>
              <a:t>, sus valores son numéricos y pueden ser contados o medidos, por ejemplo, ventas netas de una compañía. </a:t>
            </a:r>
            <a:endParaRPr lang="es-CO" b="1" dirty="0"/>
          </a:p>
          <a:p>
            <a:pPr lvl="1" algn="just"/>
            <a:r>
              <a:rPr lang="es-CO" b="1" dirty="0"/>
              <a:t>Variables discretas</a:t>
            </a:r>
            <a:r>
              <a:rPr lang="es-CO" dirty="0"/>
              <a:t>, es una variable numérica que usualmente se obtiene a través del conteo y solamente puede tomar valores específicos de un conjunto, por ejemplo, el número de personas en una ciudad o el número de quejas de los clientes.</a:t>
            </a:r>
          </a:p>
          <a:p>
            <a:pPr lvl="1" algn="just"/>
            <a:r>
              <a:rPr lang="es-CO" b="1" dirty="0"/>
              <a:t>Variables continuas</a:t>
            </a:r>
            <a:r>
              <a:rPr lang="es-CO" dirty="0"/>
              <a:t>, son variables numéricas que pueden tomar un valor (infinito/decimal) entre dos valores numéricos cualquiera. Usualmente, esta variable se obtiene a partir de mediciones, por ejemplo, la temperatura de un paciente. </a:t>
            </a:r>
          </a:p>
          <a:p>
            <a:pPr lvl="1" algn="just"/>
            <a:endParaRPr lang="es-CO" dirty="0"/>
          </a:p>
        </p:txBody>
      </p:sp>
      <p:pic>
        <p:nvPicPr>
          <p:cNvPr id="1026" name="Picture 2" descr="Resultado de imagen para variable typ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589" y="5074964"/>
            <a:ext cx="3141539" cy="178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36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variables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12</a:t>
            </a:fld>
            <a:endParaRPr lang="es-CO"/>
          </a:p>
        </p:txBody>
      </p:sp>
      <p:pic>
        <p:nvPicPr>
          <p:cNvPr id="6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pPr algn="just"/>
            <a:r>
              <a:rPr lang="es-CO" b="1" dirty="0"/>
              <a:t>Variables cualitativas</a:t>
            </a:r>
            <a:r>
              <a:rPr lang="es-CO" dirty="0"/>
              <a:t>, conocidos también como variables categóricas, sus valores pueden ser contados pero no medidos. </a:t>
            </a:r>
            <a:endParaRPr lang="es-CO" b="1" dirty="0"/>
          </a:p>
          <a:p>
            <a:pPr lvl="1" algn="just"/>
            <a:r>
              <a:rPr lang="es-CO" b="1" dirty="0"/>
              <a:t>Variables nominales</a:t>
            </a:r>
            <a:r>
              <a:rPr lang="es-CO" dirty="0"/>
              <a:t>, son valores que presentan a una categoría y no cuentan con un orden. Estos valores pueden ser contados pero no pueden ser ni medidos y ni ordenados, por ejemplo,  género de música y categorías de productos. </a:t>
            </a:r>
          </a:p>
          <a:p>
            <a:pPr lvl="1" algn="just"/>
            <a:r>
              <a:rPr lang="es-CO" b="1" dirty="0"/>
              <a:t>Variables ordinales</a:t>
            </a:r>
            <a:r>
              <a:rPr lang="es-CO" dirty="0"/>
              <a:t>, son valores numéricos que pueden ser discretos o continuos y que están ya sea ordenadas o jerarquizadas. </a:t>
            </a:r>
          </a:p>
          <a:p>
            <a:pPr lvl="1" algn="just"/>
            <a:r>
              <a:rPr lang="es-CO" b="1"/>
              <a:t>Variables binarias</a:t>
            </a:r>
            <a:r>
              <a:rPr lang="es-CO" dirty="0"/>
              <a:t>, sus valores hacen parte únicamente a dos categorías que generalmente son opuestos, por ejemplo, 1/0 y verdadero/falso.</a:t>
            </a:r>
            <a:endParaRPr lang="es-CO" b="1" dirty="0"/>
          </a:p>
          <a:p>
            <a:pPr lvl="1" algn="just"/>
            <a:endParaRPr lang="es-CO" dirty="0"/>
          </a:p>
        </p:txBody>
      </p:sp>
      <p:pic>
        <p:nvPicPr>
          <p:cNvPr id="8" name="Picture 2" descr="Resultado de imagen para variable typ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589" y="5074964"/>
            <a:ext cx="3141539" cy="178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90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variables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13</a:t>
            </a:fld>
            <a:endParaRPr lang="es-CO"/>
          </a:p>
        </p:txBody>
      </p:sp>
      <p:pic>
        <p:nvPicPr>
          <p:cNvPr id="6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pPr algn="just"/>
            <a:r>
              <a:rPr lang="es-CO" b="1" dirty="0"/>
              <a:t>Variables independientes</a:t>
            </a:r>
            <a:r>
              <a:rPr lang="es-CO" dirty="0"/>
              <a:t>, sus valores no dependen de otra variable pero posiblemente si puedan influenciar a otras. </a:t>
            </a:r>
          </a:p>
          <a:p>
            <a:pPr algn="just"/>
            <a:r>
              <a:rPr lang="es-CO" b="1" dirty="0"/>
              <a:t>Variables dependientes</a:t>
            </a:r>
            <a:r>
              <a:rPr lang="es-CO" dirty="0"/>
              <a:t>, este tipo de variable si depende de otras variables.</a:t>
            </a:r>
          </a:p>
          <a:p>
            <a:pPr algn="just"/>
            <a:r>
              <a:rPr lang="es-CO" b="1" dirty="0"/>
              <a:t>Variable aleatoria</a:t>
            </a:r>
            <a:r>
              <a:rPr lang="es-CO" dirty="0"/>
              <a:t>, es una variable que puede asumir un valor de un rango de valores basado en la probabilidad. 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650489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14</a:t>
            </a:fld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3051047" y="50033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https://www.analyticsvidhya.com/blog/2016/01/guide-data-exploration/</a:t>
            </a:r>
          </a:p>
        </p:txBody>
      </p:sp>
      <p:pic>
        <p:nvPicPr>
          <p:cNvPr id="3074" name="Picture 2" descr="Business Analytics, Data Explo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026" y="3050332"/>
            <a:ext cx="8552041" cy="190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s-CO" dirty="0"/>
              <a:t>Tipos de variables</a:t>
            </a:r>
          </a:p>
        </p:txBody>
      </p:sp>
      <p:sp>
        <p:nvSpPr>
          <p:cNvPr id="6" name="Abrir llave 5"/>
          <p:cNvSpPr/>
          <p:nvPr/>
        </p:nvSpPr>
        <p:spPr>
          <a:xfrm rot="16200000">
            <a:off x="9527614" y="2301087"/>
            <a:ext cx="368678" cy="112981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9147047" y="2462655"/>
            <a:ext cx="11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Objetivo</a:t>
            </a:r>
          </a:p>
        </p:txBody>
      </p:sp>
      <p:sp>
        <p:nvSpPr>
          <p:cNvPr id="11" name="Abrir llave 10"/>
          <p:cNvSpPr/>
          <p:nvPr/>
        </p:nvSpPr>
        <p:spPr>
          <a:xfrm rot="16200000">
            <a:off x="5864828" y="-132128"/>
            <a:ext cx="368678" cy="599624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4769233" y="2473357"/>
            <a:ext cx="255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Variables explicativas </a:t>
            </a:r>
          </a:p>
        </p:txBody>
      </p:sp>
      <p:pic>
        <p:nvPicPr>
          <p:cNvPr id="13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78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Es importante clasificar las variables ya que de este dependerá el tipo de análisis. </a:t>
            </a:r>
          </a:p>
          <a:p>
            <a:pPr marL="0" indent="0">
              <a:buNone/>
            </a:pPr>
            <a:r>
              <a:rPr lang="es-CO" b="1" dirty="0"/>
              <a:t>Tipo de dato</a:t>
            </a:r>
          </a:p>
          <a:p>
            <a:pPr lvl="1"/>
            <a:r>
              <a:rPr lang="es-CO" dirty="0"/>
              <a:t>Carácter</a:t>
            </a:r>
          </a:p>
          <a:p>
            <a:pPr lvl="2"/>
            <a:r>
              <a:rPr lang="es-CO" dirty="0" err="1"/>
              <a:t>Gender</a:t>
            </a:r>
            <a:endParaRPr lang="es-CO" dirty="0"/>
          </a:p>
          <a:p>
            <a:pPr lvl="1"/>
            <a:r>
              <a:rPr lang="es-CO" dirty="0"/>
              <a:t>Numérico</a:t>
            </a:r>
          </a:p>
          <a:p>
            <a:pPr lvl="2"/>
            <a:r>
              <a:rPr lang="es-CO" dirty="0" err="1"/>
              <a:t>Prev_Exam_Marks</a:t>
            </a:r>
            <a:endParaRPr lang="es-CO" dirty="0"/>
          </a:p>
          <a:p>
            <a:pPr lvl="2"/>
            <a:r>
              <a:rPr lang="es-CO" dirty="0" err="1"/>
              <a:t>Height</a:t>
            </a:r>
            <a:endParaRPr lang="es-CO" dirty="0"/>
          </a:p>
          <a:p>
            <a:pPr lvl="2"/>
            <a:r>
              <a:rPr lang="es-CO" dirty="0" err="1"/>
              <a:t>Weight</a:t>
            </a:r>
            <a:endParaRPr lang="es-CO" dirty="0"/>
          </a:p>
          <a:p>
            <a:pPr lvl="2"/>
            <a:r>
              <a:rPr lang="es-CO" dirty="0"/>
              <a:t>Play Cricket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15</a:t>
            </a:fld>
            <a:endParaRPr lang="es-CO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s-CO" dirty="0"/>
              <a:t>Tipos de variables</a:t>
            </a:r>
          </a:p>
        </p:txBody>
      </p:sp>
      <p:pic>
        <p:nvPicPr>
          <p:cNvPr id="7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usiness Analytics, Data Explo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807" y="5714961"/>
            <a:ext cx="5002967" cy="111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contenido 2"/>
          <p:cNvSpPr txBox="1">
            <a:spLocks/>
          </p:cNvSpPr>
          <p:nvPr/>
        </p:nvSpPr>
        <p:spPr>
          <a:xfrm>
            <a:off x="4756945" y="2576146"/>
            <a:ext cx="6436086" cy="3596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s-CO" b="1" dirty="0"/>
              <a:t>Tipo de variable</a:t>
            </a:r>
          </a:p>
          <a:p>
            <a:pPr lvl="1"/>
            <a:r>
              <a:rPr lang="es-CO" dirty="0"/>
              <a:t>Cualitativa</a:t>
            </a:r>
          </a:p>
          <a:p>
            <a:pPr lvl="2"/>
            <a:r>
              <a:rPr lang="es-CO" dirty="0" err="1"/>
              <a:t>Gender</a:t>
            </a:r>
            <a:endParaRPr lang="es-CO" dirty="0"/>
          </a:p>
          <a:p>
            <a:pPr lvl="2"/>
            <a:r>
              <a:rPr lang="es-CO" dirty="0"/>
              <a:t>Play Cricket</a:t>
            </a:r>
          </a:p>
          <a:p>
            <a:pPr lvl="1"/>
            <a:r>
              <a:rPr lang="es-CO" dirty="0"/>
              <a:t>Cuantitativa</a:t>
            </a:r>
          </a:p>
          <a:p>
            <a:pPr lvl="2"/>
            <a:r>
              <a:rPr lang="es-CO" dirty="0" err="1"/>
              <a:t>Prev_Exam_Marks</a:t>
            </a:r>
            <a:endParaRPr lang="es-CO" dirty="0"/>
          </a:p>
          <a:p>
            <a:pPr lvl="2"/>
            <a:r>
              <a:rPr lang="es-CO" dirty="0" err="1"/>
              <a:t>Height</a:t>
            </a:r>
            <a:endParaRPr lang="es-CO" dirty="0"/>
          </a:p>
          <a:p>
            <a:pPr lvl="2"/>
            <a:r>
              <a:rPr lang="es-CO" dirty="0" err="1"/>
              <a:t>Weight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6470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Bibliografía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Lutz, M. (2013). </a:t>
            </a:r>
            <a:r>
              <a:rPr lang="en-US" i="1" dirty="0"/>
              <a:t>Learning Python: Powerful Object-Oriented Programming</a:t>
            </a:r>
            <a:r>
              <a:rPr lang="en-US" dirty="0"/>
              <a:t>. " O'Reilly Media, Inc.".</a:t>
            </a:r>
          </a:p>
          <a:p>
            <a:r>
              <a:rPr lang="en-US" dirty="0"/>
              <a:t>Villegas, N. &amp; Estrada, D. </a:t>
            </a:r>
            <a:r>
              <a:rPr lang="en-US" dirty="0" err="1"/>
              <a:t>Introducción</a:t>
            </a:r>
            <a:r>
              <a:rPr lang="en-US" dirty="0"/>
              <a:t> al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exploratorio</a:t>
            </a:r>
            <a:r>
              <a:rPr lang="en-US" dirty="0"/>
              <a:t>. </a:t>
            </a:r>
            <a:r>
              <a:rPr lang="en-US" dirty="0" err="1"/>
              <a:t>Diplomado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s-CO" dirty="0"/>
              <a:t>analítica y grandes volúmenes de datos.</a:t>
            </a:r>
            <a:r>
              <a:rPr lang="en-US" dirty="0"/>
              <a:t> 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963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s-CO" dirty="0"/>
              <a:t>Recordemos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2</a:t>
            </a:fld>
            <a:endParaRPr lang="es-CO"/>
          </a:p>
        </p:txBody>
      </p:sp>
      <p:pic>
        <p:nvPicPr>
          <p:cNvPr id="3074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r for data science cyc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406" y="2952129"/>
            <a:ext cx="3998802" cy="146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8315770" y="4421709"/>
            <a:ext cx="3462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Marco de trabajo típico de un proyecto de ciencia de datos.</a:t>
            </a:r>
          </a:p>
          <a:p>
            <a:r>
              <a:rPr lang="es-CO" sz="1600" i="1" dirty="0"/>
              <a:t>R </a:t>
            </a:r>
            <a:r>
              <a:rPr lang="es-CO" sz="1600" i="1" dirty="0" err="1"/>
              <a:t>for</a:t>
            </a:r>
            <a:r>
              <a:rPr lang="es-CO" sz="1600" i="1" dirty="0"/>
              <a:t> Data </a:t>
            </a:r>
            <a:r>
              <a:rPr lang="es-CO" sz="1600" i="1" dirty="0" err="1"/>
              <a:t>Science</a:t>
            </a:r>
            <a:endParaRPr lang="es-CO" sz="1600" i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3299"/>
            <a:ext cx="7895595" cy="444127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656348" y="5220402"/>
            <a:ext cx="172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Visualización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24873" y="4821382"/>
            <a:ext cx="2761672" cy="1108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727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Exploratory</a:t>
            </a:r>
            <a:r>
              <a:rPr lang="es-CO" dirty="0"/>
              <a:t> Data </a:t>
            </a:r>
            <a:r>
              <a:rPr lang="es-CO" dirty="0" err="1"/>
              <a:t>analysis</a:t>
            </a:r>
            <a:r>
              <a:rPr lang="es-CO" dirty="0"/>
              <a:t> (Eda)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3</a:t>
            </a:fld>
            <a:endParaRPr lang="es-CO"/>
          </a:p>
        </p:txBody>
      </p:sp>
      <p:pic>
        <p:nvPicPr>
          <p:cNvPr id="1026" name="Picture 2" descr="Resultado de imagen para analisis descriptivo, predictiv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048" y="1891283"/>
            <a:ext cx="609600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9146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39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200" b="1" dirty="0"/>
              <a:t>Objetivos</a:t>
            </a:r>
            <a:r>
              <a:rPr lang="es-CO" sz="2200" dirty="0"/>
              <a:t> </a:t>
            </a:r>
          </a:p>
          <a:p>
            <a:pPr lvl="1"/>
            <a:r>
              <a:rPr lang="es-CO" sz="2200" dirty="0"/>
              <a:t>Detectar problemas o errores en la información.</a:t>
            </a:r>
          </a:p>
          <a:p>
            <a:pPr lvl="1"/>
            <a:r>
              <a:rPr lang="es-CO" sz="2200" dirty="0"/>
              <a:t>Entender la estructura de los datos .</a:t>
            </a:r>
          </a:p>
          <a:p>
            <a:pPr lvl="1"/>
            <a:r>
              <a:rPr lang="es-CO" sz="2200" dirty="0"/>
              <a:t>Encontrar relaciones entre las variables.</a:t>
            </a:r>
          </a:p>
          <a:p>
            <a:pPr lvl="1"/>
            <a:r>
              <a:rPr lang="es-CO" sz="2200" dirty="0"/>
              <a:t>Identificar los posibles modelos que mejor se adaptarían a los datos.</a:t>
            </a:r>
          </a:p>
          <a:p>
            <a:r>
              <a:rPr lang="es-CO" sz="2200" dirty="0"/>
              <a:t>Es el primer análisis que se realiza en un proyecto de ciencia de datos.</a:t>
            </a:r>
          </a:p>
          <a:p>
            <a:r>
              <a:rPr lang="es-CO" sz="2200" dirty="0"/>
              <a:t>Incluye un análisis descriptivo con estadísticos básicos.</a:t>
            </a:r>
          </a:p>
          <a:p>
            <a:r>
              <a:rPr lang="es-CO" sz="2200" dirty="0"/>
              <a:t>Para este análisis debería existir un elemento crucial en los</a:t>
            </a:r>
          </a:p>
          <a:p>
            <a:pPr marL="0" indent="0">
              <a:buNone/>
            </a:pPr>
            <a:r>
              <a:rPr lang="es-CO" sz="2200" dirty="0"/>
              <a:t>   Proyectos – </a:t>
            </a:r>
            <a:r>
              <a:rPr lang="es-CO" sz="2200" b="1" dirty="0"/>
              <a:t>El diccionario de datos</a:t>
            </a:r>
            <a:r>
              <a:rPr lang="es-CO" sz="2200" dirty="0"/>
              <a:t>-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4</a:t>
            </a:fld>
            <a:endParaRPr lang="es-CO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22248" y="6370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err="1"/>
              <a:t>Exploratory</a:t>
            </a:r>
            <a:r>
              <a:rPr lang="es-CO" dirty="0"/>
              <a:t> Data </a:t>
            </a:r>
            <a:r>
              <a:rPr lang="es-CO" dirty="0" err="1"/>
              <a:t>analysis</a:t>
            </a:r>
            <a:r>
              <a:rPr lang="es-CO" dirty="0"/>
              <a:t> (Eda)</a:t>
            </a:r>
          </a:p>
        </p:txBody>
      </p:sp>
      <p:pic>
        <p:nvPicPr>
          <p:cNvPr id="6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7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para surfing da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314" y="4948128"/>
            <a:ext cx="3022686" cy="190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62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5</a:t>
            </a:fld>
            <a:endParaRPr lang="es-CO"/>
          </a:p>
        </p:txBody>
      </p:sp>
      <p:pic>
        <p:nvPicPr>
          <p:cNvPr id="4098" name="Picture 2" descr="Resultado de imagen para documentacion en softw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8" y="2491095"/>
            <a:ext cx="3752137" cy="329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7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writing code that nobody else can read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444" y="2221484"/>
            <a:ext cx="2893785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222248" y="6370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err="1"/>
              <a:t>Exploratory</a:t>
            </a:r>
            <a:r>
              <a:rPr lang="es-CO" dirty="0"/>
              <a:t> Data </a:t>
            </a:r>
            <a:r>
              <a:rPr lang="es-CO" dirty="0" err="1"/>
              <a:t>analysis</a:t>
            </a:r>
            <a:r>
              <a:rPr lang="es-CO" dirty="0"/>
              <a:t> (Eda)</a:t>
            </a:r>
          </a:p>
        </p:txBody>
      </p:sp>
    </p:spTree>
    <p:extLst>
      <p:ext uri="{BB962C8B-B14F-4D97-AF65-F5344CB8AC3E}">
        <p14:creationId xmlns:p14="http://schemas.microsoft.com/office/powerpoint/2010/main" val="88714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/>
              <a:t>Diccionario de datos</a:t>
            </a:r>
            <a:r>
              <a:rPr lang="es-CO" dirty="0"/>
              <a:t>, o un repositorio de metadatos, es un documento que contiene información acerca de la información del proyecto, por ejemplo:</a:t>
            </a:r>
          </a:p>
          <a:p>
            <a:pPr lvl="1"/>
            <a:r>
              <a:rPr lang="es-CO" dirty="0"/>
              <a:t>Nombres</a:t>
            </a:r>
          </a:p>
          <a:p>
            <a:pPr lvl="1"/>
            <a:r>
              <a:rPr lang="es-CO" dirty="0"/>
              <a:t>Tipos de variables</a:t>
            </a:r>
          </a:p>
          <a:p>
            <a:pPr lvl="1"/>
            <a:r>
              <a:rPr lang="es-CO" dirty="0"/>
              <a:t>Descripción </a:t>
            </a:r>
          </a:p>
          <a:p>
            <a:pPr lvl="1"/>
            <a:r>
              <a:rPr lang="es-CO" dirty="0"/>
              <a:t>Relaciones entre variables</a:t>
            </a:r>
          </a:p>
          <a:p>
            <a:pPr lvl="1"/>
            <a:r>
              <a:rPr lang="es-CO" dirty="0"/>
              <a:t>Origen</a:t>
            </a:r>
          </a:p>
          <a:p>
            <a:pPr lvl="1"/>
            <a:r>
              <a:rPr lang="es-CO" dirty="0"/>
              <a:t>Destino</a:t>
            </a:r>
          </a:p>
          <a:p>
            <a:pPr lvl="1"/>
            <a:r>
              <a:rPr lang="es-CO" dirty="0"/>
              <a:t>Formato</a:t>
            </a:r>
          </a:p>
          <a:p>
            <a:pPr lvl="1"/>
            <a:r>
              <a:rPr lang="es-CO" dirty="0"/>
              <a:t>Rango</a:t>
            </a:r>
          </a:p>
          <a:p>
            <a:pPr marL="0" indent="0">
              <a:buNone/>
            </a:pPr>
            <a:r>
              <a:rPr lang="es-CO" dirty="0"/>
              <a:t>A partir del diccionario de datos podemos encontrar los distintos problemas en los </a:t>
            </a:r>
            <a:r>
              <a:rPr lang="es-CO" i="1" dirty="0" err="1"/>
              <a:t>datasets</a:t>
            </a:r>
            <a:r>
              <a:rPr lang="es-CO" dirty="0"/>
              <a:t>.</a:t>
            </a:r>
          </a:p>
          <a:p>
            <a:pPr lvl="1"/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6</a:t>
            </a:fld>
            <a:endParaRPr lang="es-CO"/>
          </a:p>
        </p:txBody>
      </p:sp>
      <p:pic>
        <p:nvPicPr>
          <p:cNvPr id="5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9146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222248" y="6370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err="1"/>
              <a:t>Exploratory</a:t>
            </a:r>
            <a:r>
              <a:rPr lang="es-CO" dirty="0"/>
              <a:t> Data </a:t>
            </a:r>
            <a:r>
              <a:rPr lang="es-CO" dirty="0" err="1"/>
              <a:t>analysis</a:t>
            </a:r>
            <a:r>
              <a:rPr lang="es-CO" dirty="0"/>
              <a:t> (Eda)</a:t>
            </a:r>
          </a:p>
        </p:txBody>
      </p:sp>
    </p:spTree>
    <p:extLst>
      <p:ext uri="{BB962C8B-B14F-4D97-AF65-F5344CB8AC3E}">
        <p14:creationId xmlns:p14="http://schemas.microsoft.com/office/powerpoint/2010/main" val="1435790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7</a:t>
            </a:fld>
            <a:endParaRPr lang="es-CO"/>
          </a:p>
        </p:txBody>
      </p:sp>
      <p:pic>
        <p:nvPicPr>
          <p:cNvPr id="6146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217" y="1771073"/>
            <a:ext cx="6690966" cy="435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222248" y="6370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err="1"/>
              <a:t>Exploratory</a:t>
            </a:r>
            <a:r>
              <a:rPr lang="es-CO" dirty="0"/>
              <a:t> Data </a:t>
            </a:r>
            <a:r>
              <a:rPr lang="es-CO" dirty="0" err="1"/>
              <a:t>analysis</a:t>
            </a:r>
            <a:r>
              <a:rPr lang="es-CO" dirty="0"/>
              <a:t> (Eda)</a:t>
            </a:r>
          </a:p>
        </p:txBody>
      </p:sp>
      <p:pic>
        <p:nvPicPr>
          <p:cNvPr id="7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9146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2780146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https://sites.google.com/site/happytaxicompany/data-dictionary</a:t>
            </a:r>
          </a:p>
        </p:txBody>
      </p:sp>
    </p:spTree>
    <p:extLst>
      <p:ext uri="{BB962C8B-B14F-4D97-AF65-F5344CB8AC3E}">
        <p14:creationId xmlns:p14="http://schemas.microsoft.com/office/powerpoint/2010/main" val="341359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200" dirty="0"/>
              <a:t>Los principales tipos de problemas que se pueden encontrar en los datos son:</a:t>
            </a:r>
          </a:p>
          <a:p>
            <a:pPr lvl="1"/>
            <a:r>
              <a:rPr lang="es-CO" sz="2200" dirty="0"/>
              <a:t>El formato de las variables no coincide con el tipo de variable.</a:t>
            </a:r>
          </a:p>
          <a:p>
            <a:pPr lvl="1"/>
            <a:r>
              <a:rPr lang="es-CO" sz="2200" dirty="0"/>
              <a:t>Observaciones duplicadas.</a:t>
            </a:r>
          </a:p>
          <a:p>
            <a:pPr lvl="1"/>
            <a:r>
              <a:rPr lang="es-CO" sz="2200" dirty="0"/>
              <a:t>Valores perdidos (</a:t>
            </a:r>
            <a:r>
              <a:rPr lang="es-CO" sz="2200" dirty="0" err="1"/>
              <a:t>NaN</a:t>
            </a:r>
            <a:r>
              <a:rPr lang="es-CO" sz="2200" dirty="0"/>
              <a:t>).</a:t>
            </a:r>
          </a:p>
          <a:p>
            <a:pPr lvl="1"/>
            <a:r>
              <a:rPr lang="es-CO" sz="2200" dirty="0"/>
              <a:t>Errores de digitación.</a:t>
            </a:r>
          </a:p>
          <a:p>
            <a:pPr lvl="1"/>
            <a:r>
              <a:rPr lang="es-CO" sz="2200" dirty="0"/>
              <a:t>Valores fuera de rango o inválidos.</a:t>
            </a:r>
          </a:p>
          <a:p>
            <a:pPr lvl="1"/>
            <a:endParaRPr lang="es-CO" sz="2200" dirty="0"/>
          </a:p>
          <a:p>
            <a:pPr lvl="1"/>
            <a:endParaRPr lang="es-CO" sz="2200" dirty="0"/>
          </a:p>
          <a:p>
            <a:pPr lvl="1"/>
            <a:endParaRPr lang="es-CO" dirty="0"/>
          </a:p>
          <a:p>
            <a:pPr marL="274320" lvl="1" indent="0">
              <a:buNone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8</a:t>
            </a:fld>
            <a:endParaRPr lang="es-CO"/>
          </a:p>
        </p:txBody>
      </p:sp>
      <p:pic>
        <p:nvPicPr>
          <p:cNvPr id="7" name="Picture 2" descr="Resultado de imagen para surfing da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314" y="4948128"/>
            <a:ext cx="3022686" cy="190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s-CO" dirty="0" err="1"/>
              <a:t>Exploratory</a:t>
            </a:r>
            <a:r>
              <a:rPr lang="es-CO" dirty="0"/>
              <a:t> Data </a:t>
            </a:r>
            <a:r>
              <a:rPr lang="es-CO" dirty="0" err="1"/>
              <a:t>analysis</a:t>
            </a:r>
            <a:r>
              <a:rPr lang="es-CO" dirty="0"/>
              <a:t> (Eda)</a:t>
            </a:r>
          </a:p>
        </p:txBody>
      </p:sp>
      <p:pic>
        <p:nvPicPr>
          <p:cNvPr id="11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9146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231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9</a:t>
            </a:fld>
            <a:endParaRPr lang="es-CO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s-CO" dirty="0" err="1"/>
              <a:t>Exploratory</a:t>
            </a:r>
            <a:r>
              <a:rPr lang="es-CO" dirty="0"/>
              <a:t> Data </a:t>
            </a:r>
            <a:r>
              <a:rPr lang="es-CO" dirty="0" err="1"/>
              <a:t>analysis</a:t>
            </a:r>
            <a:r>
              <a:rPr lang="es-CO" dirty="0"/>
              <a:t> (Eda)</a:t>
            </a:r>
          </a:p>
        </p:txBody>
      </p:sp>
      <p:pic>
        <p:nvPicPr>
          <p:cNvPr id="7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2446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899168171"/>
              </p:ext>
            </p:extLst>
          </p:nvPr>
        </p:nvGraphicFramePr>
        <p:xfrm>
          <a:off x="1069848" y="186050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7258943" y="1860503"/>
            <a:ext cx="40521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/>
              <a:t>Usualmente, es la actividad que más consume tiempo en un proyecto de ciencia de datos</a:t>
            </a:r>
          </a:p>
        </p:txBody>
      </p:sp>
      <p:pic>
        <p:nvPicPr>
          <p:cNvPr id="13" name="Picture 2" descr="Resultado de imagen para documentacion en softwar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943" y="3115455"/>
            <a:ext cx="3291261" cy="288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50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2672</TotalTime>
  <Words>737</Words>
  <Application>Microsoft Office PowerPoint</Application>
  <PresentationFormat>Widescreen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Rockwell</vt:lpstr>
      <vt:lpstr>Rockwell Condensed</vt:lpstr>
      <vt:lpstr>Wingdings</vt:lpstr>
      <vt:lpstr>Tipo de madera</vt:lpstr>
      <vt:lpstr>Análisis exploratorio</vt:lpstr>
      <vt:lpstr>Recordemos</vt:lpstr>
      <vt:lpstr>Exploratory Data analysis (Eda)</vt:lpstr>
      <vt:lpstr>PowerPoint Presentation</vt:lpstr>
      <vt:lpstr>PowerPoint Presentation</vt:lpstr>
      <vt:lpstr>PowerPoint Presentation</vt:lpstr>
      <vt:lpstr>PowerPoint Presentation</vt:lpstr>
      <vt:lpstr>Exploratory Data analysis (Eda)</vt:lpstr>
      <vt:lpstr>Exploratory Data analysis (Eda)</vt:lpstr>
      <vt:lpstr>Exploratory Data analysis (Eda)</vt:lpstr>
      <vt:lpstr>Tipos de variables</vt:lpstr>
      <vt:lpstr>Tipos de variables</vt:lpstr>
      <vt:lpstr>Tipos de variables</vt:lpstr>
      <vt:lpstr>Tipos de variables</vt:lpstr>
      <vt:lpstr>Tipos de variables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visualización de conjuntos de datos</dc:title>
  <dc:creator>Christian Urcuqui</dc:creator>
  <cp:lastModifiedBy>Christian Urcuqui</cp:lastModifiedBy>
  <cp:revision>393</cp:revision>
  <dcterms:created xsi:type="dcterms:W3CDTF">2018-02-26T14:13:15Z</dcterms:created>
  <dcterms:modified xsi:type="dcterms:W3CDTF">2018-08-28T04:57:55Z</dcterms:modified>
</cp:coreProperties>
</file>