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77" r:id="rId2"/>
    <p:sldId id="325" r:id="rId3"/>
    <p:sldId id="328" r:id="rId4"/>
    <p:sldId id="300" r:id="rId5"/>
    <p:sldId id="334" r:id="rId6"/>
    <p:sldId id="335" r:id="rId7"/>
    <p:sldId id="336" r:id="rId8"/>
    <p:sldId id="338" r:id="rId9"/>
    <p:sldId id="342" r:id="rId10"/>
    <p:sldId id="271" r:id="rId11"/>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FB7E1A"/>
    <a:srgbClr val="9DBB23"/>
    <a:srgbClr val="EAEAEA"/>
    <a:srgbClr val="0099A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658" autoAdjust="0"/>
  </p:normalViewPr>
  <p:slideViewPr>
    <p:cSldViewPr snapToGrid="0" snapToObjects="1">
      <p:cViewPr varScale="1">
        <p:scale>
          <a:sx n="120" d="100"/>
          <a:sy n="120" d="100"/>
        </p:scale>
        <p:origin x="132" y="96"/>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pPr/>
              <a:t>07/03/2018</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pPr/>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30483C-9275-974F-8650-05EC61CC7E50}" type="datetimeFigureOut">
              <a:rPr lang="es-ES" smtClean="0"/>
              <a:pPr/>
              <a:t>07/03/2018</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4C6DA7-DA40-DC4C-AC5F-D47F3BE5E5F1}" type="slidenum">
              <a:rPr lang="es-ES" smtClean="0"/>
              <a:pPr/>
              <a:t>‹Nº›</a:t>
            </a:fld>
            <a:endParaRPr lang="es-ES"/>
          </a:p>
        </p:txBody>
      </p:sp>
    </p:spTree>
    <p:extLst>
      <p:ext uri="{BB962C8B-B14F-4D97-AF65-F5344CB8AC3E}">
        <p14:creationId xmlns:p14="http://schemas.microsoft.com/office/powerpoint/2010/main" val="419297847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24C6DA7-DA40-DC4C-AC5F-D47F3BE5E5F1}" type="slidenum">
              <a:rPr lang="es-ES" smtClean="0"/>
              <a:pPr/>
              <a:t>2</a:t>
            </a:fld>
            <a:endParaRPr lang="es-ES"/>
          </a:p>
        </p:txBody>
      </p:sp>
    </p:spTree>
    <p:extLst>
      <p:ext uri="{BB962C8B-B14F-4D97-AF65-F5344CB8AC3E}">
        <p14:creationId xmlns:p14="http://schemas.microsoft.com/office/powerpoint/2010/main" val="1955069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ESTILO 1">
    <p:spTree>
      <p:nvGrpSpPr>
        <p:cNvPr id="1" name=""/>
        <p:cNvGrpSpPr/>
        <p:nvPr/>
      </p:nvGrpSpPr>
      <p:grpSpPr>
        <a:xfrm>
          <a:off x="0" y="0"/>
          <a:ext cx="0" cy="0"/>
          <a:chOff x="0" y="0"/>
          <a:chExt cx="0" cy="0"/>
        </a:xfrm>
      </p:grpSpPr>
      <p:pic>
        <p:nvPicPr>
          <p:cNvPr id="2" name="Imagen 1" descr="Sin títul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974" y="0"/>
            <a:ext cx="9269582" cy="5156327"/>
          </a:xfrm>
          <a:prstGeom prst="rect">
            <a:avLst/>
          </a:prstGeom>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CIÓN2">
    <p:spTree>
      <p:nvGrpSpPr>
        <p:cNvPr id="1" name=""/>
        <p:cNvGrpSpPr/>
        <p:nvPr/>
      </p:nvGrpSpPr>
      <p:grpSpPr>
        <a:xfrm>
          <a:off x="0" y="0"/>
          <a:ext cx="0" cy="0"/>
          <a:chOff x="0" y="0"/>
          <a:chExt cx="0" cy="0"/>
        </a:xfrm>
      </p:grpSpPr>
      <p:pic>
        <p:nvPicPr>
          <p:cNvPr id="2" name="Imagen 1" descr="Sin título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56753" cy="5143500"/>
          </a:xfrm>
          <a:prstGeom prst="rect">
            <a:avLst/>
          </a:prstGeom>
        </p:spPr>
      </p:pic>
      <p:sp>
        <p:nvSpPr>
          <p:cNvPr id="3" name="CuadroTexto 2"/>
          <p:cNvSpPr txBox="1"/>
          <p:nvPr userDrawn="1"/>
        </p:nvSpPr>
        <p:spPr>
          <a:xfrm>
            <a:off x="-3091833" y="-936348"/>
            <a:ext cx="914400" cy="914400"/>
          </a:xfrm>
          <a:prstGeom prst="rect">
            <a:avLst/>
          </a:prstGeom>
        </p:spPr>
        <p:txBody>
          <a:bodyPr vert="horz" wrap="none" lIns="91440" tIns="45720" rIns="91440" bIns="45720" rtlCol="0" anchor="ctr">
            <a:noAutofit/>
          </a:bodyPr>
          <a:lstStyle/>
          <a:p>
            <a:pPr algn="l"/>
            <a:endParaRPr lang="es-ES" sz="8000" b="1" dirty="0" smtClean="0">
              <a:solidFill>
                <a:srgbClr val="92D050"/>
              </a:solidFill>
            </a:endParaRPr>
          </a:p>
        </p:txBody>
      </p:sp>
    </p:spTree>
    <p:extLst>
      <p:ext uri="{BB962C8B-B14F-4D97-AF65-F5344CB8AC3E}">
        <p14:creationId xmlns:p14="http://schemas.microsoft.com/office/powerpoint/2010/main" val="2507124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PÍTULO ESTILO 3">
    <p:spTree>
      <p:nvGrpSpPr>
        <p:cNvPr id="1" name=""/>
        <p:cNvGrpSpPr/>
        <p:nvPr/>
      </p:nvGrpSpPr>
      <p:grpSpPr>
        <a:xfrm>
          <a:off x="0" y="0"/>
          <a:ext cx="0" cy="0"/>
          <a:chOff x="0" y="0"/>
          <a:chExt cx="0" cy="0"/>
        </a:xfrm>
      </p:grpSpPr>
      <p:pic>
        <p:nvPicPr>
          <p:cNvPr id="2" name="Imagen 1" descr="Sin título9.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3" y="0"/>
            <a:ext cx="9269582" cy="5143500"/>
          </a:xfrm>
          <a:prstGeom prst="rect">
            <a:avLst/>
          </a:prstGeom>
        </p:spPr>
      </p:pic>
    </p:spTree>
    <p:extLst>
      <p:ext uri="{BB962C8B-B14F-4D97-AF65-F5344CB8AC3E}">
        <p14:creationId xmlns:p14="http://schemas.microsoft.com/office/powerpoint/2010/main" val="4189638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CIÓN ESTILO 3">
    <p:spTree>
      <p:nvGrpSpPr>
        <p:cNvPr id="1" name=""/>
        <p:cNvGrpSpPr/>
        <p:nvPr/>
      </p:nvGrpSpPr>
      <p:grpSpPr>
        <a:xfrm>
          <a:off x="0" y="0"/>
          <a:ext cx="0" cy="0"/>
          <a:chOff x="0" y="0"/>
          <a:chExt cx="0" cy="0"/>
        </a:xfrm>
      </p:grpSpPr>
      <p:pic>
        <p:nvPicPr>
          <p:cNvPr id="2" name="Imagen 1" descr="Sin título1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56753" cy="5143500"/>
          </a:xfrm>
          <a:prstGeom prst="rect">
            <a:avLst/>
          </a:prstGeom>
        </p:spPr>
      </p:pic>
    </p:spTree>
    <p:extLst>
      <p:ext uri="{BB962C8B-B14F-4D97-AF65-F5344CB8AC3E}">
        <p14:creationId xmlns:p14="http://schemas.microsoft.com/office/powerpoint/2010/main" val="3007900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pic>
        <p:nvPicPr>
          <p:cNvPr id="2" name="Imagen 1" descr="Sin título1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56753" cy="5143500"/>
          </a:xfrm>
          <a:prstGeom prst="rect">
            <a:avLst/>
          </a:prstGeom>
        </p:spPr>
      </p:pic>
    </p:spTree>
    <p:extLst>
      <p:ext uri="{BB962C8B-B14F-4D97-AF65-F5344CB8AC3E}">
        <p14:creationId xmlns:p14="http://schemas.microsoft.com/office/powerpoint/2010/main" val="4021649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ESTILO 2">
    <p:spTree>
      <p:nvGrpSpPr>
        <p:cNvPr id="1" name=""/>
        <p:cNvGrpSpPr/>
        <p:nvPr/>
      </p:nvGrpSpPr>
      <p:grpSpPr>
        <a:xfrm>
          <a:off x="0" y="0"/>
          <a:ext cx="0" cy="0"/>
          <a:chOff x="0" y="0"/>
          <a:chExt cx="0" cy="0"/>
        </a:xfrm>
      </p:grpSpPr>
      <p:pic>
        <p:nvPicPr>
          <p:cNvPr id="3" name="Imagen 2" descr="Sin títul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829" y="0"/>
            <a:ext cx="9144000" cy="5143500"/>
          </a:xfrm>
          <a:prstGeom prst="rect">
            <a:avLst/>
          </a:prstGeom>
        </p:spPr>
      </p:pic>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SQUEMA GENERAL">
    <p:spTree>
      <p:nvGrpSpPr>
        <p:cNvPr id="1" name=""/>
        <p:cNvGrpSpPr/>
        <p:nvPr/>
      </p:nvGrpSpPr>
      <p:grpSpPr>
        <a:xfrm>
          <a:off x="0" y="0"/>
          <a:ext cx="0" cy="0"/>
          <a:chOff x="0" y="0"/>
          <a:chExt cx="0" cy="0"/>
        </a:xfrm>
      </p:grpSpPr>
      <p:pic>
        <p:nvPicPr>
          <p:cNvPr id="2" name="Imagen 1" descr="Sin título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6949" cy="5143500"/>
          </a:xfrm>
          <a:prstGeom prst="rect">
            <a:avLst/>
          </a:prstGeom>
        </p:spPr>
      </p:pic>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PÍTULO ESTILO 1">
    <p:spTree>
      <p:nvGrpSpPr>
        <p:cNvPr id="1" name=""/>
        <p:cNvGrpSpPr/>
        <p:nvPr/>
      </p:nvGrpSpPr>
      <p:grpSpPr>
        <a:xfrm>
          <a:off x="0" y="0"/>
          <a:ext cx="0" cy="0"/>
          <a:chOff x="0" y="0"/>
          <a:chExt cx="0" cy="0"/>
        </a:xfrm>
      </p:grpSpPr>
      <p:pic>
        <p:nvPicPr>
          <p:cNvPr id="2" name="Imagen 1" descr="Sin título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975" y="0"/>
            <a:ext cx="9256753" cy="5143500"/>
          </a:xfrm>
          <a:prstGeom prst="rect">
            <a:avLst/>
          </a:prstGeom>
        </p:spPr>
      </p:pic>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CIÓN1">
    <p:spTree>
      <p:nvGrpSpPr>
        <p:cNvPr id="1" name=""/>
        <p:cNvGrpSpPr/>
        <p:nvPr/>
      </p:nvGrpSpPr>
      <p:grpSpPr>
        <a:xfrm>
          <a:off x="0" y="0"/>
          <a:ext cx="0" cy="0"/>
          <a:chOff x="0" y="0"/>
          <a:chExt cx="0" cy="0"/>
        </a:xfrm>
      </p:grpSpPr>
      <p:pic>
        <p:nvPicPr>
          <p:cNvPr id="2" name="Imagen 1" descr="Sin título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9658" cy="5143500"/>
          </a:xfrm>
          <a:prstGeom prst="rect">
            <a:avLst/>
          </a:prstGeom>
        </p:spPr>
      </p:pic>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SQUEMA GRAL 2">
    <p:spTree>
      <p:nvGrpSpPr>
        <p:cNvPr id="1" name=""/>
        <p:cNvGrpSpPr/>
        <p:nvPr/>
      </p:nvGrpSpPr>
      <p:grpSpPr>
        <a:xfrm>
          <a:off x="0" y="0"/>
          <a:ext cx="0" cy="0"/>
          <a:chOff x="0" y="0"/>
          <a:chExt cx="0" cy="0"/>
        </a:xfrm>
      </p:grpSpPr>
      <p:pic>
        <p:nvPicPr>
          <p:cNvPr id="3" name="Imagen 2" descr="Sin título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69583" cy="5143500"/>
          </a:xfrm>
          <a:prstGeom prst="rect">
            <a:avLst/>
          </a:prstGeom>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SQUEMA GRAL 2A">
    <p:spTree>
      <p:nvGrpSpPr>
        <p:cNvPr id="1" name=""/>
        <p:cNvGrpSpPr/>
        <p:nvPr/>
      </p:nvGrpSpPr>
      <p:grpSpPr>
        <a:xfrm>
          <a:off x="0" y="0"/>
          <a:ext cx="0" cy="0"/>
          <a:chOff x="0" y="0"/>
          <a:chExt cx="0" cy="0"/>
        </a:xfrm>
      </p:grpSpPr>
      <p:pic>
        <p:nvPicPr>
          <p:cNvPr id="3" name="Imagen 2" descr="Template_PPT_Mesa de trabajo 24 copia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8451" cy="5143500"/>
          </a:xfrm>
          <a:prstGeom prst="rect">
            <a:avLst/>
          </a:prstGeom>
        </p:spPr>
      </p:pic>
    </p:spTree>
    <p:extLst>
      <p:ext uri="{BB962C8B-B14F-4D97-AF65-F5344CB8AC3E}">
        <p14:creationId xmlns:p14="http://schemas.microsoft.com/office/powerpoint/2010/main" val="1931948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SQUEMA GRAL 2B">
    <p:spTree>
      <p:nvGrpSpPr>
        <p:cNvPr id="1" name=""/>
        <p:cNvGrpSpPr/>
        <p:nvPr/>
      </p:nvGrpSpPr>
      <p:grpSpPr>
        <a:xfrm>
          <a:off x="0" y="0"/>
          <a:ext cx="0" cy="0"/>
          <a:chOff x="0" y="0"/>
          <a:chExt cx="0" cy="0"/>
        </a:xfrm>
      </p:grpSpPr>
      <p:pic>
        <p:nvPicPr>
          <p:cNvPr id="3" name="Imagen 2" descr="Template_PPT_Mesa de trabajo 24 copia 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8451" cy="5143500"/>
          </a:xfrm>
          <a:prstGeom prst="rect">
            <a:avLst/>
          </a:prstGeom>
        </p:spPr>
      </p:pic>
    </p:spTree>
    <p:extLst>
      <p:ext uri="{BB962C8B-B14F-4D97-AF65-F5344CB8AC3E}">
        <p14:creationId xmlns:p14="http://schemas.microsoft.com/office/powerpoint/2010/main" val="218552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PÍTULO ESTILO 2">
    <p:spTree>
      <p:nvGrpSpPr>
        <p:cNvPr id="1" name=""/>
        <p:cNvGrpSpPr/>
        <p:nvPr/>
      </p:nvGrpSpPr>
      <p:grpSpPr>
        <a:xfrm>
          <a:off x="0" y="0"/>
          <a:ext cx="0" cy="0"/>
          <a:chOff x="0" y="0"/>
          <a:chExt cx="0" cy="0"/>
        </a:xfrm>
      </p:grpSpPr>
      <p:pic>
        <p:nvPicPr>
          <p:cNvPr id="2" name="Imagen 1" descr="Sin título7.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79778" cy="5143500"/>
          </a:xfrm>
          <a:prstGeom prst="rect">
            <a:avLst/>
          </a:prstGeom>
        </p:spPr>
      </p:pic>
    </p:spTree>
    <p:extLst>
      <p:ext uri="{BB962C8B-B14F-4D97-AF65-F5344CB8AC3E}">
        <p14:creationId xmlns:p14="http://schemas.microsoft.com/office/powerpoint/2010/main" val="122328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uadroTexto 1"/>
          <p:cNvSpPr txBox="1"/>
          <p:nvPr/>
        </p:nvSpPr>
        <p:spPr>
          <a:xfrm>
            <a:off x="7650702" y="4751012"/>
            <a:ext cx="1493298" cy="392488"/>
          </a:xfrm>
          <a:prstGeom prst="rect">
            <a:avLst/>
          </a:prstGeom>
        </p:spPr>
        <p:txBody>
          <a:bodyPr vert="horz" wrap="none" lIns="91440" tIns="45720" rIns="91440" bIns="45720" rtlCol="0" anchor="b">
            <a:noAutofit/>
          </a:bodyPr>
          <a:lstStyle/>
          <a:p>
            <a:pPr algn="r"/>
            <a:r>
              <a:rPr lang="es-ES" sz="800" b="1" dirty="0" smtClean="0">
                <a:solidFill>
                  <a:schemeClr val="tx1">
                    <a:lumMod val="50000"/>
                    <a:lumOff val="50000"/>
                  </a:schemeClr>
                </a:solidFill>
              </a:rPr>
              <a:t>GC-F-004 V.01</a:t>
            </a:r>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7" r:id="rId7"/>
    <p:sldLayoutId id="2147483668" r:id="rId8"/>
    <p:sldLayoutId id="2147483662" r:id="rId9"/>
    <p:sldLayoutId id="2147483663" r:id="rId10"/>
    <p:sldLayoutId id="2147483664" r:id="rId11"/>
    <p:sldLayoutId id="2147483665" r:id="rId12"/>
    <p:sldLayoutId id="2147483666"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5.emf"/></Relationships>
</file>

<file path=ppt/slides/_rels/slide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733054" y="2165559"/>
            <a:ext cx="4432422" cy="954107"/>
          </a:xfrm>
          <a:prstGeom prst="rect">
            <a:avLst/>
          </a:prstGeom>
          <a:noFill/>
        </p:spPr>
        <p:txBody>
          <a:bodyPr wrap="square" rtlCol="0">
            <a:spAutoFit/>
          </a:bodyPr>
          <a:lstStyle/>
          <a:p>
            <a:r>
              <a:rPr lang="es-ES" sz="2800" b="1">
                <a:solidFill>
                  <a:srgbClr val="5E5C5D"/>
                </a:solidFill>
                <a:cs typeface="Calibri"/>
              </a:rPr>
              <a:t>DATABASE</a:t>
            </a:r>
          </a:p>
          <a:p>
            <a:r>
              <a:rPr lang="es-ES" sz="2800" b="1">
                <a:solidFill>
                  <a:srgbClr val="5E5C5D"/>
                </a:solidFill>
                <a:cs typeface="Calibri"/>
              </a:rPr>
              <a:t>NoSQL</a:t>
            </a:r>
            <a:endParaRPr lang="es-ES" sz="2800" b="1" dirty="0">
              <a:solidFill>
                <a:srgbClr val="5E5C5D"/>
              </a:solidFill>
              <a:latin typeface="Calibri"/>
              <a:cs typeface="Calibri"/>
            </a:endParaRPr>
          </a:p>
        </p:txBody>
      </p:sp>
      <p:sp>
        <p:nvSpPr>
          <p:cNvPr id="2" name="CuadroTexto 1"/>
          <p:cNvSpPr txBox="1"/>
          <p:nvPr/>
        </p:nvSpPr>
        <p:spPr>
          <a:xfrm>
            <a:off x="1526649" y="3880237"/>
            <a:ext cx="3196425" cy="914400"/>
          </a:xfrm>
          <a:prstGeom prst="rect">
            <a:avLst/>
          </a:prstGeom>
        </p:spPr>
        <p:txBody>
          <a:bodyPr vert="horz" wrap="none" lIns="91440" tIns="45720" rIns="91440" bIns="45720" rtlCol="0" anchor="ctr">
            <a:noAutofit/>
          </a:bodyPr>
          <a:lstStyle/>
          <a:p>
            <a:pPr algn="l"/>
            <a:endParaRPr lang="es-CO" sz="1600" b="1" dirty="0" smtClean="0"/>
          </a:p>
        </p:txBody>
      </p:sp>
      <p:sp>
        <p:nvSpPr>
          <p:cNvPr id="3" name="Rectángulo 2"/>
          <p:cNvSpPr/>
          <p:nvPr/>
        </p:nvSpPr>
        <p:spPr>
          <a:xfrm>
            <a:off x="562434" y="3695571"/>
            <a:ext cx="3826686" cy="1077218"/>
          </a:xfrm>
          <a:prstGeom prst="rect">
            <a:avLst/>
          </a:prstGeom>
        </p:spPr>
        <p:txBody>
          <a:bodyPr wrap="square">
            <a:spAutoFit/>
          </a:bodyPr>
          <a:lstStyle/>
          <a:p>
            <a:endParaRPr lang="en-US" sz="1600" dirty="0" smtClean="0">
              <a:solidFill>
                <a:srgbClr val="5E5C5D"/>
              </a:solidFill>
              <a:cs typeface="Calibri"/>
            </a:endParaRPr>
          </a:p>
          <a:p>
            <a:r>
              <a:rPr lang="en-US" sz="1600" dirty="0" smtClean="0">
                <a:solidFill>
                  <a:srgbClr val="5E5C5D"/>
                </a:solidFill>
                <a:cs typeface="Calibri"/>
              </a:rPr>
              <a:t>Daniela Betancourt Agudelo</a:t>
            </a:r>
          </a:p>
          <a:p>
            <a:r>
              <a:rPr lang="en-US" sz="1600" dirty="0" smtClean="0">
                <a:solidFill>
                  <a:srgbClr val="5E5C5D"/>
                </a:solidFill>
                <a:cs typeface="Calibri"/>
              </a:rPr>
              <a:t>Yerson Andres Ramirez</a:t>
            </a:r>
          </a:p>
          <a:p>
            <a:r>
              <a:rPr lang="en-US" sz="1600" dirty="0" smtClean="0">
                <a:solidFill>
                  <a:srgbClr val="5E5C5D"/>
                </a:solidFill>
                <a:cs typeface="Calibri"/>
              </a:rPr>
              <a:t>Walter Marmolejo Diaz</a:t>
            </a:r>
            <a:endParaRPr lang="es-ES" sz="1600" dirty="0">
              <a:solidFill>
                <a:srgbClr val="5E5C5D"/>
              </a:solidFill>
              <a:cs typeface="Calibri"/>
            </a:endParaRPr>
          </a:p>
        </p:txBody>
      </p:sp>
    </p:spTree>
    <p:extLst>
      <p:ext uri="{BB962C8B-B14F-4D97-AF65-F5344CB8AC3E}">
        <p14:creationId xmlns:p14="http://schemas.microsoft.com/office/powerpoint/2010/main" val="30699729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80624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821068" y="2603817"/>
            <a:ext cx="914400" cy="914400"/>
          </a:xfrm>
          <a:prstGeom prst="rect">
            <a:avLst/>
          </a:prstGeom>
        </p:spPr>
        <p:txBody>
          <a:bodyPr vert="horz" wrap="none" lIns="91440" tIns="45720" rIns="91440" bIns="45720" rtlCol="0" anchor="ctr">
            <a:noAutofit/>
          </a:bodyPr>
          <a:lstStyle/>
          <a:p>
            <a:pPr algn="l"/>
            <a:endParaRPr lang="es-ES" sz="8000" b="1" dirty="0" smtClean="0">
              <a:solidFill>
                <a:srgbClr val="92D050"/>
              </a:solidFill>
            </a:endParaRPr>
          </a:p>
        </p:txBody>
      </p:sp>
      <p:sp>
        <p:nvSpPr>
          <p:cNvPr id="8" name="CuadroTexto 7"/>
          <p:cNvSpPr txBox="1"/>
          <p:nvPr/>
        </p:nvSpPr>
        <p:spPr>
          <a:xfrm>
            <a:off x="3051551" y="2163387"/>
            <a:ext cx="1977542" cy="430887"/>
          </a:xfrm>
          <a:prstGeom prst="rect">
            <a:avLst/>
          </a:prstGeom>
          <a:noFill/>
        </p:spPr>
        <p:txBody>
          <a:bodyPr wrap="square" rtlCol="0">
            <a:spAutoFit/>
          </a:bodyPr>
          <a:lstStyle/>
          <a:p>
            <a:r>
              <a:rPr lang="es-ES" sz="2200" b="1">
                <a:solidFill>
                  <a:schemeClr val="bg1"/>
                </a:solidFill>
                <a:cs typeface="Calibri"/>
              </a:rPr>
              <a:t>DATABASE</a:t>
            </a:r>
            <a:endParaRPr lang="es-ES" sz="2200" b="1" dirty="0" smtClean="0">
              <a:solidFill>
                <a:schemeClr val="bg1"/>
              </a:solidFill>
              <a:latin typeface="Calibri"/>
              <a:cs typeface="Calibri"/>
            </a:endParaRPr>
          </a:p>
        </p:txBody>
      </p:sp>
      <p:pic>
        <p:nvPicPr>
          <p:cNvPr id="9" name="Imagen 8"/>
          <p:cNvPicPr>
            <a:picLocks noChangeAspect="1"/>
          </p:cNvPicPr>
          <p:nvPr/>
        </p:nvPicPr>
        <p:blipFill>
          <a:blip r:embed="rId3"/>
          <a:stretch>
            <a:fillRect/>
          </a:stretch>
        </p:blipFill>
        <p:spPr>
          <a:xfrm>
            <a:off x="3141819" y="3230347"/>
            <a:ext cx="1623042" cy="45719"/>
          </a:xfrm>
          <a:prstGeom prst="rect">
            <a:avLst/>
          </a:prstGeom>
        </p:spPr>
      </p:pic>
      <p:sp>
        <p:nvSpPr>
          <p:cNvPr id="10" name="CuadroTexto 9"/>
          <p:cNvSpPr txBox="1"/>
          <p:nvPr/>
        </p:nvSpPr>
        <p:spPr>
          <a:xfrm>
            <a:off x="409146" y="2163387"/>
            <a:ext cx="1977542" cy="430887"/>
          </a:xfrm>
          <a:prstGeom prst="rect">
            <a:avLst/>
          </a:prstGeom>
          <a:noFill/>
        </p:spPr>
        <p:txBody>
          <a:bodyPr wrap="square" rtlCol="0">
            <a:spAutoFit/>
          </a:bodyPr>
          <a:lstStyle/>
          <a:p>
            <a:r>
              <a:rPr lang="es-ES" sz="2200" b="1" dirty="0" smtClean="0">
                <a:solidFill>
                  <a:schemeClr val="bg1"/>
                </a:solidFill>
                <a:latin typeface="Calibri"/>
                <a:cs typeface="Calibri"/>
              </a:rPr>
              <a:t>NoSQL</a:t>
            </a:r>
          </a:p>
        </p:txBody>
      </p:sp>
      <p:sp>
        <p:nvSpPr>
          <p:cNvPr id="11" name="CuadroTexto 10"/>
          <p:cNvSpPr txBox="1"/>
          <p:nvPr/>
        </p:nvSpPr>
        <p:spPr>
          <a:xfrm>
            <a:off x="5924101" y="1046903"/>
            <a:ext cx="2217950" cy="430887"/>
          </a:xfrm>
          <a:prstGeom prst="rect">
            <a:avLst/>
          </a:prstGeom>
          <a:noFill/>
        </p:spPr>
        <p:txBody>
          <a:bodyPr wrap="square" rtlCol="0">
            <a:spAutoFit/>
          </a:bodyPr>
          <a:lstStyle/>
          <a:p>
            <a:r>
              <a:rPr lang="es-ES" sz="2200" b="1">
                <a:solidFill>
                  <a:srgbClr val="FF9220"/>
                </a:solidFill>
                <a:cs typeface="Calibri"/>
              </a:rPr>
              <a:t>INTRODUCTION</a:t>
            </a:r>
            <a:endParaRPr lang="es-ES" sz="2200" b="1" dirty="0">
              <a:solidFill>
                <a:srgbClr val="FF9220"/>
              </a:solidFill>
              <a:latin typeface="Calibri"/>
              <a:cs typeface="Calibri"/>
            </a:endParaRPr>
          </a:p>
        </p:txBody>
      </p:sp>
      <p:sp>
        <p:nvSpPr>
          <p:cNvPr id="12" name="CuadroTexto 11"/>
          <p:cNvSpPr txBox="1"/>
          <p:nvPr/>
        </p:nvSpPr>
        <p:spPr>
          <a:xfrm>
            <a:off x="5941149" y="1670657"/>
            <a:ext cx="2560825" cy="2462213"/>
          </a:xfrm>
          <a:prstGeom prst="rect">
            <a:avLst/>
          </a:prstGeom>
          <a:noFill/>
        </p:spPr>
        <p:txBody>
          <a:bodyPr wrap="square" rtlCol="0">
            <a:spAutoFit/>
          </a:bodyPr>
          <a:lstStyle/>
          <a:p>
            <a:r>
              <a:rPr lang="en-US" sz="1400"/>
              <a:t>alking about NoSQL databases is talking about structures that allow us to store much more information, in those situations they generated certain problems mainly to problems of scalability and performance of the related databases where thousands of concurrent users come together and with millions of queries daily</a:t>
            </a:r>
            <a:endParaRPr lang="es-ES" sz="1400" dirty="0" smtClean="0">
              <a:solidFill>
                <a:srgbClr val="5E5C5D"/>
              </a:solidFill>
              <a:latin typeface="Calibri"/>
              <a:cs typeface="Calibri"/>
            </a:endParaRPr>
          </a:p>
        </p:txBody>
      </p:sp>
      <p:pic>
        <p:nvPicPr>
          <p:cNvPr id="13" name="Imagen 12"/>
          <p:cNvPicPr>
            <a:picLocks/>
          </p:cNvPicPr>
          <p:nvPr/>
        </p:nvPicPr>
        <p:blipFill>
          <a:blip r:embed="rId4"/>
          <a:stretch>
            <a:fillRect/>
          </a:stretch>
        </p:blipFill>
        <p:spPr>
          <a:xfrm>
            <a:off x="5695987" y="1696034"/>
            <a:ext cx="36000" cy="2340211"/>
          </a:xfrm>
          <a:prstGeom prst="rect">
            <a:avLst/>
          </a:prstGeom>
        </p:spPr>
      </p:pic>
    </p:spTree>
    <p:extLst>
      <p:ext uri="{BB962C8B-B14F-4D97-AF65-F5344CB8AC3E}">
        <p14:creationId xmlns:p14="http://schemas.microsoft.com/office/powerpoint/2010/main" val="4126290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78" y="2012401"/>
            <a:ext cx="2789280" cy="461665"/>
          </a:xfrm>
          <a:prstGeom prst="rect">
            <a:avLst/>
          </a:prstGeom>
          <a:noFill/>
        </p:spPr>
        <p:txBody>
          <a:bodyPr wrap="square" rtlCol="0">
            <a:spAutoFit/>
          </a:bodyPr>
          <a:lstStyle/>
          <a:p>
            <a:r>
              <a:rPr lang="es-ES" sz="2400" b="1" dirty="0" smtClean="0">
                <a:solidFill>
                  <a:schemeClr val="bg1"/>
                </a:solidFill>
                <a:latin typeface="Calibri"/>
                <a:cs typeface="Calibri"/>
              </a:rPr>
              <a:t>NoSQL</a:t>
            </a:r>
            <a:endParaRPr lang="es-ES" sz="2400" b="1" dirty="0">
              <a:solidFill>
                <a:schemeClr val="bg1"/>
              </a:solidFill>
              <a:latin typeface="Calibri"/>
              <a:cs typeface="Calibri"/>
            </a:endParaRPr>
          </a:p>
        </p:txBody>
      </p:sp>
      <p:pic>
        <p:nvPicPr>
          <p:cNvPr id="3" name="Imagen 2"/>
          <p:cNvPicPr>
            <a:picLocks noChangeAspect="1"/>
          </p:cNvPicPr>
          <p:nvPr/>
        </p:nvPicPr>
        <p:blipFill>
          <a:blip r:embed="rId2"/>
          <a:stretch>
            <a:fillRect/>
          </a:stretch>
        </p:blipFill>
        <p:spPr>
          <a:xfrm>
            <a:off x="613148" y="1769688"/>
            <a:ext cx="990600" cy="50800"/>
          </a:xfrm>
          <a:prstGeom prst="rect">
            <a:avLst/>
          </a:prstGeom>
        </p:spPr>
      </p:pic>
      <p:sp>
        <p:nvSpPr>
          <p:cNvPr id="4" name="CuadroTexto 3"/>
          <p:cNvSpPr txBox="1"/>
          <p:nvPr/>
        </p:nvSpPr>
        <p:spPr>
          <a:xfrm>
            <a:off x="4409348" y="1531803"/>
            <a:ext cx="2591262" cy="369332"/>
          </a:xfrm>
          <a:prstGeom prst="rect">
            <a:avLst/>
          </a:prstGeom>
          <a:noFill/>
        </p:spPr>
        <p:txBody>
          <a:bodyPr wrap="square" rtlCol="0">
            <a:spAutoFit/>
          </a:bodyPr>
          <a:lstStyle/>
          <a:p>
            <a:r>
              <a:rPr lang="es-ES" b="1">
                <a:solidFill>
                  <a:srgbClr val="5E5C5D"/>
                </a:solidFill>
                <a:cs typeface="Calibri"/>
              </a:rPr>
              <a:t>Definition</a:t>
            </a:r>
            <a:endParaRPr lang="es-ES" b="1" dirty="0">
              <a:solidFill>
                <a:srgbClr val="5E5C5D"/>
              </a:solidFill>
              <a:latin typeface="Calibri"/>
              <a:cs typeface="Calibri"/>
            </a:endParaRPr>
          </a:p>
        </p:txBody>
      </p:sp>
      <p:sp>
        <p:nvSpPr>
          <p:cNvPr id="5" name="CuadroTexto 4"/>
          <p:cNvSpPr txBox="1"/>
          <p:nvPr/>
        </p:nvSpPr>
        <p:spPr>
          <a:xfrm>
            <a:off x="4409348" y="2012401"/>
            <a:ext cx="3885416" cy="1169551"/>
          </a:xfrm>
          <a:prstGeom prst="rect">
            <a:avLst/>
          </a:prstGeom>
          <a:noFill/>
        </p:spPr>
        <p:txBody>
          <a:bodyPr wrap="square" rtlCol="0">
            <a:spAutoFit/>
          </a:bodyPr>
          <a:lstStyle/>
          <a:p>
            <a:r>
              <a:rPr lang="en-US" sz="1400" dirty="0">
                <a:solidFill>
                  <a:srgbClr val="5E5C5D"/>
                </a:solidFill>
                <a:latin typeface="+mj-lt"/>
                <a:cs typeface="Calibri"/>
              </a:rPr>
              <a:t>NoSQL databases arise from the need to store large volumes of information, with the arrival of applications such as Facebook, Twitter or YouTube, any user could upload content, thus causing an exponential growth of data.</a:t>
            </a:r>
            <a:endParaRPr lang="es-ES" sz="1400" dirty="0">
              <a:solidFill>
                <a:srgbClr val="5E5C5D"/>
              </a:solidFill>
              <a:latin typeface="+mj-lt"/>
              <a:cs typeface="Calibri"/>
            </a:endParaRPr>
          </a:p>
        </p:txBody>
      </p:sp>
    </p:spTree>
    <p:extLst>
      <p:ext uri="{BB962C8B-B14F-4D97-AF65-F5344CB8AC3E}">
        <p14:creationId xmlns:p14="http://schemas.microsoft.com/office/powerpoint/2010/main" val="15981125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p:cNvSpPr txBox="1"/>
          <p:nvPr/>
        </p:nvSpPr>
        <p:spPr>
          <a:xfrm>
            <a:off x="954675" y="144887"/>
            <a:ext cx="2591262" cy="400110"/>
          </a:xfrm>
          <a:prstGeom prst="rect">
            <a:avLst/>
          </a:prstGeom>
          <a:noFill/>
        </p:spPr>
        <p:txBody>
          <a:bodyPr wrap="square" rtlCol="0">
            <a:spAutoFit/>
          </a:bodyPr>
          <a:lstStyle/>
          <a:p>
            <a:r>
              <a:rPr lang="es-ES" sz="2000" b="1">
                <a:solidFill>
                  <a:srgbClr val="E8E6E8"/>
                </a:solidFill>
                <a:cs typeface="Calibri"/>
              </a:rPr>
              <a:t>ADVANTAGE</a:t>
            </a:r>
            <a:endParaRPr lang="es-ES" sz="2000" b="1" dirty="0" smtClean="0">
              <a:solidFill>
                <a:srgbClr val="E8E6E8"/>
              </a:solidFill>
              <a:latin typeface="Calibri"/>
              <a:cs typeface="Calibri"/>
            </a:endParaRPr>
          </a:p>
        </p:txBody>
      </p:sp>
      <p:sp>
        <p:nvSpPr>
          <p:cNvPr id="14" name="CuadroTexto 13"/>
          <p:cNvSpPr txBox="1"/>
          <p:nvPr/>
        </p:nvSpPr>
        <p:spPr>
          <a:xfrm>
            <a:off x="759087" y="1432995"/>
            <a:ext cx="2591262" cy="338554"/>
          </a:xfrm>
          <a:prstGeom prst="rect">
            <a:avLst/>
          </a:prstGeom>
          <a:noFill/>
        </p:spPr>
        <p:txBody>
          <a:bodyPr wrap="square" rtlCol="0">
            <a:spAutoFit/>
          </a:bodyPr>
          <a:lstStyle/>
          <a:p>
            <a:r>
              <a:rPr lang="es-ES" sz="1600" b="1">
                <a:solidFill>
                  <a:srgbClr val="5E5C5D"/>
                </a:solidFill>
                <a:cs typeface="Calibri"/>
              </a:rPr>
              <a:t>NoSQL database</a:t>
            </a:r>
            <a:endParaRPr lang="es-ES" sz="1600" b="1" dirty="0">
              <a:solidFill>
                <a:srgbClr val="5E5C5D"/>
              </a:solidFill>
              <a:latin typeface="Calibri"/>
              <a:cs typeface="Calibri"/>
            </a:endParaRPr>
          </a:p>
        </p:txBody>
      </p:sp>
      <p:sp>
        <p:nvSpPr>
          <p:cNvPr id="15" name="CuadroTexto 14"/>
          <p:cNvSpPr txBox="1"/>
          <p:nvPr/>
        </p:nvSpPr>
        <p:spPr>
          <a:xfrm>
            <a:off x="759087" y="1979525"/>
            <a:ext cx="5055561" cy="2031325"/>
          </a:xfrm>
          <a:prstGeom prst="rect">
            <a:avLst/>
          </a:prstGeom>
          <a:noFill/>
        </p:spPr>
        <p:txBody>
          <a:bodyPr wrap="square" rtlCol="0">
            <a:spAutoFit/>
          </a:bodyPr>
          <a:lstStyle/>
          <a:p>
            <a:r>
              <a:rPr lang="en-US" sz="1400" dirty="0">
                <a:solidFill>
                  <a:srgbClr val="5E5C5D"/>
                </a:solidFill>
                <a:cs typeface="Calibri"/>
              </a:rPr>
              <a:t>This way of storing information offers certain advantages over relational models.</a:t>
            </a:r>
          </a:p>
          <a:p>
            <a:endParaRPr lang="en-US" sz="1400" dirty="0">
              <a:solidFill>
                <a:srgbClr val="5E5C5D"/>
              </a:solidFill>
              <a:cs typeface="Calibri"/>
            </a:endParaRPr>
          </a:p>
          <a:p>
            <a:r>
              <a:rPr lang="en-US" sz="1400" dirty="0">
                <a:solidFill>
                  <a:srgbClr val="5E5C5D"/>
                </a:solidFill>
                <a:cs typeface="Calibri"/>
              </a:rPr>
              <a:t> Among the most significant advantages we can highlight are:</a:t>
            </a:r>
          </a:p>
          <a:p>
            <a:endParaRPr lang="en-US" sz="1400" dirty="0">
              <a:solidFill>
                <a:srgbClr val="5E5C5D"/>
              </a:solidFill>
              <a:cs typeface="Calibri"/>
            </a:endParaRPr>
          </a:p>
          <a:p>
            <a:pPr marL="285750" indent="-285750">
              <a:buFont typeface="Arial" panose="020B0604020202020204" pitchFamily="34" charset="0"/>
              <a:buChar char="•"/>
            </a:pPr>
            <a:r>
              <a:rPr lang="en-US" sz="1400" dirty="0">
                <a:solidFill>
                  <a:srgbClr val="5E5C5D"/>
                </a:solidFill>
                <a:cs typeface="Calibri"/>
              </a:rPr>
              <a:t> They run on machines with few resources.</a:t>
            </a:r>
          </a:p>
          <a:p>
            <a:pPr marL="285750" indent="-285750">
              <a:buFont typeface="Arial" panose="020B0604020202020204" pitchFamily="34" charset="0"/>
              <a:buChar char="•"/>
            </a:pPr>
            <a:r>
              <a:rPr lang="en-US" sz="1400" dirty="0">
                <a:solidFill>
                  <a:srgbClr val="5E5C5D"/>
                </a:solidFill>
                <a:cs typeface="Calibri"/>
              </a:rPr>
              <a:t> Horizontal </a:t>
            </a:r>
            <a:r>
              <a:rPr lang="en-US" sz="1400" dirty="0" smtClean="0">
                <a:solidFill>
                  <a:srgbClr val="5E5C5D"/>
                </a:solidFill>
                <a:cs typeface="Calibri"/>
              </a:rPr>
              <a:t>scalability.</a:t>
            </a:r>
          </a:p>
          <a:p>
            <a:pPr marL="285750" indent="-285750">
              <a:buFont typeface="Arial" panose="020B0604020202020204" pitchFamily="34" charset="0"/>
              <a:buChar char="•"/>
            </a:pPr>
            <a:r>
              <a:rPr lang="en-US" sz="1400" dirty="0" smtClean="0">
                <a:solidFill>
                  <a:srgbClr val="5E5C5D"/>
                </a:solidFill>
                <a:cs typeface="Calibri"/>
              </a:rPr>
              <a:t> </a:t>
            </a:r>
            <a:r>
              <a:rPr lang="en-US" sz="1400" dirty="0">
                <a:solidFill>
                  <a:srgbClr val="5E5C5D"/>
                </a:solidFill>
                <a:cs typeface="Calibri"/>
              </a:rPr>
              <a:t>They can handle a lot of data.</a:t>
            </a:r>
          </a:p>
          <a:p>
            <a:pPr marL="285750" indent="-285750">
              <a:buFont typeface="Arial" panose="020B0604020202020204" pitchFamily="34" charset="0"/>
              <a:buChar char="•"/>
            </a:pPr>
            <a:r>
              <a:rPr lang="en-US" sz="1400" dirty="0">
                <a:solidFill>
                  <a:srgbClr val="5E5C5D"/>
                </a:solidFill>
                <a:cs typeface="Calibri"/>
              </a:rPr>
              <a:t> It does not generate bottlenecks.</a:t>
            </a:r>
            <a:endParaRPr lang="es-ES" sz="1400" dirty="0">
              <a:solidFill>
                <a:srgbClr val="5E5C5D"/>
              </a:solidFill>
              <a:latin typeface="Calibri"/>
              <a:cs typeface="Calibri"/>
            </a:endParaRPr>
          </a:p>
        </p:txBody>
      </p:sp>
      <p:pic>
        <p:nvPicPr>
          <p:cNvPr id="9218" name="Picture 2" descr="C:\Users\Marmol\Desktop\nosql-vs-sql-overview.png"/>
          <p:cNvPicPr>
            <a:picLocks noChangeAspect="1" noChangeArrowheads="1"/>
          </p:cNvPicPr>
          <p:nvPr/>
        </p:nvPicPr>
        <p:blipFill>
          <a:blip r:embed="rId2"/>
          <a:srcRect/>
          <a:stretch>
            <a:fillRect/>
          </a:stretch>
        </p:blipFill>
        <p:spPr bwMode="auto">
          <a:xfrm>
            <a:off x="4292684" y="2974313"/>
            <a:ext cx="4645342" cy="1858946"/>
          </a:xfrm>
          <a:prstGeom prst="rect">
            <a:avLst/>
          </a:prstGeom>
          <a:noFill/>
        </p:spPr>
      </p:pic>
    </p:spTree>
    <p:extLst>
      <p:ext uri="{BB962C8B-B14F-4D97-AF65-F5344CB8AC3E}">
        <p14:creationId xmlns:p14="http://schemas.microsoft.com/office/powerpoint/2010/main" val="5503088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p:cNvSpPr txBox="1"/>
          <p:nvPr/>
        </p:nvSpPr>
        <p:spPr>
          <a:xfrm>
            <a:off x="954675" y="144887"/>
            <a:ext cx="2591262" cy="400110"/>
          </a:xfrm>
          <a:prstGeom prst="rect">
            <a:avLst/>
          </a:prstGeom>
          <a:noFill/>
        </p:spPr>
        <p:txBody>
          <a:bodyPr wrap="square" rtlCol="0">
            <a:spAutoFit/>
          </a:bodyPr>
          <a:lstStyle/>
          <a:p>
            <a:r>
              <a:rPr lang="es-ES" sz="2000" b="1">
                <a:solidFill>
                  <a:srgbClr val="E8E6E8"/>
                </a:solidFill>
                <a:cs typeface="Calibri"/>
              </a:rPr>
              <a:t>DISADVANTAGES</a:t>
            </a:r>
            <a:endParaRPr lang="es-ES" sz="2000" b="1" dirty="0" smtClean="0">
              <a:solidFill>
                <a:srgbClr val="E8E6E8"/>
              </a:solidFill>
              <a:latin typeface="Calibri"/>
              <a:cs typeface="Calibri"/>
            </a:endParaRPr>
          </a:p>
        </p:txBody>
      </p:sp>
      <p:sp>
        <p:nvSpPr>
          <p:cNvPr id="14" name="CuadroTexto 13"/>
          <p:cNvSpPr txBox="1"/>
          <p:nvPr/>
        </p:nvSpPr>
        <p:spPr>
          <a:xfrm>
            <a:off x="759087" y="1432995"/>
            <a:ext cx="2591262" cy="338554"/>
          </a:xfrm>
          <a:prstGeom prst="rect">
            <a:avLst/>
          </a:prstGeom>
          <a:noFill/>
        </p:spPr>
        <p:txBody>
          <a:bodyPr wrap="square" rtlCol="0">
            <a:spAutoFit/>
          </a:bodyPr>
          <a:lstStyle/>
          <a:p>
            <a:r>
              <a:rPr lang="es-ES" sz="1600" b="1">
                <a:solidFill>
                  <a:srgbClr val="5E5C5D"/>
                </a:solidFill>
                <a:cs typeface="Calibri"/>
              </a:rPr>
              <a:t>NoSQL database</a:t>
            </a:r>
            <a:endParaRPr lang="es-ES" sz="1600" b="1" dirty="0">
              <a:solidFill>
                <a:srgbClr val="5E5C5D"/>
              </a:solidFill>
              <a:latin typeface="Calibri"/>
              <a:cs typeface="Calibri"/>
            </a:endParaRPr>
          </a:p>
        </p:txBody>
      </p:sp>
      <p:sp>
        <p:nvSpPr>
          <p:cNvPr id="15" name="CuadroTexto 14"/>
          <p:cNvSpPr txBox="1"/>
          <p:nvPr/>
        </p:nvSpPr>
        <p:spPr>
          <a:xfrm>
            <a:off x="812676" y="1979525"/>
            <a:ext cx="5936906" cy="1169551"/>
          </a:xfrm>
          <a:prstGeom prst="rect">
            <a:avLst/>
          </a:prstGeom>
          <a:noFill/>
        </p:spPr>
        <p:txBody>
          <a:bodyPr wrap="square" rtlCol="0">
            <a:spAutoFit/>
          </a:bodyPr>
          <a:lstStyle/>
          <a:p>
            <a:pPr>
              <a:buFont typeface="Arial" pitchFamily="34" charset="0"/>
              <a:buChar char="•"/>
            </a:pPr>
            <a:r>
              <a:rPr lang="en-US" sz="1400" dirty="0">
                <a:solidFill>
                  <a:srgbClr val="5E5C5D"/>
                </a:solidFill>
                <a:cs typeface="Calibri"/>
              </a:rPr>
              <a:t>NoSQL databases being open source have a different support than the commercial companies offer to their products.</a:t>
            </a:r>
          </a:p>
          <a:p>
            <a:pPr>
              <a:buFont typeface="Arial" pitchFamily="34" charset="0"/>
              <a:buChar char="•"/>
            </a:pPr>
            <a:r>
              <a:rPr lang="en-US" sz="1400" dirty="0">
                <a:solidFill>
                  <a:srgbClr val="5E5C5D"/>
                </a:solidFill>
                <a:cs typeface="Calibri"/>
              </a:rPr>
              <a:t> They are not mature enough for some companies.</a:t>
            </a:r>
          </a:p>
          <a:p>
            <a:pPr>
              <a:buFont typeface="Arial" pitchFamily="34" charset="0"/>
              <a:buChar char="•"/>
            </a:pPr>
            <a:r>
              <a:rPr lang="en-US" sz="1400" dirty="0">
                <a:solidFill>
                  <a:srgbClr val="5E5C5D"/>
                </a:solidFill>
                <a:cs typeface="Calibri"/>
              </a:rPr>
              <a:t> The lack of experience.</a:t>
            </a:r>
          </a:p>
          <a:p>
            <a:pPr>
              <a:buFont typeface="Arial" pitchFamily="34" charset="0"/>
              <a:buChar char="•"/>
            </a:pPr>
            <a:r>
              <a:rPr lang="en-US" sz="1400" dirty="0">
                <a:solidFill>
                  <a:srgbClr val="5E5C5D"/>
                </a:solidFill>
                <a:cs typeface="Calibri"/>
              </a:rPr>
              <a:t> Compatibility problems</a:t>
            </a:r>
            <a:endParaRPr lang="es-ES" sz="1400" dirty="0">
              <a:solidFill>
                <a:srgbClr val="5E5C5D"/>
              </a:solidFill>
              <a:latin typeface="Calibri"/>
              <a:cs typeface="Calibri"/>
            </a:endParaRPr>
          </a:p>
        </p:txBody>
      </p:sp>
      <p:pic>
        <p:nvPicPr>
          <p:cNvPr id="10242" name="Picture 2" descr="C:\Users\Marmol\Desktop\publicidad-en-internet-desventajas.png"/>
          <p:cNvPicPr>
            <a:picLocks noChangeAspect="1" noChangeArrowheads="1"/>
          </p:cNvPicPr>
          <p:nvPr/>
        </p:nvPicPr>
        <p:blipFill>
          <a:blip r:embed="rId2"/>
          <a:srcRect/>
          <a:stretch>
            <a:fillRect/>
          </a:stretch>
        </p:blipFill>
        <p:spPr bwMode="auto">
          <a:xfrm>
            <a:off x="5807947" y="2478229"/>
            <a:ext cx="2713054" cy="2434792"/>
          </a:xfrm>
          <a:prstGeom prst="rect">
            <a:avLst/>
          </a:prstGeom>
          <a:noFill/>
        </p:spPr>
      </p:pic>
    </p:spTree>
    <p:extLst>
      <p:ext uri="{BB962C8B-B14F-4D97-AF65-F5344CB8AC3E}">
        <p14:creationId xmlns:p14="http://schemas.microsoft.com/office/powerpoint/2010/main" val="550308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p:cNvSpPr txBox="1"/>
          <p:nvPr/>
        </p:nvSpPr>
        <p:spPr>
          <a:xfrm>
            <a:off x="954675" y="144887"/>
            <a:ext cx="6722266" cy="400110"/>
          </a:xfrm>
          <a:prstGeom prst="rect">
            <a:avLst/>
          </a:prstGeom>
          <a:noFill/>
        </p:spPr>
        <p:txBody>
          <a:bodyPr wrap="square" rtlCol="0">
            <a:spAutoFit/>
          </a:bodyPr>
          <a:lstStyle/>
          <a:p>
            <a:r>
              <a:rPr lang="en-US" sz="2000" b="1">
                <a:solidFill>
                  <a:srgbClr val="E8E6E8"/>
                </a:solidFill>
                <a:cs typeface="Calibri"/>
              </a:rPr>
              <a:t>MAIN DIFFERENCES WITH SQL DATABASES</a:t>
            </a:r>
            <a:endParaRPr lang="es-ES" sz="2000" b="1" dirty="0" smtClean="0">
              <a:solidFill>
                <a:srgbClr val="E8E6E8"/>
              </a:solidFill>
              <a:latin typeface="Calibri"/>
              <a:cs typeface="Calibri"/>
            </a:endParaRPr>
          </a:p>
        </p:txBody>
      </p:sp>
      <p:sp>
        <p:nvSpPr>
          <p:cNvPr id="14" name="CuadroTexto 13"/>
          <p:cNvSpPr txBox="1"/>
          <p:nvPr/>
        </p:nvSpPr>
        <p:spPr>
          <a:xfrm>
            <a:off x="759087" y="1432995"/>
            <a:ext cx="3662188" cy="338554"/>
          </a:xfrm>
          <a:prstGeom prst="rect">
            <a:avLst/>
          </a:prstGeom>
          <a:noFill/>
        </p:spPr>
        <p:txBody>
          <a:bodyPr wrap="square" rtlCol="0">
            <a:spAutoFit/>
          </a:bodyPr>
          <a:lstStyle/>
          <a:p>
            <a:r>
              <a:rPr lang="en-US" sz="1600" b="1">
                <a:solidFill>
                  <a:srgbClr val="5E5C5D"/>
                </a:solidFill>
                <a:cs typeface="Calibri"/>
              </a:rPr>
              <a:t>Some more outstanding differences are:</a:t>
            </a:r>
            <a:endParaRPr lang="es-ES" sz="1600" b="1" dirty="0">
              <a:solidFill>
                <a:srgbClr val="5E5C5D"/>
              </a:solidFill>
              <a:latin typeface="Calibri"/>
              <a:cs typeface="Calibri"/>
            </a:endParaRPr>
          </a:p>
        </p:txBody>
      </p:sp>
      <p:sp>
        <p:nvSpPr>
          <p:cNvPr id="15" name="CuadroTexto 14"/>
          <p:cNvSpPr txBox="1"/>
          <p:nvPr/>
        </p:nvSpPr>
        <p:spPr>
          <a:xfrm>
            <a:off x="812676" y="1979525"/>
            <a:ext cx="5936906" cy="954107"/>
          </a:xfrm>
          <a:prstGeom prst="rect">
            <a:avLst/>
          </a:prstGeom>
          <a:noFill/>
        </p:spPr>
        <p:txBody>
          <a:bodyPr wrap="square" rtlCol="0">
            <a:spAutoFit/>
          </a:bodyPr>
          <a:lstStyle/>
          <a:p>
            <a:pPr>
              <a:buFont typeface="Arial" pitchFamily="34" charset="0"/>
              <a:buChar char="•"/>
            </a:pPr>
            <a:r>
              <a:rPr lang="en-US" sz="1400">
                <a:solidFill>
                  <a:srgbClr val="5E5C5D"/>
                </a:solidFill>
                <a:cs typeface="Calibri"/>
              </a:rPr>
              <a:t>They do not use SQL as a query language</a:t>
            </a:r>
          </a:p>
          <a:p>
            <a:pPr>
              <a:buFont typeface="Arial" pitchFamily="34" charset="0"/>
              <a:buChar char="•"/>
            </a:pPr>
            <a:r>
              <a:rPr lang="en-US" sz="1400">
                <a:solidFill>
                  <a:srgbClr val="5E5C5D"/>
                </a:solidFill>
                <a:cs typeface="Calibri"/>
              </a:rPr>
              <a:t> They do not use fixed structures as tables for the storage of data</a:t>
            </a:r>
          </a:p>
          <a:p>
            <a:pPr>
              <a:buFont typeface="Arial" pitchFamily="34" charset="0"/>
              <a:buChar char="•"/>
            </a:pPr>
            <a:r>
              <a:rPr lang="en-US" sz="1400">
                <a:solidFill>
                  <a:srgbClr val="5E5C5D"/>
                </a:solidFill>
                <a:cs typeface="Calibri"/>
              </a:rPr>
              <a:t> They do not usually allow JOIN operations</a:t>
            </a:r>
          </a:p>
          <a:p>
            <a:pPr>
              <a:buFont typeface="Arial" pitchFamily="34" charset="0"/>
              <a:buChar char="•"/>
            </a:pPr>
            <a:r>
              <a:rPr lang="en-US" sz="1400">
                <a:solidFill>
                  <a:srgbClr val="5E5C5D"/>
                </a:solidFill>
                <a:cs typeface="Calibri"/>
              </a:rPr>
              <a:t> Distributed architecture</a:t>
            </a:r>
            <a:endParaRPr lang="es-ES" sz="1400" dirty="0">
              <a:solidFill>
                <a:srgbClr val="5E5C5D"/>
              </a:solidFill>
              <a:latin typeface="Calibri"/>
              <a:cs typeface="Calibri"/>
            </a:endParaRPr>
          </a:p>
        </p:txBody>
      </p:sp>
      <p:pic>
        <p:nvPicPr>
          <p:cNvPr id="11266" name="Picture 2" descr="C:\Users\Marmol\Desktop\descarga (2).jpg"/>
          <p:cNvPicPr>
            <a:picLocks noChangeAspect="1" noChangeArrowheads="1"/>
          </p:cNvPicPr>
          <p:nvPr/>
        </p:nvPicPr>
        <p:blipFill>
          <a:blip r:embed="rId2"/>
          <a:srcRect/>
          <a:stretch>
            <a:fillRect/>
          </a:stretch>
        </p:blipFill>
        <p:spPr bwMode="auto">
          <a:xfrm>
            <a:off x="4421275" y="2626910"/>
            <a:ext cx="3665695" cy="2052789"/>
          </a:xfrm>
          <a:prstGeom prst="rect">
            <a:avLst/>
          </a:prstGeom>
          <a:noFill/>
        </p:spPr>
      </p:pic>
    </p:spTree>
    <p:extLst>
      <p:ext uri="{BB962C8B-B14F-4D97-AF65-F5344CB8AC3E}">
        <p14:creationId xmlns:p14="http://schemas.microsoft.com/office/powerpoint/2010/main" val="550308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p:cNvSpPr txBox="1"/>
          <p:nvPr/>
        </p:nvSpPr>
        <p:spPr>
          <a:xfrm>
            <a:off x="954675" y="144887"/>
            <a:ext cx="6722266" cy="400110"/>
          </a:xfrm>
          <a:prstGeom prst="rect">
            <a:avLst/>
          </a:prstGeom>
          <a:noFill/>
        </p:spPr>
        <p:txBody>
          <a:bodyPr wrap="square" rtlCol="0">
            <a:spAutoFit/>
          </a:bodyPr>
          <a:lstStyle/>
          <a:p>
            <a:r>
              <a:rPr lang="es-ES" sz="2000" b="1">
                <a:solidFill>
                  <a:srgbClr val="E8E6E8"/>
                </a:solidFill>
                <a:cs typeface="Calibri"/>
              </a:rPr>
              <a:t>TYPES OF DATABASE NoSQL</a:t>
            </a:r>
            <a:endParaRPr lang="es-ES" sz="2000" b="1" dirty="0" smtClean="0">
              <a:solidFill>
                <a:srgbClr val="E8E6E8"/>
              </a:solidFill>
              <a:latin typeface="Calibri"/>
              <a:cs typeface="Calibri"/>
            </a:endParaRPr>
          </a:p>
        </p:txBody>
      </p:sp>
      <p:sp>
        <p:nvSpPr>
          <p:cNvPr id="14" name="CuadroTexto 13"/>
          <p:cNvSpPr txBox="1"/>
          <p:nvPr/>
        </p:nvSpPr>
        <p:spPr>
          <a:xfrm>
            <a:off x="759087" y="1263718"/>
            <a:ext cx="3662188" cy="2554545"/>
          </a:xfrm>
          <a:prstGeom prst="rect">
            <a:avLst/>
          </a:prstGeom>
          <a:noFill/>
        </p:spPr>
        <p:txBody>
          <a:bodyPr wrap="square" rtlCol="0">
            <a:spAutoFit/>
          </a:bodyPr>
          <a:lstStyle/>
          <a:p>
            <a:r>
              <a:rPr lang="es-ES" sz="1600" b="1" dirty="0" smtClean="0">
                <a:solidFill>
                  <a:srgbClr val="5E5C5D"/>
                </a:solidFill>
                <a:cs typeface="Calibri"/>
              </a:rPr>
              <a:t>Bases de datos </a:t>
            </a:r>
            <a:r>
              <a:rPr lang="es-ES" sz="1600" b="1" dirty="0" smtClean="0">
                <a:solidFill>
                  <a:srgbClr val="5E5C5D"/>
                </a:solidFill>
                <a:cs typeface="Calibri"/>
              </a:rPr>
              <a:t>documentales</a:t>
            </a:r>
          </a:p>
          <a:p>
            <a:endParaRPr lang="es-ES" sz="1600" b="1" dirty="0">
              <a:solidFill>
                <a:srgbClr val="5E5C5D"/>
              </a:solidFill>
              <a:cs typeface="Calibri"/>
            </a:endParaRPr>
          </a:p>
          <a:p>
            <a:endParaRPr lang="es-ES" sz="1600" b="1" dirty="0" smtClean="0">
              <a:solidFill>
                <a:srgbClr val="5E5C5D"/>
              </a:solidFill>
              <a:cs typeface="Calibri"/>
            </a:endParaRPr>
          </a:p>
          <a:p>
            <a:endParaRPr lang="es-ES" sz="1600" b="1" dirty="0">
              <a:solidFill>
                <a:srgbClr val="5E5C5D"/>
              </a:solidFill>
              <a:cs typeface="Calibri"/>
            </a:endParaRPr>
          </a:p>
          <a:p>
            <a:endParaRPr lang="es-ES" sz="1600" b="1" dirty="0" smtClean="0">
              <a:solidFill>
                <a:srgbClr val="5E5C5D"/>
              </a:solidFill>
              <a:cs typeface="Calibri"/>
            </a:endParaRPr>
          </a:p>
          <a:p>
            <a:endParaRPr lang="es-ES" sz="1600" b="1" dirty="0">
              <a:solidFill>
                <a:srgbClr val="5E5C5D"/>
              </a:solidFill>
              <a:cs typeface="Calibri"/>
            </a:endParaRPr>
          </a:p>
          <a:p>
            <a:endParaRPr lang="es-ES" sz="1600" b="1" dirty="0" smtClean="0">
              <a:solidFill>
                <a:srgbClr val="5E5C5D"/>
              </a:solidFill>
              <a:cs typeface="Calibri"/>
            </a:endParaRPr>
          </a:p>
          <a:p>
            <a:r>
              <a:rPr lang="es-CO" sz="1600" b="1" dirty="0" smtClean="0">
                <a:solidFill>
                  <a:srgbClr val="5E5C5D"/>
                </a:solidFill>
                <a:cs typeface="Calibri"/>
              </a:rPr>
              <a:t> </a:t>
            </a:r>
          </a:p>
          <a:p>
            <a:r>
              <a:rPr lang="es-CO" sz="1600" b="1" dirty="0" smtClean="0">
                <a:solidFill>
                  <a:srgbClr val="5E5C5D"/>
                </a:solidFill>
                <a:cs typeface="Calibri"/>
              </a:rPr>
              <a:t>Bases </a:t>
            </a:r>
            <a:r>
              <a:rPr lang="es-CO" sz="1600" b="1" dirty="0">
                <a:solidFill>
                  <a:srgbClr val="5E5C5D"/>
                </a:solidFill>
                <a:cs typeface="Calibri"/>
              </a:rPr>
              <a:t>de datos en grafo</a:t>
            </a:r>
            <a:endParaRPr lang="es-ES" sz="1600" b="1" dirty="0" smtClean="0">
              <a:solidFill>
                <a:srgbClr val="5E5C5D"/>
              </a:solidFill>
              <a:cs typeface="Calibri"/>
            </a:endParaRPr>
          </a:p>
          <a:p>
            <a:r>
              <a:rPr lang="es-ES" sz="1600" b="1" dirty="0" smtClean="0">
                <a:solidFill>
                  <a:srgbClr val="5E5C5D"/>
                </a:solidFill>
                <a:cs typeface="Calibri"/>
              </a:rPr>
              <a:t> </a:t>
            </a:r>
            <a:endParaRPr lang="es-ES" sz="1600" b="1" dirty="0">
              <a:solidFill>
                <a:srgbClr val="5E5C5D"/>
              </a:solidFill>
              <a:latin typeface="Calibri"/>
              <a:cs typeface="Calibri"/>
            </a:endParaRPr>
          </a:p>
        </p:txBody>
      </p:sp>
      <p:pic>
        <p:nvPicPr>
          <p:cNvPr id="1026" name="Picture 2"/>
          <p:cNvPicPr>
            <a:picLocks noChangeAspect="1" noChangeArrowheads="1"/>
          </p:cNvPicPr>
          <p:nvPr/>
        </p:nvPicPr>
        <p:blipFill>
          <a:blip r:embed="rId2"/>
          <a:srcRect/>
          <a:stretch>
            <a:fillRect/>
          </a:stretch>
        </p:blipFill>
        <p:spPr bwMode="auto">
          <a:xfrm>
            <a:off x="3265715" y="1833726"/>
            <a:ext cx="2096520" cy="1204001"/>
          </a:xfrm>
          <a:prstGeom prst="rect">
            <a:avLst/>
          </a:prstGeom>
          <a:noFill/>
          <a:ln w="9525">
            <a:noFill/>
            <a:miter lim="800000"/>
            <a:headEnd/>
            <a:tailEnd/>
          </a:ln>
          <a:effectLst/>
        </p:spPr>
      </p:pic>
      <p:pic>
        <p:nvPicPr>
          <p:cNvPr id="3" name="Imagen 2"/>
          <p:cNvPicPr>
            <a:picLocks noChangeAspect="1"/>
          </p:cNvPicPr>
          <p:nvPr/>
        </p:nvPicPr>
        <p:blipFill>
          <a:blip r:embed="rId3"/>
          <a:stretch>
            <a:fillRect/>
          </a:stretch>
        </p:blipFill>
        <p:spPr>
          <a:xfrm>
            <a:off x="3241221" y="3605629"/>
            <a:ext cx="2171701" cy="1374145"/>
          </a:xfrm>
          <a:prstGeom prst="rect">
            <a:avLst/>
          </a:prstGeom>
        </p:spPr>
      </p:pic>
    </p:spTree>
    <p:extLst>
      <p:ext uri="{BB962C8B-B14F-4D97-AF65-F5344CB8AC3E}">
        <p14:creationId xmlns:p14="http://schemas.microsoft.com/office/powerpoint/2010/main" val="550308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p:cNvSpPr txBox="1"/>
          <p:nvPr/>
        </p:nvSpPr>
        <p:spPr>
          <a:xfrm>
            <a:off x="954675" y="144887"/>
            <a:ext cx="6722266" cy="400110"/>
          </a:xfrm>
          <a:prstGeom prst="rect">
            <a:avLst/>
          </a:prstGeom>
          <a:noFill/>
        </p:spPr>
        <p:txBody>
          <a:bodyPr wrap="square" rtlCol="0">
            <a:spAutoFit/>
          </a:bodyPr>
          <a:lstStyle/>
          <a:p>
            <a:r>
              <a:rPr lang="es-ES" sz="2000" b="1">
                <a:solidFill>
                  <a:srgbClr val="E8E6E8"/>
                </a:solidFill>
                <a:cs typeface="Calibri"/>
              </a:rPr>
              <a:t>NOSQL MOST USED DATABASE</a:t>
            </a:r>
            <a:endParaRPr lang="es-ES" sz="2000" b="1" dirty="0" smtClean="0">
              <a:solidFill>
                <a:srgbClr val="E8E6E8"/>
              </a:solidFill>
              <a:latin typeface="Calibri"/>
              <a:cs typeface="Calibri"/>
            </a:endParaRPr>
          </a:p>
        </p:txBody>
      </p:sp>
      <p:sp>
        <p:nvSpPr>
          <p:cNvPr id="14" name="CuadroTexto 13"/>
          <p:cNvSpPr txBox="1"/>
          <p:nvPr/>
        </p:nvSpPr>
        <p:spPr>
          <a:xfrm>
            <a:off x="749038" y="1432995"/>
            <a:ext cx="3662188" cy="3293209"/>
          </a:xfrm>
          <a:prstGeom prst="rect">
            <a:avLst/>
          </a:prstGeom>
          <a:noFill/>
        </p:spPr>
        <p:txBody>
          <a:bodyPr wrap="square" rtlCol="0">
            <a:spAutoFit/>
          </a:bodyPr>
          <a:lstStyle/>
          <a:p>
            <a:r>
              <a:rPr lang="es-CO" sz="1600" b="1" dirty="0" smtClean="0">
                <a:solidFill>
                  <a:srgbClr val="5E5C5D"/>
                </a:solidFill>
                <a:cs typeface="Calibri"/>
              </a:rPr>
              <a:t>CASSANDRA</a:t>
            </a:r>
          </a:p>
          <a:p>
            <a:endParaRPr lang="es-CO" sz="1600" b="1" dirty="0">
              <a:solidFill>
                <a:srgbClr val="5E5C5D"/>
              </a:solidFill>
              <a:cs typeface="Calibri"/>
            </a:endParaRPr>
          </a:p>
          <a:p>
            <a:endParaRPr lang="es-CO" sz="1600" b="1" dirty="0" smtClean="0">
              <a:solidFill>
                <a:srgbClr val="5E5C5D"/>
              </a:solidFill>
              <a:cs typeface="Calibri"/>
            </a:endParaRPr>
          </a:p>
          <a:p>
            <a:endParaRPr lang="es-CO" sz="1600" b="1" dirty="0" smtClean="0">
              <a:solidFill>
                <a:srgbClr val="5E5C5D"/>
              </a:solidFill>
              <a:cs typeface="Calibri"/>
            </a:endParaRPr>
          </a:p>
          <a:p>
            <a:endParaRPr lang="es-ES" sz="1600" b="1" dirty="0" smtClean="0">
              <a:solidFill>
                <a:srgbClr val="5E5C5D"/>
              </a:solidFill>
              <a:cs typeface="Calibri"/>
            </a:endParaRPr>
          </a:p>
          <a:p>
            <a:endParaRPr lang="es-ES" sz="1600" b="1" dirty="0" smtClean="0">
              <a:solidFill>
                <a:srgbClr val="5E5C5D"/>
              </a:solidFill>
              <a:cs typeface="Calibri"/>
            </a:endParaRPr>
          </a:p>
          <a:p>
            <a:endParaRPr lang="es-ES" sz="1600" b="1" dirty="0">
              <a:solidFill>
                <a:srgbClr val="5E5C5D"/>
              </a:solidFill>
              <a:cs typeface="Calibri"/>
            </a:endParaRPr>
          </a:p>
          <a:p>
            <a:r>
              <a:rPr lang="es-ES" sz="1600" b="1" dirty="0" smtClean="0">
                <a:solidFill>
                  <a:srgbClr val="5E5C5D"/>
                </a:solidFill>
                <a:cs typeface="Calibri"/>
              </a:rPr>
              <a:t>REDIS</a:t>
            </a:r>
          </a:p>
          <a:p>
            <a:endParaRPr lang="es-ES" sz="1600" b="1" dirty="0">
              <a:solidFill>
                <a:srgbClr val="5E5C5D"/>
              </a:solidFill>
              <a:cs typeface="Calibri"/>
            </a:endParaRPr>
          </a:p>
          <a:p>
            <a:endParaRPr lang="es-ES" sz="1600" b="1" dirty="0" smtClean="0">
              <a:solidFill>
                <a:srgbClr val="5E5C5D"/>
              </a:solidFill>
              <a:cs typeface="Calibri"/>
            </a:endParaRPr>
          </a:p>
          <a:p>
            <a:endParaRPr lang="es-ES" sz="1600" b="1" dirty="0">
              <a:solidFill>
                <a:srgbClr val="5E5C5D"/>
              </a:solidFill>
              <a:cs typeface="Calibri"/>
            </a:endParaRPr>
          </a:p>
          <a:p>
            <a:endParaRPr lang="es-ES" sz="1600" b="1" dirty="0" smtClean="0">
              <a:solidFill>
                <a:srgbClr val="5E5C5D"/>
              </a:solidFill>
              <a:cs typeface="Calibri"/>
            </a:endParaRPr>
          </a:p>
          <a:p>
            <a:endParaRPr lang="es-ES" sz="1600" b="1" dirty="0">
              <a:solidFill>
                <a:srgbClr val="5E5C5D"/>
              </a:solidFill>
              <a:latin typeface="Calibri"/>
              <a:cs typeface="Calibri"/>
            </a:endParaRPr>
          </a:p>
        </p:txBody>
      </p:sp>
      <p:pic>
        <p:nvPicPr>
          <p:cNvPr id="4098" name="Picture 2"/>
          <p:cNvPicPr>
            <a:picLocks noChangeAspect="1" noChangeArrowheads="1"/>
          </p:cNvPicPr>
          <p:nvPr/>
        </p:nvPicPr>
        <p:blipFill>
          <a:blip r:embed="rId2"/>
          <a:srcRect/>
          <a:stretch>
            <a:fillRect/>
          </a:stretch>
        </p:blipFill>
        <p:spPr bwMode="auto">
          <a:xfrm>
            <a:off x="1850357" y="1937711"/>
            <a:ext cx="1459549" cy="808734"/>
          </a:xfrm>
          <a:prstGeom prst="rect">
            <a:avLst/>
          </a:prstGeom>
          <a:noFill/>
          <a:ln w="9525">
            <a:noFill/>
            <a:miter lim="800000"/>
            <a:headEnd/>
            <a:tailEnd/>
          </a:ln>
          <a:effectLst/>
        </p:spPr>
      </p:pic>
      <p:pic>
        <p:nvPicPr>
          <p:cNvPr id="2" name="Imagen 1"/>
          <p:cNvPicPr>
            <a:picLocks noChangeAspect="1"/>
          </p:cNvPicPr>
          <p:nvPr/>
        </p:nvPicPr>
        <p:blipFill>
          <a:blip r:embed="rId3"/>
          <a:stretch>
            <a:fillRect/>
          </a:stretch>
        </p:blipFill>
        <p:spPr>
          <a:xfrm>
            <a:off x="1850357" y="3270489"/>
            <a:ext cx="2089234" cy="727907"/>
          </a:xfrm>
          <a:prstGeom prst="rect">
            <a:avLst/>
          </a:prstGeom>
        </p:spPr>
      </p:pic>
      <p:pic>
        <p:nvPicPr>
          <p:cNvPr id="3" name="Imagen 2"/>
          <p:cNvPicPr>
            <a:picLocks noChangeAspect="1"/>
          </p:cNvPicPr>
          <p:nvPr/>
        </p:nvPicPr>
        <p:blipFill>
          <a:blip r:embed="rId4"/>
          <a:stretch>
            <a:fillRect/>
          </a:stretch>
        </p:blipFill>
        <p:spPr>
          <a:xfrm>
            <a:off x="5743868" y="2066885"/>
            <a:ext cx="1787390" cy="550385"/>
          </a:xfrm>
          <a:prstGeom prst="rect">
            <a:avLst/>
          </a:prstGeom>
        </p:spPr>
      </p:pic>
      <p:pic>
        <p:nvPicPr>
          <p:cNvPr id="4" name="Imagen 3"/>
          <p:cNvPicPr>
            <a:picLocks noChangeAspect="1"/>
          </p:cNvPicPr>
          <p:nvPr/>
        </p:nvPicPr>
        <p:blipFill>
          <a:blip r:embed="rId5"/>
          <a:stretch>
            <a:fillRect/>
          </a:stretch>
        </p:blipFill>
        <p:spPr>
          <a:xfrm>
            <a:off x="6257982" y="3490931"/>
            <a:ext cx="1460203" cy="1235273"/>
          </a:xfrm>
          <a:prstGeom prst="rect">
            <a:avLst/>
          </a:prstGeom>
        </p:spPr>
      </p:pic>
      <p:sp>
        <p:nvSpPr>
          <p:cNvPr id="6" name="CuadroTexto 5"/>
          <p:cNvSpPr txBox="1"/>
          <p:nvPr/>
        </p:nvSpPr>
        <p:spPr>
          <a:xfrm>
            <a:off x="5301556" y="2443145"/>
            <a:ext cx="2416629" cy="1408176"/>
          </a:xfrm>
          <a:prstGeom prst="rect">
            <a:avLst/>
          </a:prstGeom>
        </p:spPr>
        <p:txBody>
          <a:bodyPr vert="horz" wrap="square" lIns="91440" tIns="45720" rIns="91440" bIns="45720" rtlCol="0" anchor="ctr">
            <a:noAutofit/>
          </a:bodyPr>
          <a:lstStyle/>
          <a:p>
            <a:r>
              <a:rPr lang="es-ES" sz="1600" b="1" dirty="0">
                <a:solidFill>
                  <a:srgbClr val="5E5C5D"/>
                </a:solidFill>
                <a:cs typeface="Calibri"/>
              </a:rPr>
              <a:t>MONGODB</a:t>
            </a:r>
          </a:p>
          <a:p>
            <a:endParaRPr lang="es-ES" sz="1600" b="1" dirty="0" smtClean="0">
              <a:solidFill>
                <a:srgbClr val="5E5C5D"/>
              </a:solidFill>
              <a:cs typeface="Calibri"/>
            </a:endParaRPr>
          </a:p>
          <a:p>
            <a:endParaRPr lang="es-ES" sz="1600" b="1" dirty="0">
              <a:solidFill>
                <a:srgbClr val="5E5C5D"/>
              </a:solidFill>
              <a:cs typeface="Calibri"/>
            </a:endParaRPr>
          </a:p>
          <a:p>
            <a:endParaRPr lang="es-ES" sz="1600" b="1" dirty="0" smtClean="0">
              <a:solidFill>
                <a:srgbClr val="5E5C5D"/>
              </a:solidFill>
              <a:cs typeface="Calibri"/>
            </a:endParaRPr>
          </a:p>
          <a:p>
            <a:endParaRPr lang="es-ES" sz="1600" b="1" dirty="0">
              <a:solidFill>
                <a:srgbClr val="5E5C5D"/>
              </a:solidFill>
              <a:cs typeface="Calibri"/>
            </a:endParaRPr>
          </a:p>
          <a:p>
            <a:endParaRPr lang="es-ES" sz="1600" b="1" dirty="0" smtClean="0">
              <a:solidFill>
                <a:srgbClr val="5E5C5D"/>
              </a:solidFill>
              <a:cs typeface="Calibri"/>
            </a:endParaRPr>
          </a:p>
          <a:p>
            <a:r>
              <a:rPr lang="es-ES" sz="1600" b="1" dirty="0" smtClean="0">
                <a:solidFill>
                  <a:srgbClr val="5E5C5D"/>
                </a:solidFill>
                <a:cs typeface="Calibri"/>
              </a:rPr>
              <a:t>COUCHDB</a:t>
            </a:r>
            <a:endParaRPr lang="es-ES" sz="1600" b="1" dirty="0">
              <a:solidFill>
                <a:srgbClr val="5E5C5D"/>
              </a:solidFill>
              <a:cs typeface="Calibri"/>
            </a:endParaRPr>
          </a:p>
          <a:p>
            <a:pPr algn="l"/>
            <a:endParaRPr lang="es-CO" sz="8000" b="1" dirty="0" smtClean="0">
              <a:solidFill>
                <a:srgbClr val="92D050"/>
              </a:solidFill>
            </a:endParaRPr>
          </a:p>
        </p:txBody>
      </p:sp>
    </p:spTree>
    <p:extLst>
      <p:ext uri="{BB962C8B-B14F-4D97-AF65-F5344CB8AC3E}">
        <p14:creationId xmlns:p14="http://schemas.microsoft.com/office/powerpoint/2010/main" val="5503088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p:cNvSpPr txBox="1"/>
          <p:nvPr/>
        </p:nvSpPr>
        <p:spPr>
          <a:xfrm>
            <a:off x="492369" y="144887"/>
            <a:ext cx="7636747" cy="400110"/>
          </a:xfrm>
          <a:prstGeom prst="rect">
            <a:avLst/>
          </a:prstGeom>
          <a:noFill/>
        </p:spPr>
        <p:txBody>
          <a:bodyPr wrap="square" rtlCol="0">
            <a:spAutoFit/>
          </a:bodyPr>
          <a:lstStyle/>
          <a:p>
            <a:r>
              <a:rPr lang="en-US" sz="2000" b="1">
                <a:solidFill>
                  <a:srgbClr val="E8E6E8"/>
                </a:solidFill>
                <a:cs typeface="Calibri"/>
              </a:rPr>
              <a:t>LARGE COMPANIES THAT USE THIS TYPE OF DATABASES</a:t>
            </a:r>
            <a:endParaRPr lang="es-ES" sz="2000" b="1" dirty="0" smtClean="0">
              <a:solidFill>
                <a:srgbClr val="E8E6E8"/>
              </a:solidFill>
              <a:latin typeface="Calibri"/>
              <a:cs typeface="Calibri"/>
            </a:endParaRPr>
          </a:p>
        </p:txBody>
      </p:sp>
      <p:sp>
        <p:nvSpPr>
          <p:cNvPr id="14" name="CuadroTexto 13"/>
          <p:cNvSpPr txBox="1"/>
          <p:nvPr/>
        </p:nvSpPr>
        <p:spPr>
          <a:xfrm>
            <a:off x="759087" y="1432995"/>
            <a:ext cx="5209634" cy="584775"/>
          </a:xfrm>
          <a:prstGeom prst="rect">
            <a:avLst/>
          </a:prstGeom>
          <a:noFill/>
        </p:spPr>
        <p:txBody>
          <a:bodyPr wrap="square" rtlCol="0">
            <a:spAutoFit/>
          </a:bodyPr>
          <a:lstStyle/>
          <a:p>
            <a:r>
              <a:rPr lang="en-US" sz="1600" b="1" dirty="0">
                <a:solidFill>
                  <a:srgbClr val="5E5C5D"/>
                </a:solidFill>
                <a:cs typeface="Calibri"/>
              </a:rPr>
              <a:t>There are many large companies that make use of this type of non-relational databases, such as:</a:t>
            </a:r>
            <a:endParaRPr lang="es-ES" sz="1600" b="1" dirty="0">
              <a:solidFill>
                <a:srgbClr val="5E5C5D"/>
              </a:solidFill>
              <a:latin typeface="Calibri"/>
              <a:cs typeface="Calibri"/>
            </a:endParaRPr>
          </a:p>
        </p:txBody>
      </p:sp>
      <p:sp>
        <p:nvSpPr>
          <p:cNvPr id="15" name="CuadroTexto 14"/>
          <p:cNvSpPr txBox="1"/>
          <p:nvPr/>
        </p:nvSpPr>
        <p:spPr>
          <a:xfrm>
            <a:off x="812676" y="1979525"/>
            <a:ext cx="4070823" cy="2031325"/>
          </a:xfrm>
          <a:prstGeom prst="rect">
            <a:avLst/>
          </a:prstGeom>
          <a:noFill/>
        </p:spPr>
        <p:txBody>
          <a:bodyPr wrap="square" rtlCol="0">
            <a:spAutoFit/>
          </a:bodyPr>
          <a:lstStyle/>
          <a:p>
            <a:endParaRPr lang="es-CO" sz="1400" dirty="0" smtClean="0"/>
          </a:p>
          <a:p>
            <a:endParaRPr lang="es-CO" sz="1400" dirty="0" smtClean="0">
              <a:solidFill>
                <a:srgbClr val="5E5C5D"/>
              </a:solidFill>
              <a:cs typeface="Calibri"/>
            </a:endParaRPr>
          </a:p>
          <a:p>
            <a:pPr>
              <a:buFont typeface="Arial" pitchFamily="34" charset="0"/>
              <a:buChar char="•"/>
            </a:pPr>
            <a:r>
              <a:rPr lang="es-CO" sz="1400" dirty="0" smtClean="0">
                <a:solidFill>
                  <a:srgbClr val="5E5C5D"/>
                </a:solidFill>
                <a:cs typeface="Calibri"/>
              </a:rPr>
              <a:t> </a:t>
            </a:r>
            <a:r>
              <a:rPr lang="es-CO" sz="1400" dirty="0" err="1" smtClean="0">
                <a:solidFill>
                  <a:srgbClr val="5E5C5D"/>
                </a:solidFill>
                <a:cs typeface="Calibri"/>
              </a:rPr>
              <a:t>Cassandra</a:t>
            </a:r>
            <a:r>
              <a:rPr lang="es-CO" sz="1400" dirty="0" smtClean="0">
                <a:solidFill>
                  <a:srgbClr val="5E5C5D"/>
                </a:solidFill>
                <a:cs typeface="Calibri"/>
              </a:rPr>
              <a:t>: Facebook, Twitter</a:t>
            </a:r>
          </a:p>
          <a:p>
            <a:pPr>
              <a:buFont typeface="Arial" pitchFamily="34" charset="0"/>
              <a:buChar char="•"/>
            </a:pPr>
            <a:r>
              <a:rPr lang="es-CO" sz="1400" dirty="0" smtClean="0">
                <a:solidFill>
                  <a:srgbClr val="5E5C5D"/>
                </a:solidFill>
                <a:cs typeface="Calibri"/>
              </a:rPr>
              <a:t> </a:t>
            </a:r>
            <a:r>
              <a:rPr lang="es-CO" sz="1400" dirty="0" err="1" smtClean="0">
                <a:solidFill>
                  <a:srgbClr val="5E5C5D"/>
                </a:solidFill>
                <a:cs typeface="Calibri"/>
              </a:rPr>
              <a:t>HBase</a:t>
            </a:r>
            <a:r>
              <a:rPr lang="es-CO" sz="1400" dirty="0" smtClean="0">
                <a:solidFill>
                  <a:srgbClr val="5E5C5D"/>
                </a:solidFill>
                <a:cs typeface="Calibri"/>
              </a:rPr>
              <a:t>: </a:t>
            </a:r>
            <a:r>
              <a:rPr lang="es-CO" sz="1400" dirty="0" err="1" smtClean="0">
                <a:solidFill>
                  <a:srgbClr val="5E5C5D"/>
                </a:solidFill>
                <a:cs typeface="Calibri"/>
              </a:rPr>
              <a:t>Yahoo</a:t>
            </a:r>
            <a:r>
              <a:rPr lang="es-CO" sz="1400" dirty="0" smtClean="0">
                <a:solidFill>
                  <a:srgbClr val="5E5C5D"/>
                </a:solidFill>
                <a:cs typeface="Calibri"/>
              </a:rPr>
              <a:t>, Adobe</a:t>
            </a:r>
          </a:p>
          <a:p>
            <a:pPr>
              <a:buFont typeface="Arial" pitchFamily="34" charset="0"/>
              <a:buChar char="•"/>
            </a:pPr>
            <a:r>
              <a:rPr lang="es-CO" sz="1400" dirty="0" smtClean="0">
                <a:solidFill>
                  <a:srgbClr val="5E5C5D"/>
                </a:solidFill>
                <a:cs typeface="Calibri"/>
              </a:rPr>
              <a:t> </a:t>
            </a:r>
            <a:r>
              <a:rPr lang="es-CO" sz="1400" dirty="0" err="1" smtClean="0">
                <a:solidFill>
                  <a:srgbClr val="5E5C5D"/>
                </a:solidFill>
                <a:cs typeface="Calibri"/>
              </a:rPr>
              <a:t>Redis</a:t>
            </a:r>
            <a:r>
              <a:rPr lang="es-CO" sz="1400" dirty="0" smtClean="0">
                <a:solidFill>
                  <a:srgbClr val="5E5C5D"/>
                </a:solidFill>
                <a:cs typeface="Calibri"/>
              </a:rPr>
              <a:t>: </a:t>
            </a:r>
            <a:r>
              <a:rPr lang="es-CO" sz="1400" dirty="0" err="1" smtClean="0">
                <a:solidFill>
                  <a:srgbClr val="5E5C5D"/>
                </a:solidFill>
                <a:cs typeface="Calibri"/>
              </a:rPr>
              <a:t>Flickr</a:t>
            </a:r>
            <a:r>
              <a:rPr lang="es-CO" sz="1400" dirty="0" smtClean="0">
                <a:solidFill>
                  <a:srgbClr val="5E5C5D"/>
                </a:solidFill>
                <a:cs typeface="Calibri"/>
              </a:rPr>
              <a:t>, Instagram, </a:t>
            </a:r>
            <a:r>
              <a:rPr lang="es-CO" sz="1400" dirty="0" err="1" smtClean="0">
                <a:solidFill>
                  <a:srgbClr val="5E5C5D"/>
                </a:solidFill>
                <a:cs typeface="Calibri"/>
              </a:rPr>
              <a:t>Github</a:t>
            </a:r>
            <a:endParaRPr lang="es-CO" sz="1400" dirty="0" smtClean="0">
              <a:solidFill>
                <a:srgbClr val="5E5C5D"/>
              </a:solidFill>
              <a:cs typeface="Calibri"/>
            </a:endParaRPr>
          </a:p>
          <a:p>
            <a:pPr>
              <a:buFont typeface="Arial" pitchFamily="34" charset="0"/>
              <a:buChar char="•"/>
            </a:pPr>
            <a:r>
              <a:rPr lang="es-CO" sz="1400" dirty="0" smtClean="0">
                <a:solidFill>
                  <a:srgbClr val="5E5C5D"/>
                </a:solidFill>
                <a:cs typeface="Calibri"/>
              </a:rPr>
              <a:t> Neo4j: </a:t>
            </a:r>
            <a:r>
              <a:rPr lang="es-CO" sz="1400" dirty="0" err="1" smtClean="0">
                <a:solidFill>
                  <a:srgbClr val="5E5C5D"/>
                </a:solidFill>
                <a:cs typeface="Calibri"/>
              </a:rPr>
              <a:t>Infojobs</a:t>
            </a:r>
            <a:endParaRPr lang="es-CO" sz="1400" dirty="0" smtClean="0">
              <a:solidFill>
                <a:srgbClr val="5E5C5D"/>
              </a:solidFill>
              <a:cs typeface="Calibri"/>
            </a:endParaRPr>
          </a:p>
          <a:p>
            <a:pPr>
              <a:buFont typeface="Arial" pitchFamily="34" charset="0"/>
              <a:buChar char="•"/>
            </a:pPr>
            <a:r>
              <a:rPr lang="es-CO" sz="1400" dirty="0" smtClean="0">
                <a:solidFill>
                  <a:srgbClr val="5E5C5D"/>
                </a:solidFill>
                <a:cs typeface="Calibri"/>
              </a:rPr>
              <a:t> </a:t>
            </a:r>
            <a:r>
              <a:rPr lang="es-CO" sz="1400" dirty="0" err="1" smtClean="0">
                <a:solidFill>
                  <a:srgbClr val="5E5C5D"/>
                </a:solidFill>
                <a:cs typeface="Calibri"/>
              </a:rPr>
              <a:t>MongoDB</a:t>
            </a:r>
            <a:r>
              <a:rPr lang="es-CO" sz="1400" dirty="0" smtClean="0">
                <a:solidFill>
                  <a:srgbClr val="5E5C5D"/>
                </a:solidFill>
                <a:cs typeface="Calibri"/>
              </a:rPr>
              <a:t>: </a:t>
            </a:r>
            <a:r>
              <a:rPr lang="es-CO" sz="1400" dirty="0" err="1" smtClean="0">
                <a:solidFill>
                  <a:srgbClr val="5E5C5D"/>
                </a:solidFill>
                <a:cs typeface="Calibri"/>
              </a:rPr>
              <a:t>FourSquare</a:t>
            </a:r>
            <a:r>
              <a:rPr lang="es-CO" sz="1400" dirty="0" smtClean="0">
                <a:solidFill>
                  <a:srgbClr val="5E5C5D"/>
                </a:solidFill>
                <a:cs typeface="Calibri"/>
              </a:rPr>
              <a:t>, </a:t>
            </a:r>
            <a:r>
              <a:rPr lang="es-CO" sz="1400" dirty="0" err="1" smtClean="0">
                <a:solidFill>
                  <a:srgbClr val="5E5C5D"/>
                </a:solidFill>
                <a:cs typeface="Calibri"/>
              </a:rPr>
              <a:t>SourceForge</a:t>
            </a:r>
            <a:r>
              <a:rPr lang="es-CO" sz="1400" dirty="0" smtClean="0">
                <a:solidFill>
                  <a:srgbClr val="5E5C5D"/>
                </a:solidFill>
                <a:cs typeface="Calibri"/>
              </a:rPr>
              <a:t>, CERN</a:t>
            </a:r>
          </a:p>
          <a:p>
            <a:endParaRPr lang="es-CO" sz="1400" dirty="0" smtClean="0">
              <a:solidFill>
                <a:srgbClr val="5E5C5D"/>
              </a:solidFill>
              <a:cs typeface="Calibri"/>
            </a:endParaRPr>
          </a:p>
          <a:p>
            <a:endParaRPr lang="es-ES" sz="1400" dirty="0">
              <a:solidFill>
                <a:srgbClr val="5E5C5D"/>
              </a:solidFill>
              <a:latin typeface="Calibri"/>
              <a:cs typeface="Calibri"/>
            </a:endParaRPr>
          </a:p>
        </p:txBody>
      </p:sp>
      <p:pic>
        <p:nvPicPr>
          <p:cNvPr id="8194" name="Picture 2"/>
          <p:cNvPicPr>
            <a:picLocks noChangeAspect="1" noChangeArrowheads="1"/>
          </p:cNvPicPr>
          <p:nvPr/>
        </p:nvPicPr>
        <p:blipFill>
          <a:blip r:embed="rId2"/>
          <a:srcRect/>
          <a:stretch>
            <a:fillRect/>
          </a:stretch>
        </p:blipFill>
        <p:spPr bwMode="auto">
          <a:xfrm>
            <a:off x="5244977" y="2220854"/>
            <a:ext cx="2884139" cy="2065261"/>
          </a:xfrm>
          <a:prstGeom prst="rect">
            <a:avLst/>
          </a:prstGeom>
          <a:noFill/>
          <a:ln w="9525">
            <a:noFill/>
            <a:miter lim="800000"/>
            <a:headEnd/>
            <a:tailEnd/>
          </a:ln>
          <a:effectLst/>
        </p:spPr>
      </p:pic>
    </p:spTree>
    <p:extLst>
      <p:ext uri="{BB962C8B-B14F-4D97-AF65-F5344CB8AC3E}">
        <p14:creationId xmlns:p14="http://schemas.microsoft.com/office/powerpoint/2010/main" val="550308851"/>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ción SENA-GC-F-004-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Presentación SENA-GC-F-004-V1</Template>
  <TotalTime>771</TotalTime>
  <Words>326</Words>
  <Application>Microsoft Office PowerPoint</Application>
  <PresentationFormat>Presentación en pantalla (16:9)</PresentationFormat>
  <Paragraphs>75</Paragraphs>
  <Slides>10</Slides>
  <Notes>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Arial</vt:lpstr>
      <vt:lpstr>Calibri</vt:lpstr>
      <vt:lpstr>Presentación SENA-GC-F-004-V1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Administrador</dc:creator>
  <cp:lastModifiedBy>Aprendiz</cp:lastModifiedBy>
  <cp:revision>47</cp:revision>
  <dcterms:created xsi:type="dcterms:W3CDTF">2015-08-06T22:24:59Z</dcterms:created>
  <dcterms:modified xsi:type="dcterms:W3CDTF">2018-03-07T21:32:45Z</dcterms:modified>
</cp:coreProperties>
</file>