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 id="273" r:id="rId9"/>
    <p:sldId id="274" r:id="rId10"/>
    <p:sldId id="283" r:id="rId11"/>
    <p:sldId id="263" r:id="rId12"/>
    <p:sldId id="268" r:id="rId13"/>
    <p:sldId id="269" r:id="rId14"/>
    <p:sldId id="270" r:id="rId15"/>
    <p:sldId id="271" r:id="rId16"/>
    <p:sldId id="272" r:id="rId17"/>
    <p:sldId id="284" r:id="rId18"/>
    <p:sldId id="264" r:id="rId19"/>
    <p:sldId id="265" r:id="rId20"/>
    <p:sldId id="266" r:id="rId21"/>
    <p:sldId id="267" r:id="rId22"/>
    <p:sldId id="275" r:id="rId23"/>
    <p:sldId id="278" r:id="rId24"/>
    <p:sldId id="277" r:id="rId25"/>
    <p:sldId id="279" r:id="rId26"/>
    <p:sldId id="280" r:id="rId27"/>
    <p:sldId id="281" r:id="rId28"/>
    <p:sldId id="282"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26"/>
  </p:normalViewPr>
  <p:slideViewPr>
    <p:cSldViewPr snapToGrid="0">
      <p:cViewPr varScale="1">
        <p:scale>
          <a:sx n="99" d="100"/>
          <a:sy n="99" d="100"/>
        </p:scale>
        <p:origin x="1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8129F0-F955-4355-8FA3-8F2334CF5E6A}"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4495863-A309-470D-89BD-110236562C97}">
      <dgm:prSet/>
      <dgm:spPr/>
      <dgm:t>
        <a:bodyPr/>
        <a:lstStyle/>
        <a:p>
          <a:r>
            <a:rPr lang="pt-BR" dirty="0"/>
            <a:t>Computador, quero um </a:t>
          </a:r>
          <a:r>
            <a:rPr lang="pt-BR" b="1" dirty="0"/>
            <a:t>espaço na memória </a:t>
          </a:r>
          <a:r>
            <a:rPr lang="pt-BR" dirty="0"/>
            <a:t>para guardar somente caracteres { @; _; “ ” ;A; a; </a:t>
          </a:r>
          <a:r>
            <a:rPr lang="pt-BR" dirty="0" err="1"/>
            <a:t>B</a:t>
          </a:r>
          <a:r>
            <a:rPr lang="pt-BR" dirty="0"/>
            <a:t>; </a:t>
          </a:r>
          <a:r>
            <a:rPr lang="pt-BR" dirty="0" err="1"/>
            <a:t>b</a:t>
          </a:r>
          <a:r>
            <a:rPr lang="pt-BR" dirty="0"/>
            <a:t>;...}. </a:t>
          </a:r>
          <a:r>
            <a:rPr lang="pt-BR" b="1" dirty="0"/>
            <a:t>O nome </a:t>
          </a:r>
          <a:r>
            <a:rPr lang="pt-BR" dirty="0"/>
            <a:t>deste espaço vai ser </a:t>
          </a:r>
          <a:r>
            <a:rPr lang="pt-BR" b="1" dirty="0" err="1"/>
            <a:t>nomeDeUsuario</a:t>
          </a:r>
          <a:r>
            <a:rPr lang="pt-BR" dirty="0"/>
            <a:t>.</a:t>
          </a:r>
          <a:endParaRPr lang="en-US" dirty="0"/>
        </a:p>
      </dgm:t>
    </dgm:pt>
    <dgm:pt modelId="{D5314A5A-07B1-438B-88EC-92D4128C2B3C}" type="parTrans" cxnId="{D7E6020E-2B04-4186-B30E-288EEFB3524C}">
      <dgm:prSet/>
      <dgm:spPr/>
      <dgm:t>
        <a:bodyPr/>
        <a:lstStyle/>
        <a:p>
          <a:endParaRPr lang="en-US"/>
        </a:p>
      </dgm:t>
    </dgm:pt>
    <dgm:pt modelId="{F3519169-B3B2-4FCA-9572-C582C14C8871}" type="sibTrans" cxnId="{D7E6020E-2B04-4186-B30E-288EEFB3524C}">
      <dgm:prSet/>
      <dgm:spPr/>
      <dgm:t>
        <a:bodyPr/>
        <a:lstStyle/>
        <a:p>
          <a:endParaRPr lang="en-US"/>
        </a:p>
      </dgm:t>
    </dgm:pt>
    <dgm:pt modelId="{FEB4E57A-B333-4DDB-B563-C7CE9E212AF8}">
      <dgm:prSet custT="1"/>
      <dgm:spPr/>
      <dgm:t>
        <a:bodyPr/>
        <a:lstStyle/>
        <a:p>
          <a:r>
            <a:rPr lang="pt-BR" sz="3200" dirty="0" err="1"/>
            <a:t>public</a:t>
          </a:r>
          <a:r>
            <a:rPr lang="pt-BR" sz="3200" dirty="0"/>
            <a:t> </a:t>
          </a:r>
          <a:r>
            <a:rPr lang="pt-BR" sz="3200" dirty="0" err="1"/>
            <a:t>string</a:t>
          </a:r>
          <a:r>
            <a:rPr lang="pt-BR" sz="3200" dirty="0"/>
            <a:t> </a:t>
          </a:r>
          <a:r>
            <a:rPr lang="pt-BR" sz="3200" dirty="0" err="1"/>
            <a:t>nomeDeUsuario</a:t>
          </a:r>
          <a:r>
            <a:rPr lang="pt-BR" sz="3200" dirty="0"/>
            <a:t>;</a:t>
          </a:r>
          <a:endParaRPr lang="en-US" sz="3200" dirty="0"/>
        </a:p>
      </dgm:t>
    </dgm:pt>
    <dgm:pt modelId="{338B93A8-7412-4078-96A9-436F686D3E4D}" type="parTrans" cxnId="{C00792EC-4BD6-4BDA-8655-84BEFDAEDE70}">
      <dgm:prSet/>
      <dgm:spPr/>
      <dgm:t>
        <a:bodyPr/>
        <a:lstStyle/>
        <a:p>
          <a:endParaRPr lang="en-US"/>
        </a:p>
      </dgm:t>
    </dgm:pt>
    <dgm:pt modelId="{2DD76051-6680-4032-B0D3-F613D7219170}" type="sibTrans" cxnId="{C00792EC-4BD6-4BDA-8655-84BEFDAEDE70}">
      <dgm:prSet/>
      <dgm:spPr/>
      <dgm:t>
        <a:bodyPr/>
        <a:lstStyle/>
        <a:p>
          <a:endParaRPr lang="en-US"/>
        </a:p>
      </dgm:t>
    </dgm:pt>
    <dgm:pt modelId="{8E535ED2-63CC-40A3-8C97-AF718F585DB1}">
      <dgm:prSet/>
      <dgm:spPr/>
      <dgm:t>
        <a:bodyPr/>
        <a:lstStyle/>
        <a:p>
          <a:r>
            <a:rPr lang="pt-BR" dirty="0"/>
            <a:t>Computador, quero um </a:t>
          </a:r>
          <a:r>
            <a:rPr lang="pt-BR" b="1" dirty="0"/>
            <a:t>espaço na memória </a:t>
          </a:r>
          <a:r>
            <a:rPr lang="pt-BR" dirty="0"/>
            <a:t>para guardar somente números decimais {1,0; 1,1; 2,1}. </a:t>
          </a:r>
          <a:r>
            <a:rPr lang="pt-BR" b="1" dirty="0"/>
            <a:t>O nome </a:t>
          </a:r>
          <a:r>
            <a:rPr lang="pt-BR" dirty="0"/>
            <a:t>deste espaço vai ser </a:t>
          </a:r>
          <a:r>
            <a:rPr lang="pt-BR" b="1" dirty="0" err="1"/>
            <a:t>tempoDePulo</a:t>
          </a:r>
          <a:r>
            <a:rPr lang="pt-BR" dirty="0"/>
            <a:t>.</a:t>
          </a:r>
          <a:endParaRPr lang="en-US" dirty="0"/>
        </a:p>
      </dgm:t>
    </dgm:pt>
    <dgm:pt modelId="{7E9C31B1-9346-472C-814D-6F255B140C16}" type="parTrans" cxnId="{E55BCDC6-A636-4A2E-BB8D-FF1614F5566F}">
      <dgm:prSet/>
      <dgm:spPr/>
      <dgm:t>
        <a:bodyPr/>
        <a:lstStyle/>
        <a:p>
          <a:endParaRPr lang="en-US"/>
        </a:p>
      </dgm:t>
    </dgm:pt>
    <dgm:pt modelId="{3D964947-CDFC-4F1A-A42D-B17D638B468E}" type="sibTrans" cxnId="{E55BCDC6-A636-4A2E-BB8D-FF1614F5566F}">
      <dgm:prSet/>
      <dgm:spPr/>
      <dgm:t>
        <a:bodyPr/>
        <a:lstStyle/>
        <a:p>
          <a:endParaRPr lang="en-US"/>
        </a:p>
      </dgm:t>
    </dgm:pt>
    <dgm:pt modelId="{727A44F5-838B-4AFF-AC8B-70C57DB6FBC4}">
      <dgm:prSet custT="1"/>
      <dgm:spPr/>
      <dgm:t>
        <a:bodyPr/>
        <a:lstStyle/>
        <a:p>
          <a:r>
            <a:rPr lang="pt-BR" sz="3200" dirty="0" err="1"/>
            <a:t>public</a:t>
          </a:r>
          <a:r>
            <a:rPr lang="pt-BR" sz="3200" dirty="0"/>
            <a:t> </a:t>
          </a:r>
          <a:r>
            <a:rPr lang="pt-BR" sz="3200" dirty="0" err="1"/>
            <a:t>float</a:t>
          </a:r>
          <a:r>
            <a:rPr lang="pt-BR" sz="3200" dirty="0"/>
            <a:t> </a:t>
          </a:r>
          <a:r>
            <a:rPr lang="pt-BR" sz="3200" dirty="0" err="1"/>
            <a:t>tempoDePulo</a:t>
          </a:r>
          <a:r>
            <a:rPr lang="pt-BR" sz="3200" dirty="0"/>
            <a:t>;</a:t>
          </a:r>
          <a:endParaRPr lang="en-US" sz="3200" dirty="0"/>
        </a:p>
      </dgm:t>
    </dgm:pt>
    <dgm:pt modelId="{100DD770-D5C4-45E0-8413-F0D607EECA4C}" type="parTrans" cxnId="{F57E884B-AA19-4F9B-9519-8D1FB1180CF1}">
      <dgm:prSet/>
      <dgm:spPr/>
      <dgm:t>
        <a:bodyPr/>
        <a:lstStyle/>
        <a:p>
          <a:endParaRPr lang="en-US"/>
        </a:p>
      </dgm:t>
    </dgm:pt>
    <dgm:pt modelId="{65FF594F-F156-4499-92FC-8CDE37583867}" type="sibTrans" cxnId="{F57E884B-AA19-4F9B-9519-8D1FB1180CF1}">
      <dgm:prSet/>
      <dgm:spPr/>
      <dgm:t>
        <a:bodyPr/>
        <a:lstStyle/>
        <a:p>
          <a:endParaRPr lang="en-US"/>
        </a:p>
      </dgm:t>
    </dgm:pt>
    <dgm:pt modelId="{90DFDBA9-0E74-6B4E-9CB2-9FBCB05410FA}" type="pres">
      <dgm:prSet presAssocID="{9A8129F0-F955-4355-8FA3-8F2334CF5E6A}" presName="Name0" presStyleCnt="0">
        <dgm:presLayoutVars>
          <dgm:dir/>
          <dgm:animLvl val="lvl"/>
          <dgm:resizeHandles val="exact"/>
        </dgm:presLayoutVars>
      </dgm:prSet>
      <dgm:spPr/>
    </dgm:pt>
    <dgm:pt modelId="{021A9E2E-3E26-FF4F-8967-FC1B5E488098}" type="pres">
      <dgm:prSet presAssocID="{94495863-A309-470D-89BD-110236562C97}" presName="linNode" presStyleCnt="0"/>
      <dgm:spPr/>
    </dgm:pt>
    <dgm:pt modelId="{BF67158B-BF21-5445-92B8-094AA6797DF4}" type="pres">
      <dgm:prSet presAssocID="{94495863-A309-470D-89BD-110236562C97}" presName="parentText" presStyleLbl="node1" presStyleIdx="0" presStyleCnt="2">
        <dgm:presLayoutVars>
          <dgm:chMax val="1"/>
          <dgm:bulletEnabled val="1"/>
        </dgm:presLayoutVars>
      </dgm:prSet>
      <dgm:spPr/>
    </dgm:pt>
    <dgm:pt modelId="{3D8BD696-100D-1747-8981-346B6B757071}" type="pres">
      <dgm:prSet presAssocID="{94495863-A309-470D-89BD-110236562C97}" presName="descendantText" presStyleLbl="alignAccFollowNode1" presStyleIdx="0" presStyleCnt="2">
        <dgm:presLayoutVars>
          <dgm:bulletEnabled val="1"/>
        </dgm:presLayoutVars>
      </dgm:prSet>
      <dgm:spPr/>
    </dgm:pt>
    <dgm:pt modelId="{909496C0-07B5-7C4F-B2C5-3388719D5F85}" type="pres">
      <dgm:prSet presAssocID="{F3519169-B3B2-4FCA-9572-C582C14C8871}" presName="sp" presStyleCnt="0"/>
      <dgm:spPr/>
    </dgm:pt>
    <dgm:pt modelId="{27A94BB5-C576-B542-BA38-630A7E235008}" type="pres">
      <dgm:prSet presAssocID="{8E535ED2-63CC-40A3-8C97-AF718F585DB1}" presName="linNode" presStyleCnt="0"/>
      <dgm:spPr/>
    </dgm:pt>
    <dgm:pt modelId="{F4CA7068-2E7F-9541-9565-14BAB90B91E7}" type="pres">
      <dgm:prSet presAssocID="{8E535ED2-63CC-40A3-8C97-AF718F585DB1}" presName="parentText" presStyleLbl="node1" presStyleIdx="1" presStyleCnt="2">
        <dgm:presLayoutVars>
          <dgm:chMax val="1"/>
          <dgm:bulletEnabled val="1"/>
        </dgm:presLayoutVars>
      </dgm:prSet>
      <dgm:spPr/>
    </dgm:pt>
    <dgm:pt modelId="{50D38ED7-B0BA-594E-87A8-D942919C1E21}" type="pres">
      <dgm:prSet presAssocID="{8E535ED2-63CC-40A3-8C97-AF718F585DB1}" presName="descendantText" presStyleLbl="alignAccFollowNode1" presStyleIdx="1" presStyleCnt="2">
        <dgm:presLayoutVars>
          <dgm:bulletEnabled val="1"/>
        </dgm:presLayoutVars>
      </dgm:prSet>
      <dgm:spPr/>
    </dgm:pt>
  </dgm:ptLst>
  <dgm:cxnLst>
    <dgm:cxn modelId="{D7E6020E-2B04-4186-B30E-288EEFB3524C}" srcId="{9A8129F0-F955-4355-8FA3-8F2334CF5E6A}" destId="{94495863-A309-470D-89BD-110236562C97}" srcOrd="0" destOrd="0" parTransId="{D5314A5A-07B1-438B-88EC-92D4128C2B3C}" sibTransId="{F3519169-B3B2-4FCA-9572-C582C14C8871}"/>
    <dgm:cxn modelId="{ABF4911B-B9A6-9A49-824E-4CD595A7327D}" type="presOf" srcId="{FEB4E57A-B333-4DDB-B563-C7CE9E212AF8}" destId="{3D8BD696-100D-1747-8981-346B6B757071}" srcOrd="0" destOrd="0" presId="urn:microsoft.com/office/officeart/2005/8/layout/vList5"/>
    <dgm:cxn modelId="{E5083B1D-FF36-6240-A980-F95DF3EAF7D4}" type="presOf" srcId="{727A44F5-838B-4AFF-AC8B-70C57DB6FBC4}" destId="{50D38ED7-B0BA-594E-87A8-D942919C1E21}" srcOrd="0" destOrd="0" presId="urn:microsoft.com/office/officeart/2005/8/layout/vList5"/>
    <dgm:cxn modelId="{80946225-550C-3F43-8052-C7527025B4BE}" type="presOf" srcId="{8E535ED2-63CC-40A3-8C97-AF718F585DB1}" destId="{F4CA7068-2E7F-9541-9565-14BAB90B91E7}" srcOrd="0" destOrd="0" presId="urn:microsoft.com/office/officeart/2005/8/layout/vList5"/>
    <dgm:cxn modelId="{F57E884B-AA19-4F9B-9519-8D1FB1180CF1}" srcId="{8E535ED2-63CC-40A3-8C97-AF718F585DB1}" destId="{727A44F5-838B-4AFF-AC8B-70C57DB6FBC4}" srcOrd="0" destOrd="0" parTransId="{100DD770-D5C4-45E0-8413-F0D607EECA4C}" sibTransId="{65FF594F-F156-4499-92FC-8CDE37583867}"/>
    <dgm:cxn modelId="{451A95B2-5A18-C14E-A83F-9AF04B2142CD}" type="presOf" srcId="{9A8129F0-F955-4355-8FA3-8F2334CF5E6A}" destId="{90DFDBA9-0E74-6B4E-9CB2-9FBCB05410FA}" srcOrd="0" destOrd="0" presId="urn:microsoft.com/office/officeart/2005/8/layout/vList5"/>
    <dgm:cxn modelId="{E55BCDC6-A636-4A2E-BB8D-FF1614F5566F}" srcId="{9A8129F0-F955-4355-8FA3-8F2334CF5E6A}" destId="{8E535ED2-63CC-40A3-8C97-AF718F585DB1}" srcOrd="1" destOrd="0" parTransId="{7E9C31B1-9346-472C-814D-6F255B140C16}" sibTransId="{3D964947-CDFC-4F1A-A42D-B17D638B468E}"/>
    <dgm:cxn modelId="{C00792EC-4BD6-4BDA-8655-84BEFDAEDE70}" srcId="{94495863-A309-470D-89BD-110236562C97}" destId="{FEB4E57A-B333-4DDB-B563-C7CE9E212AF8}" srcOrd="0" destOrd="0" parTransId="{338B93A8-7412-4078-96A9-436F686D3E4D}" sibTransId="{2DD76051-6680-4032-B0D3-F613D7219170}"/>
    <dgm:cxn modelId="{61FF38F5-551E-8E47-AA2F-32C9F7B1267E}" type="presOf" srcId="{94495863-A309-470D-89BD-110236562C97}" destId="{BF67158B-BF21-5445-92B8-094AA6797DF4}" srcOrd="0" destOrd="0" presId="urn:microsoft.com/office/officeart/2005/8/layout/vList5"/>
    <dgm:cxn modelId="{41759670-032B-0041-8364-8BF7970A7F82}" type="presParOf" srcId="{90DFDBA9-0E74-6B4E-9CB2-9FBCB05410FA}" destId="{021A9E2E-3E26-FF4F-8967-FC1B5E488098}" srcOrd="0" destOrd="0" presId="urn:microsoft.com/office/officeart/2005/8/layout/vList5"/>
    <dgm:cxn modelId="{842A3431-B393-0441-86DF-67B1D6862EEF}" type="presParOf" srcId="{021A9E2E-3E26-FF4F-8967-FC1B5E488098}" destId="{BF67158B-BF21-5445-92B8-094AA6797DF4}" srcOrd="0" destOrd="0" presId="urn:microsoft.com/office/officeart/2005/8/layout/vList5"/>
    <dgm:cxn modelId="{9C47F289-B777-E640-8473-8346617A35F4}" type="presParOf" srcId="{021A9E2E-3E26-FF4F-8967-FC1B5E488098}" destId="{3D8BD696-100D-1747-8981-346B6B757071}" srcOrd="1" destOrd="0" presId="urn:microsoft.com/office/officeart/2005/8/layout/vList5"/>
    <dgm:cxn modelId="{7949A2D2-641A-5E45-B9C9-0CB96F6EC1A2}" type="presParOf" srcId="{90DFDBA9-0E74-6B4E-9CB2-9FBCB05410FA}" destId="{909496C0-07B5-7C4F-B2C5-3388719D5F85}" srcOrd="1" destOrd="0" presId="urn:microsoft.com/office/officeart/2005/8/layout/vList5"/>
    <dgm:cxn modelId="{1AB02C86-1742-0F41-9214-8FF197F6142F}" type="presParOf" srcId="{90DFDBA9-0E74-6B4E-9CB2-9FBCB05410FA}" destId="{27A94BB5-C576-B542-BA38-630A7E235008}" srcOrd="2" destOrd="0" presId="urn:microsoft.com/office/officeart/2005/8/layout/vList5"/>
    <dgm:cxn modelId="{34112BDE-2604-FF46-A446-6E57C7127E8D}" type="presParOf" srcId="{27A94BB5-C576-B542-BA38-630A7E235008}" destId="{F4CA7068-2E7F-9541-9565-14BAB90B91E7}" srcOrd="0" destOrd="0" presId="urn:microsoft.com/office/officeart/2005/8/layout/vList5"/>
    <dgm:cxn modelId="{43F663C9-6FE7-0348-ADB6-6787C5AD33A2}" type="presParOf" srcId="{27A94BB5-C576-B542-BA38-630A7E235008}" destId="{50D38ED7-B0BA-594E-87A8-D942919C1E2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BD696-100D-1747-8981-346B6B757071}">
      <dsp:nvSpPr>
        <dsp:cNvPr id="0" name=""/>
        <dsp:cNvSpPr/>
      </dsp:nvSpPr>
      <dsp:spPr>
        <a:xfrm rot="5400000">
          <a:off x="6301587" y="-2303662"/>
          <a:ext cx="1698041" cy="6729984"/>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pt-BR" sz="3200" kern="1200" dirty="0" err="1"/>
            <a:t>public</a:t>
          </a:r>
          <a:r>
            <a:rPr lang="pt-BR" sz="3200" kern="1200" dirty="0"/>
            <a:t> </a:t>
          </a:r>
          <a:r>
            <a:rPr lang="pt-BR" sz="3200" kern="1200" dirty="0" err="1"/>
            <a:t>string</a:t>
          </a:r>
          <a:r>
            <a:rPr lang="pt-BR" sz="3200" kern="1200" dirty="0"/>
            <a:t> </a:t>
          </a:r>
          <a:r>
            <a:rPr lang="pt-BR" sz="3200" kern="1200" dirty="0" err="1"/>
            <a:t>nomeDeUsuario</a:t>
          </a:r>
          <a:r>
            <a:rPr lang="pt-BR" sz="3200" kern="1200" dirty="0"/>
            <a:t>;</a:t>
          </a:r>
          <a:endParaRPr lang="en-US" sz="3200" kern="1200" dirty="0"/>
        </a:p>
      </dsp:txBody>
      <dsp:txXfrm rot="-5400000">
        <a:off x="3785616" y="295201"/>
        <a:ext cx="6647092" cy="1532257"/>
      </dsp:txXfrm>
    </dsp:sp>
    <dsp:sp modelId="{BF67158B-BF21-5445-92B8-094AA6797DF4}">
      <dsp:nvSpPr>
        <dsp:cNvPr id="0" name=""/>
        <dsp:cNvSpPr/>
      </dsp:nvSpPr>
      <dsp:spPr>
        <a:xfrm>
          <a:off x="0" y="53"/>
          <a:ext cx="3785616" cy="212255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t-BR" sz="2100" kern="1200" dirty="0"/>
            <a:t>Computador, quero um </a:t>
          </a:r>
          <a:r>
            <a:rPr lang="pt-BR" sz="2100" b="1" kern="1200" dirty="0"/>
            <a:t>espaço na memória </a:t>
          </a:r>
          <a:r>
            <a:rPr lang="pt-BR" sz="2100" kern="1200" dirty="0"/>
            <a:t>para guardar somente caracteres { @; _; “ ” ;A; a; </a:t>
          </a:r>
          <a:r>
            <a:rPr lang="pt-BR" sz="2100" kern="1200" dirty="0" err="1"/>
            <a:t>B</a:t>
          </a:r>
          <a:r>
            <a:rPr lang="pt-BR" sz="2100" kern="1200" dirty="0"/>
            <a:t>; </a:t>
          </a:r>
          <a:r>
            <a:rPr lang="pt-BR" sz="2100" kern="1200" dirty="0" err="1"/>
            <a:t>b</a:t>
          </a:r>
          <a:r>
            <a:rPr lang="pt-BR" sz="2100" kern="1200" dirty="0"/>
            <a:t>;...}. </a:t>
          </a:r>
          <a:r>
            <a:rPr lang="pt-BR" sz="2100" b="1" kern="1200" dirty="0"/>
            <a:t>O nome </a:t>
          </a:r>
          <a:r>
            <a:rPr lang="pt-BR" sz="2100" kern="1200" dirty="0"/>
            <a:t>deste espaço vai ser </a:t>
          </a:r>
          <a:r>
            <a:rPr lang="pt-BR" sz="2100" b="1" kern="1200" dirty="0" err="1"/>
            <a:t>nomeDeUsuario</a:t>
          </a:r>
          <a:r>
            <a:rPr lang="pt-BR" sz="2100" kern="1200" dirty="0"/>
            <a:t>.</a:t>
          </a:r>
          <a:endParaRPr lang="en-US" sz="2100" kern="1200" dirty="0"/>
        </a:p>
      </dsp:txBody>
      <dsp:txXfrm>
        <a:off x="103614" y="103667"/>
        <a:ext cx="3578388" cy="1915324"/>
      </dsp:txXfrm>
    </dsp:sp>
    <dsp:sp modelId="{50D38ED7-B0BA-594E-87A8-D942919C1E21}">
      <dsp:nvSpPr>
        <dsp:cNvPr id="0" name=""/>
        <dsp:cNvSpPr/>
      </dsp:nvSpPr>
      <dsp:spPr>
        <a:xfrm rot="5400000">
          <a:off x="6301587" y="-74983"/>
          <a:ext cx="1698041" cy="6729984"/>
        </a:xfrm>
        <a:prstGeom prst="round2Same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pt-BR" sz="3200" kern="1200" dirty="0" err="1"/>
            <a:t>public</a:t>
          </a:r>
          <a:r>
            <a:rPr lang="pt-BR" sz="3200" kern="1200" dirty="0"/>
            <a:t> </a:t>
          </a:r>
          <a:r>
            <a:rPr lang="pt-BR" sz="3200" kern="1200" dirty="0" err="1"/>
            <a:t>float</a:t>
          </a:r>
          <a:r>
            <a:rPr lang="pt-BR" sz="3200" kern="1200" dirty="0"/>
            <a:t> </a:t>
          </a:r>
          <a:r>
            <a:rPr lang="pt-BR" sz="3200" kern="1200" dirty="0" err="1"/>
            <a:t>tempoDePulo</a:t>
          </a:r>
          <a:r>
            <a:rPr lang="pt-BR" sz="3200" kern="1200" dirty="0"/>
            <a:t>;</a:t>
          </a:r>
          <a:endParaRPr lang="en-US" sz="3200" kern="1200" dirty="0"/>
        </a:p>
      </dsp:txBody>
      <dsp:txXfrm rot="-5400000">
        <a:off x="3785616" y="2523880"/>
        <a:ext cx="6647092" cy="1532257"/>
      </dsp:txXfrm>
    </dsp:sp>
    <dsp:sp modelId="{F4CA7068-2E7F-9541-9565-14BAB90B91E7}">
      <dsp:nvSpPr>
        <dsp:cNvPr id="0" name=""/>
        <dsp:cNvSpPr/>
      </dsp:nvSpPr>
      <dsp:spPr>
        <a:xfrm>
          <a:off x="0" y="2228732"/>
          <a:ext cx="3785616" cy="2122552"/>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t-BR" sz="2100" kern="1200" dirty="0"/>
            <a:t>Computador, quero um </a:t>
          </a:r>
          <a:r>
            <a:rPr lang="pt-BR" sz="2100" b="1" kern="1200" dirty="0"/>
            <a:t>espaço na memória </a:t>
          </a:r>
          <a:r>
            <a:rPr lang="pt-BR" sz="2100" kern="1200" dirty="0"/>
            <a:t>para guardar somente números decimais {1,0; 1,1; 2,1}. </a:t>
          </a:r>
          <a:r>
            <a:rPr lang="pt-BR" sz="2100" b="1" kern="1200" dirty="0"/>
            <a:t>O nome </a:t>
          </a:r>
          <a:r>
            <a:rPr lang="pt-BR" sz="2100" kern="1200" dirty="0"/>
            <a:t>deste espaço vai ser </a:t>
          </a:r>
          <a:r>
            <a:rPr lang="pt-BR" sz="2100" b="1" kern="1200" dirty="0" err="1"/>
            <a:t>tempoDePulo</a:t>
          </a:r>
          <a:r>
            <a:rPr lang="pt-BR" sz="2100" kern="1200" dirty="0"/>
            <a:t>.</a:t>
          </a:r>
          <a:endParaRPr lang="en-US" sz="2100" kern="1200" dirty="0"/>
        </a:p>
      </dsp:txBody>
      <dsp:txXfrm>
        <a:off x="103614" y="2332346"/>
        <a:ext cx="3578388" cy="191532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F2D87-6690-E851-9E8E-277F2EE7B36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A83E4E0-5820-65BC-CFE6-9454A70F8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38D9F6E-77DC-42CC-55A3-AE7846D885DB}"/>
              </a:ext>
            </a:extLst>
          </p:cNvPr>
          <p:cNvSpPr>
            <a:spLocks noGrp="1"/>
          </p:cNvSpPr>
          <p:nvPr>
            <p:ph type="dt" sz="half" idx="10"/>
          </p:nvPr>
        </p:nvSpPr>
        <p:spPr/>
        <p:txBody>
          <a:bodyPr/>
          <a:lstStyle/>
          <a:p>
            <a:fld id="{36CA7B74-1CF3-1F4A-B57E-125AEEB8771B}" type="datetimeFigureOut">
              <a:rPr lang="pt-BR" smtClean="0"/>
              <a:t>30/09/2024</a:t>
            </a:fld>
            <a:endParaRPr lang="pt-BR"/>
          </a:p>
        </p:txBody>
      </p:sp>
      <p:sp>
        <p:nvSpPr>
          <p:cNvPr id="5" name="Espaço Reservado para Rodapé 4">
            <a:extLst>
              <a:ext uri="{FF2B5EF4-FFF2-40B4-BE49-F238E27FC236}">
                <a16:creationId xmlns:a16="http://schemas.microsoft.com/office/drawing/2014/main" id="{701352E7-F930-355F-771F-3AA9E096364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394A507-DDA9-CB4B-F5C0-00C0B285F422}"/>
              </a:ext>
            </a:extLst>
          </p:cNvPr>
          <p:cNvSpPr>
            <a:spLocks noGrp="1"/>
          </p:cNvSpPr>
          <p:nvPr>
            <p:ph type="sldNum" sz="quarter" idx="12"/>
          </p:nvPr>
        </p:nvSpPr>
        <p:spPr/>
        <p:txBody>
          <a:bodyPr/>
          <a:lstStyle/>
          <a:p>
            <a:fld id="{E9600805-5576-C548-B9F9-AB5EDCFD3C8C}" type="slidenum">
              <a:rPr lang="pt-BR" smtClean="0"/>
              <a:t>‹nº›</a:t>
            </a:fld>
            <a:endParaRPr lang="pt-BR"/>
          </a:p>
        </p:txBody>
      </p:sp>
    </p:spTree>
    <p:extLst>
      <p:ext uri="{BB962C8B-B14F-4D97-AF65-F5344CB8AC3E}">
        <p14:creationId xmlns:p14="http://schemas.microsoft.com/office/powerpoint/2010/main" val="314463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FC6CA-541D-ACFA-0423-E679FE4FEDC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D6FB41D-A1FE-0995-4652-5216907578F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52354D4-9A25-0192-5C49-34DB8FF78295}"/>
              </a:ext>
            </a:extLst>
          </p:cNvPr>
          <p:cNvSpPr>
            <a:spLocks noGrp="1"/>
          </p:cNvSpPr>
          <p:nvPr>
            <p:ph type="dt" sz="half" idx="10"/>
          </p:nvPr>
        </p:nvSpPr>
        <p:spPr/>
        <p:txBody>
          <a:bodyPr/>
          <a:lstStyle/>
          <a:p>
            <a:fld id="{36CA7B74-1CF3-1F4A-B57E-125AEEB8771B}" type="datetimeFigureOut">
              <a:rPr lang="pt-BR" smtClean="0"/>
              <a:t>30/09/2024</a:t>
            </a:fld>
            <a:endParaRPr lang="pt-BR"/>
          </a:p>
        </p:txBody>
      </p:sp>
      <p:sp>
        <p:nvSpPr>
          <p:cNvPr id="5" name="Espaço Reservado para Rodapé 4">
            <a:extLst>
              <a:ext uri="{FF2B5EF4-FFF2-40B4-BE49-F238E27FC236}">
                <a16:creationId xmlns:a16="http://schemas.microsoft.com/office/drawing/2014/main" id="{B963B4C3-C281-3AAF-4B26-7826788EFD5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9290785-A686-D6F4-FC43-C499EB0FC0A9}"/>
              </a:ext>
            </a:extLst>
          </p:cNvPr>
          <p:cNvSpPr>
            <a:spLocks noGrp="1"/>
          </p:cNvSpPr>
          <p:nvPr>
            <p:ph type="sldNum" sz="quarter" idx="12"/>
          </p:nvPr>
        </p:nvSpPr>
        <p:spPr/>
        <p:txBody>
          <a:bodyPr/>
          <a:lstStyle/>
          <a:p>
            <a:fld id="{E9600805-5576-C548-B9F9-AB5EDCFD3C8C}" type="slidenum">
              <a:rPr lang="pt-BR" smtClean="0"/>
              <a:t>‹nº›</a:t>
            </a:fld>
            <a:endParaRPr lang="pt-BR"/>
          </a:p>
        </p:txBody>
      </p:sp>
    </p:spTree>
    <p:extLst>
      <p:ext uri="{BB962C8B-B14F-4D97-AF65-F5344CB8AC3E}">
        <p14:creationId xmlns:p14="http://schemas.microsoft.com/office/powerpoint/2010/main" val="348877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E3E9F73-51A6-A0EE-A5FB-0DFA3EBA9D5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5FD4E35-C3BC-3F09-2003-732C99BE1B3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D2E0505-6110-D821-72E0-35CA96CD90A4}"/>
              </a:ext>
            </a:extLst>
          </p:cNvPr>
          <p:cNvSpPr>
            <a:spLocks noGrp="1"/>
          </p:cNvSpPr>
          <p:nvPr>
            <p:ph type="dt" sz="half" idx="10"/>
          </p:nvPr>
        </p:nvSpPr>
        <p:spPr/>
        <p:txBody>
          <a:bodyPr/>
          <a:lstStyle/>
          <a:p>
            <a:fld id="{36CA7B74-1CF3-1F4A-B57E-125AEEB8771B}" type="datetimeFigureOut">
              <a:rPr lang="pt-BR" smtClean="0"/>
              <a:t>30/09/2024</a:t>
            </a:fld>
            <a:endParaRPr lang="pt-BR"/>
          </a:p>
        </p:txBody>
      </p:sp>
      <p:sp>
        <p:nvSpPr>
          <p:cNvPr id="5" name="Espaço Reservado para Rodapé 4">
            <a:extLst>
              <a:ext uri="{FF2B5EF4-FFF2-40B4-BE49-F238E27FC236}">
                <a16:creationId xmlns:a16="http://schemas.microsoft.com/office/drawing/2014/main" id="{0472CD81-14C6-75D5-B50E-218E511EC20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72C834-76CE-D2AE-80B5-24144083A658}"/>
              </a:ext>
            </a:extLst>
          </p:cNvPr>
          <p:cNvSpPr>
            <a:spLocks noGrp="1"/>
          </p:cNvSpPr>
          <p:nvPr>
            <p:ph type="sldNum" sz="quarter" idx="12"/>
          </p:nvPr>
        </p:nvSpPr>
        <p:spPr/>
        <p:txBody>
          <a:bodyPr/>
          <a:lstStyle/>
          <a:p>
            <a:fld id="{E9600805-5576-C548-B9F9-AB5EDCFD3C8C}" type="slidenum">
              <a:rPr lang="pt-BR" smtClean="0"/>
              <a:t>‹nº›</a:t>
            </a:fld>
            <a:endParaRPr lang="pt-BR"/>
          </a:p>
        </p:txBody>
      </p:sp>
    </p:spTree>
    <p:extLst>
      <p:ext uri="{BB962C8B-B14F-4D97-AF65-F5344CB8AC3E}">
        <p14:creationId xmlns:p14="http://schemas.microsoft.com/office/powerpoint/2010/main" val="288247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F700C-BF5B-A33D-AE8C-CA59963C56D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D31723C-5779-7D85-075C-D1FD7F3BF01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D9D1896-B436-A808-E8BD-79ABDA5CA803}"/>
              </a:ext>
            </a:extLst>
          </p:cNvPr>
          <p:cNvSpPr>
            <a:spLocks noGrp="1"/>
          </p:cNvSpPr>
          <p:nvPr>
            <p:ph type="dt" sz="half" idx="10"/>
          </p:nvPr>
        </p:nvSpPr>
        <p:spPr/>
        <p:txBody>
          <a:bodyPr/>
          <a:lstStyle/>
          <a:p>
            <a:fld id="{36CA7B74-1CF3-1F4A-B57E-125AEEB8771B}" type="datetimeFigureOut">
              <a:rPr lang="pt-BR" smtClean="0"/>
              <a:t>30/09/2024</a:t>
            </a:fld>
            <a:endParaRPr lang="pt-BR"/>
          </a:p>
        </p:txBody>
      </p:sp>
      <p:sp>
        <p:nvSpPr>
          <p:cNvPr id="5" name="Espaço Reservado para Rodapé 4">
            <a:extLst>
              <a:ext uri="{FF2B5EF4-FFF2-40B4-BE49-F238E27FC236}">
                <a16:creationId xmlns:a16="http://schemas.microsoft.com/office/drawing/2014/main" id="{90DAD7E4-28EA-CFA1-5346-2D77A282653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AA1399F-F051-8468-2D1B-9C21F3017B22}"/>
              </a:ext>
            </a:extLst>
          </p:cNvPr>
          <p:cNvSpPr>
            <a:spLocks noGrp="1"/>
          </p:cNvSpPr>
          <p:nvPr>
            <p:ph type="sldNum" sz="quarter" idx="12"/>
          </p:nvPr>
        </p:nvSpPr>
        <p:spPr/>
        <p:txBody>
          <a:bodyPr/>
          <a:lstStyle/>
          <a:p>
            <a:fld id="{E9600805-5576-C548-B9F9-AB5EDCFD3C8C}" type="slidenum">
              <a:rPr lang="pt-BR" smtClean="0"/>
              <a:t>‹nº›</a:t>
            </a:fld>
            <a:endParaRPr lang="pt-BR"/>
          </a:p>
        </p:txBody>
      </p:sp>
    </p:spTree>
    <p:extLst>
      <p:ext uri="{BB962C8B-B14F-4D97-AF65-F5344CB8AC3E}">
        <p14:creationId xmlns:p14="http://schemas.microsoft.com/office/powerpoint/2010/main" val="190596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52135-3716-A148-90E2-2BBDD4C249A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2B4A7F5-FB07-8815-7BFA-29DEEB0CD4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EA4C617-BC42-12DF-A1F4-E8142BC6428C}"/>
              </a:ext>
            </a:extLst>
          </p:cNvPr>
          <p:cNvSpPr>
            <a:spLocks noGrp="1"/>
          </p:cNvSpPr>
          <p:nvPr>
            <p:ph type="dt" sz="half" idx="10"/>
          </p:nvPr>
        </p:nvSpPr>
        <p:spPr/>
        <p:txBody>
          <a:bodyPr/>
          <a:lstStyle/>
          <a:p>
            <a:fld id="{36CA7B74-1CF3-1F4A-B57E-125AEEB8771B}" type="datetimeFigureOut">
              <a:rPr lang="pt-BR" smtClean="0"/>
              <a:t>30/09/2024</a:t>
            </a:fld>
            <a:endParaRPr lang="pt-BR"/>
          </a:p>
        </p:txBody>
      </p:sp>
      <p:sp>
        <p:nvSpPr>
          <p:cNvPr id="5" name="Espaço Reservado para Rodapé 4">
            <a:extLst>
              <a:ext uri="{FF2B5EF4-FFF2-40B4-BE49-F238E27FC236}">
                <a16:creationId xmlns:a16="http://schemas.microsoft.com/office/drawing/2014/main" id="{795709C9-08CE-537A-7B39-9CA09D94C8A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2806F58-8D68-D1D3-CC0B-2B0BA13FA5AC}"/>
              </a:ext>
            </a:extLst>
          </p:cNvPr>
          <p:cNvSpPr>
            <a:spLocks noGrp="1"/>
          </p:cNvSpPr>
          <p:nvPr>
            <p:ph type="sldNum" sz="quarter" idx="12"/>
          </p:nvPr>
        </p:nvSpPr>
        <p:spPr/>
        <p:txBody>
          <a:bodyPr/>
          <a:lstStyle/>
          <a:p>
            <a:fld id="{E9600805-5576-C548-B9F9-AB5EDCFD3C8C}" type="slidenum">
              <a:rPr lang="pt-BR" smtClean="0"/>
              <a:t>‹nº›</a:t>
            </a:fld>
            <a:endParaRPr lang="pt-BR"/>
          </a:p>
        </p:txBody>
      </p:sp>
    </p:spTree>
    <p:extLst>
      <p:ext uri="{BB962C8B-B14F-4D97-AF65-F5344CB8AC3E}">
        <p14:creationId xmlns:p14="http://schemas.microsoft.com/office/powerpoint/2010/main" val="272687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D86B8-537F-E7D9-D763-2E45DDAAE50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D91B159-D7AF-79D2-CFD1-80048D2931B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9C69F96-6929-9AE8-9BC7-0E1FCA556678}"/>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EE2D8A0-8FA1-3FA1-26E7-877002D7844D}"/>
              </a:ext>
            </a:extLst>
          </p:cNvPr>
          <p:cNvSpPr>
            <a:spLocks noGrp="1"/>
          </p:cNvSpPr>
          <p:nvPr>
            <p:ph type="dt" sz="half" idx="10"/>
          </p:nvPr>
        </p:nvSpPr>
        <p:spPr/>
        <p:txBody>
          <a:bodyPr/>
          <a:lstStyle/>
          <a:p>
            <a:fld id="{36CA7B74-1CF3-1F4A-B57E-125AEEB8771B}" type="datetimeFigureOut">
              <a:rPr lang="pt-BR" smtClean="0"/>
              <a:t>30/09/2024</a:t>
            </a:fld>
            <a:endParaRPr lang="pt-BR"/>
          </a:p>
        </p:txBody>
      </p:sp>
      <p:sp>
        <p:nvSpPr>
          <p:cNvPr id="6" name="Espaço Reservado para Rodapé 5">
            <a:extLst>
              <a:ext uri="{FF2B5EF4-FFF2-40B4-BE49-F238E27FC236}">
                <a16:creationId xmlns:a16="http://schemas.microsoft.com/office/drawing/2014/main" id="{70C49CD0-559E-8F1C-280D-5996AD232AD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695999E-43D4-40F3-9400-D898A6A67ED4}"/>
              </a:ext>
            </a:extLst>
          </p:cNvPr>
          <p:cNvSpPr>
            <a:spLocks noGrp="1"/>
          </p:cNvSpPr>
          <p:nvPr>
            <p:ph type="sldNum" sz="quarter" idx="12"/>
          </p:nvPr>
        </p:nvSpPr>
        <p:spPr/>
        <p:txBody>
          <a:bodyPr/>
          <a:lstStyle/>
          <a:p>
            <a:fld id="{E9600805-5576-C548-B9F9-AB5EDCFD3C8C}" type="slidenum">
              <a:rPr lang="pt-BR" smtClean="0"/>
              <a:t>‹nº›</a:t>
            </a:fld>
            <a:endParaRPr lang="pt-BR"/>
          </a:p>
        </p:txBody>
      </p:sp>
    </p:spTree>
    <p:extLst>
      <p:ext uri="{BB962C8B-B14F-4D97-AF65-F5344CB8AC3E}">
        <p14:creationId xmlns:p14="http://schemas.microsoft.com/office/powerpoint/2010/main" val="139137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FD38-5C4C-F11E-1A42-0B7581293E2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0B50A4E-FE2A-EC0D-159B-6075152F2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A9429C3-4FEE-B763-C773-EB423D142252}"/>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82E1250-5D33-DBC6-E28E-2B41CD18F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BA6D93D-333D-3444-7DC0-51E25E62BF2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E853F68-E92E-3A2C-FA47-CE4085A69FC6}"/>
              </a:ext>
            </a:extLst>
          </p:cNvPr>
          <p:cNvSpPr>
            <a:spLocks noGrp="1"/>
          </p:cNvSpPr>
          <p:nvPr>
            <p:ph type="dt" sz="half" idx="10"/>
          </p:nvPr>
        </p:nvSpPr>
        <p:spPr/>
        <p:txBody>
          <a:bodyPr/>
          <a:lstStyle/>
          <a:p>
            <a:fld id="{36CA7B74-1CF3-1F4A-B57E-125AEEB8771B}" type="datetimeFigureOut">
              <a:rPr lang="pt-BR" smtClean="0"/>
              <a:t>30/09/2024</a:t>
            </a:fld>
            <a:endParaRPr lang="pt-BR"/>
          </a:p>
        </p:txBody>
      </p:sp>
      <p:sp>
        <p:nvSpPr>
          <p:cNvPr id="8" name="Espaço Reservado para Rodapé 7">
            <a:extLst>
              <a:ext uri="{FF2B5EF4-FFF2-40B4-BE49-F238E27FC236}">
                <a16:creationId xmlns:a16="http://schemas.microsoft.com/office/drawing/2014/main" id="{1831F16D-ACDB-399E-0B1A-42B83CCE62C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78A16A4-388F-72C8-345F-7C5F7C43E462}"/>
              </a:ext>
            </a:extLst>
          </p:cNvPr>
          <p:cNvSpPr>
            <a:spLocks noGrp="1"/>
          </p:cNvSpPr>
          <p:nvPr>
            <p:ph type="sldNum" sz="quarter" idx="12"/>
          </p:nvPr>
        </p:nvSpPr>
        <p:spPr/>
        <p:txBody>
          <a:bodyPr/>
          <a:lstStyle/>
          <a:p>
            <a:fld id="{E9600805-5576-C548-B9F9-AB5EDCFD3C8C}" type="slidenum">
              <a:rPr lang="pt-BR" smtClean="0"/>
              <a:t>‹nº›</a:t>
            </a:fld>
            <a:endParaRPr lang="pt-BR"/>
          </a:p>
        </p:txBody>
      </p:sp>
    </p:spTree>
    <p:extLst>
      <p:ext uri="{BB962C8B-B14F-4D97-AF65-F5344CB8AC3E}">
        <p14:creationId xmlns:p14="http://schemas.microsoft.com/office/powerpoint/2010/main" val="108165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5150B-1AE2-9416-46EB-51E21A06B4D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83E8FF3-02B7-91FB-31A3-BC56EC4324E4}"/>
              </a:ext>
            </a:extLst>
          </p:cNvPr>
          <p:cNvSpPr>
            <a:spLocks noGrp="1"/>
          </p:cNvSpPr>
          <p:nvPr>
            <p:ph type="dt" sz="half" idx="10"/>
          </p:nvPr>
        </p:nvSpPr>
        <p:spPr/>
        <p:txBody>
          <a:bodyPr/>
          <a:lstStyle/>
          <a:p>
            <a:fld id="{36CA7B74-1CF3-1F4A-B57E-125AEEB8771B}" type="datetimeFigureOut">
              <a:rPr lang="pt-BR" smtClean="0"/>
              <a:t>30/09/2024</a:t>
            </a:fld>
            <a:endParaRPr lang="pt-BR"/>
          </a:p>
        </p:txBody>
      </p:sp>
      <p:sp>
        <p:nvSpPr>
          <p:cNvPr id="4" name="Espaço Reservado para Rodapé 3">
            <a:extLst>
              <a:ext uri="{FF2B5EF4-FFF2-40B4-BE49-F238E27FC236}">
                <a16:creationId xmlns:a16="http://schemas.microsoft.com/office/drawing/2014/main" id="{F44EC14F-479F-34EC-E62E-8363E527631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97AB9E4-851E-420E-B005-1AFDF145595F}"/>
              </a:ext>
            </a:extLst>
          </p:cNvPr>
          <p:cNvSpPr>
            <a:spLocks noGrp="1"/>
          </p:cNvSpPr>
          <p:nvPr>
            <p:ph type="sldNum" sz="quarter" idx="12"/>
          </p:nvPr>
        </p:nvSpPr>
        <p:spPr/>
        <p:txBody>
          <a:bodyPr/>
          <a:lstStyle/>
          <a:p>
            <a:fld id="{E9600805-5576-C548-B9F9-AB5EDCFD3C8C}" type="slidenum">
              <a:rPr lang="pt-BR" smtClean="0"/>
              <a:t>‹nº›</a:t>
            </a:fld>
            <a:endParaRPr lang="pt-BR"/>
          </a:p>
        </p:txBody>
      </p:sp>
    </p:spTree>
    <p:extLst>
      <p:ext uri="{BB962C8B-B14F-4D97-AF65-F5344CB8AC3E}">
        <p14:creationId xmlns:p14="http://schemas.microsoft.com/office/powerpoint/2010/main" val="67434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61F352B-811E-A6ED-BCE3-B7442F0C0C17}"/>
              </a:ext>
            </a:extLst>
          </p:cNvPr>
          <p:cNvSpPr>
            <a:spLocks noGrp="1"/>
          </p:cNvSpPr>
          <p:nvPr>
            <p:ph type="dt" sz="half" idx="10"/>
          </p:nvPr>
        </p:nvSpPr>
        <p:spPr/>
        <p:txBody>
          <a:bodyPr/>
          <a:lstStyle/>
          <a:p>
            <a:fld id="{36CA7B74-1CF3-1F4A-B57E-125AEEB8771B}" type="datetimeFigureOut">
              <a:rPr lang="pt-BR" smtClean="0"/>
              <a:t>30/09/2024</a:t>
            </a:fld>
            <a:endParaRPr lang="pt-BR"/>
          </a:p>
        </p:txBody>
      </p:sp>
      <p:sp>
        <p:nvSpPr>
          <p:cNvPr id="3" name="Espaço Reservado para Rodapé 2">
            <a:extLst>
              <a:ext uri="{FF2B5EF4-FFF2-40B4-BE49-F238E27FC236}">
                <a16:creationId xmlns:a16="http://schemas.microsoft.com/office/drawing/2014/main" id="{CC2425BF-F33F-32EF-6554-C0D9FB8DC12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565DA16-5BCF-9826-575E-9480D731D747}"/>
              </a:ext>
            </a:extLst>
          </p:cNvPr>
          <p:cNvSpPr>
            <a:spLocks noGrp="1"/>
          </p:cNvSpPr>
          <p:nvPr>
            <p:ph type="sldNum" sz="quarter" idx="12"/>
          </p:nvPr>
        </p:nvSpPr>
        <p:spPr/>
        <p:txBody>
          <a:bodyPr/>
          <a:lstStyle/>
          <a:p>
            <a:fld id="{E9600805-5576-C548-B9F9-AB5EDCFD3C8C}" type="slidenum">
              <a:rPr lang="pt-BR" smtClean="0"/>
              <a:t>‹nº›</a:t>
            </a:fld>
            <a:endParaRPr lang="pt-BR"/>
          </a:p>
        </p:txBody>
      </p:sp>
    </p:spTree>
    <p:extLst>
      <p:ext uri="{BB962C8B-B14F-4D97-AF65-F5344CB8AC3E}">
        <p14:creationId xmlns:p14="http://schemas.microsoft.com/office/powerpoint/2010/main" val="380364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3D61E-3CAA-7E2F-6A5D-B01AF2455AA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787281B-B9C7-6CFF-7C76-93A624DB0E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43C8634-577F-9B40-63E4-AAA059FD5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52820F9-77A4-2434-00F9-D71625EC3D5A}"/>
              </a:ext>
            </a:extLst>
          </p:cNvPr>
          <p:cNvSpPr>
            <a:spLocks noGrp="1"/>
          </p:cNvSpPr>
          <p:nvPr>
            <p:ph type="dt" sz="half" idx="10"/>
          </p:nvPr>
        </p:nvSpPr>
        <p:spPr/>
        <p:txBody>
          <a:bodyPr/>
          <a:lstStyle/>
          <a:p>
            <a:fld id="{36CA7B74-1CF3-1F4A-B57E-125AEEB8771B}" type="datetimeFigureOut">
              <a:rPr lang="pt-BR" smtClean="0"/>
              <a:t>30/09/2024</a:t>
            </a:fld>
            <a:endParaRPr lang="pt-BR"/>
          </a:p>
        </p:txBody>
      </p:sp>
      <p:sp>
        <p:nvSpPr>
          <p:cNvPr id="6" name="Espaço Reservado para Rodapé 5">
            <a:extLst>
              <a:ext uri="{FF2B5EF4-FFF2-40B4-BE49-F238E27FC236}">
                <a16:creationId xmlns:a16="http://schemas.microsoft.com/office/drawing/2014/main" id="{974FDFCF-C19A-A489-038F-5E606E925EE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C48BA3D-00A8-260E-5366-CAEDC5CF07BB}"/>
              </a:ext>
            </a:extLst>
          </p:cNvPr>
          <p:cNvSpPr>
            <a:spLocks noGrp="1"/>
          </p:cNvSpPr>
          <p:nvPr>
            <p:ph type="sldNum" sz="quarter" idx="12"/>
          </p:nvPr>
        </p:nvSpPr>
        <p:spPr/>
        <p:txBody>
          <a:bodyPr/>
          <a:lstStyle/>
          <a:p>
            <a:fld id="{E9600805-5576-C548-B9F9-AB5EDCFD3C8C}" type="slidenum">
              <a:rPr lang="pt-BR" smtClean="0"/>
              <a:t>‹nº›</a:t>
            </a:fld>
            <a:endParaRPr lang="pt-BR"/>
          </a:p>
        </p:txBody>
      </p:sp>
    </p:spTree>
    <p:extLst>
      <p:ext uri="{BB962C8B-B14F-4D97-AF65-F5344CB8AC3E}">
        <p14:creationId xmlns:p14="http://schemas.microsoft.com/office/powerpoint/2010/main" val="38556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34BA4-8101-81A5-E20A-72C9247B762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031E783-AE32-5EB3-AA9C-E8CA2EC2E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19F3CE5-5F02-C5A5-28E3-2EEC73584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4F5F23D-9DD6-869F-9F80-EDCF3157A471}"/>
              </a:ext>
            </a:extLst>
          </p:cNvPr>
          <p:cNvSpPr>
            <a:spLocks noGrp="1"/>
          </p:cNvSpPr>
          <p:nvPr>
            <p:ph type="dt" sz="half" idx="10"/>
          </p:nvPr>
        </p:nvSpPr>
        <p:spPr/>
        <p:txBody>
          <a:bodyPr/>
          <a:lstStyle/>
          <a:p>
            <a:fld id="{36CA7B74-1CF3-1F4A-B57E-125AEEB8771B}" type="datetimeFigureOut">
              <a:rPr lang="pt-BR" smtClean="0"/>
              <a:t>30/09/2024</a:t>
            </a:fld>
            <a:endParaRPr lang="pt-BR"/>
          </a:p>
        </p:txBody>
      </p:sp>
      <p:sp>
        <p:nvSpPr>
          <p:cNvPr id="6" name="Espaço Reservado para Rodapé 5">
            <a:extLst>
              <a:ext uri="{FF2B5EF4-FFF2-40B4-BE49-F238E27FC236}">
                <a16:creationId xmlns:a16="http://schemas.microsoft.com/office/drawing/2014/main" id="{D15A2E1D-FEC1-49BA-BAF3-F873E2B18B9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B1CEC04-64CC-6A57-071C-35178AEAA278}"/>
              </a:ext>
            </a:extLst>
          </p:cNvPr>
          <p:cNvSpPr>
            <a:spLocks noGrp="1"/>
          </p:cNvSpPr>
          <p:nvPr>
            <p:ph type="sldNum" sz="quarter" idx="12"/>
          </p:nvPr>
        </p:nvSpPr>
        <p:spPr/>
        <p:txBody>
          <a:bodyPr/>
          <a:lstStyle/>
          <a:p>
            <a:fld id="{E9600805-5576-C548-B9F9-AB5EDCFD3C8C}" type="slidenum">
              <a:rPr lang="pt-BR" smtClean="0"/>
              <a:t>‹nº›</a:t>
            </a:fld>
            <a:endParaRPr lang="pt-BR"/>
          </a:p>
        </p:txBody>
      </p:sp>
    </p:spTree>
    <p:extLst>
      <p:ext uri="{BB962C8B-B14F-4D97-AF65-F5344CB8AC3E}">
        <p14:creationId xmlns:p14="http://schemas.microsoft.com/office/powerpoint/2010/main" val="298869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CC52151-DE85-7B94-DC59-029082DE3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8DA8DB0-31F1-B039-9D88-65D7DF0FB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A0892A3-6C6F-F9A0-6D4C-F82E5FECF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CA7B74-1CF3-1F4A-B57E-125AEEB8771B}" type="datetimeFigureOut">
              <a:rPr lang="pt-BR" smtClean="0"/>
              <a:t>30/09/2024</a:t>
            </a:fld>
            <a:endParaRPr lang="pt-BR"/>
          </a:p>
        </p:txBody>
      </p:sp>
      <p:sp>
        <p:nvSpPr>
          <p:cNvPr id="5" name="Espaço Reservado para Rodapé 4">
            <a:extLst>
              <a:ext uri="{FF2B5EF4-FFF2-40B4-BE49-F238E27FC236}">
                <a16:creationId xmlns:a16="http://schemas.microsoft.com/office/drawing/2014/main" id="{12AD5E36-DD37-0F93-6B05-A6708EAF57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AA2E0F4-48D4-CC0D-3E41-D39CE1FED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600805-5576-C548-B9F9-AB5EDCFD3C8C}" type="slidenum">
              <a:rPr lang="pt-BR" smtClean="0"/>
              <a:t>‹nº›</a:t>
            </a:fld>
            <a:endParaRPr lang="pt-BR"/>
          </a:p>
        </p:txBody>
      </p:sp>
    </p:spTree>
    <p:extLst>
      <p:ext uri="{BB962C8B-B14F-4D97-AF65-F5344CB8AC3E}">
        <p14:creationId xmlns:p14="http://schemas.microsoft.com/office/powerpoint/2010/main" val="1741258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E56BD-0C79-1B49-6D21-D0078E046EE9}"/>
              </a:ext>
            </a:extLst>
          </p:cNvPr>
          <p:cNvSpPr>
            <a:spLocks noGrp="1"/>
          </p:cNvSpPr>
          <p:nvPr>
            <p:ph type="ctrTitle"/>
          </p:nvPr>
        </p:nvSpPr>
        <p:spPr/>
        <p:txBody>
          <a:bodyPr/>
          <a:lstStyle/>
          <a:p>
            <a:r>
              <a:rPr lang="pt-BR" dirty="0"/>
              <a:t>Conhecendo variáveis</a:t>
            </a:r>
          </a:p>
        </p:txBody>
      </p:sp>
      <p:sp>
        <p:nvSpPr>
          <p:cNvPr id="3" name="Subtítulo 2">
            <a:extLst>
              <a:ext uri="{FF2B5EF4-FFF2-40B4-BE49-F238E27FC236}">
                <a16:creationId xmlns:a16="http://schemas.microsoft.com/office/drawing/2014/main" id="{71465ECB-497F-3042-3792-685E6AE04030}"/>
              </a:ext>
            </a:extLst>
          </p:cNvPr>
          <p:cNvSpPr>
            <a:spLocks noGrp="1"/>
          </p:cNvSpPr>
          <p:nvPr>
            <p:ph type="subTitle" idx="1"/>
          </p:nvPr>
        </p:nvSpPr>
        <p:spPr/>
        <p:txBody>
          <a:bodyPr/>
          <a:lstStyle/>
          <a:p>
            <a:endParaRPr lang="pt-BR" dirty="0"/>
          </a:p>
        </p:txBody>
      </p:sp>
    </p:spTree>
    <p:extLst>
      <p:ext uri="{BB962C8B-B14F-4D97-AF65-F5344CB8AC3E}">
        <p14:creationId xmlns:p14="http://schemas.microsoft.com/office/powerpoint/2010/main" val="3445196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7FE25-53F1-123D-2228-085C8CCF1F7D}"/>
              </a:ext>
            </a:extLst>
          </p:cNvPr>
          <p:cNvSpPr>
            <a:spLocks noGrp="1"/>
          </p:cNvSpPr>
          <p:nvPr>
            <p:ph type="title"/>
          </p:nvPr>
        </p:nvSpPr>
        <p:spPr/>
        <p:txBody>
          <a:bodyPr/>
          <a:lstStyle/>
          <a:p>
            <a:r>
              <a:rPr lang="pt-BR" dirty="0"/>
              <a:t>Resolução dos exercícios 1 ao 3</a:t>
            </a:r>
          </a:p>
        </p:txBody>
      </p:sp>
      <p:sp>
        <p:nvSpPr>
          <p:cNvPr id="3" name="Espaço Reservado para Conteúdo 2">
            <a:extLst>
              <a:ext uri="{FF2B5EF4-FFF2-40B4-BE49-F238E27FC236}">
                <a16:creationId xmlns:a16="http://schemas.microsoft.com/office/drawing/2014/main" id="{707DA09C-594A-3B6F-D928-D5E8B441F5CB}"/>
              </a:ext>
            </a:extLst>
          </p:cNvPr>
          <p:cNvSpPr>
            <a:spLocks noGrp="1"/>
          </p:cNvSpPr>
          <p:nvPr>
            <p:ph idx="1"/>
          </p:nvPr>
        </p:nvSpPr>
        <p:spPr/>
        <p:txBody>
          <a:bodyPr/>
          <a:lstStyle/>
          <a:p>
            <a:r>
              <a:rPr lang="pt-BR" dirty="0"/>
              <a:t>Link:</a:t>
            </a:r>
          </a:p>
          <a:p>
            <a:pPr marL="0" indent="0">
              <a:buNone/>
            </a:pPr>
            <a:r>
              <a:rPr lang="pt-BR" dirty="0"/>
              <a:t>https://</a:t>
            </a:r>
            <a:r>
              <a:rPr lang="pt-BR" dirty="0" err="1"/>
              <a:t>www.youtube.com</a:t>
            </a:r>
            <a:r>
              <a:rPr lang="pt-BR" dirty="0"/>
              <a:t>/</a:t>
            </a:r>
            <a:r>
              <a:rPr lang="pt-BR" dirty="0" err="1"/>
              <a:t>watch?v</a:t>
            </a:r>
            <a:r>
              <a:rPr lang="pt-BR" dirty="0"/>
              <a:t>=ojZcvjepg3g</a:t>
            </a:r>
          </a:p>
          <a:p>
            <a:endParaRPr lang="pt-BR" dirty="0"/>
          </a:p>
        </p:txBody>
      </p:sp>
    </p:spTree>
    <p:extLst>
      <p:ext uri="{BB962C8B-B14F-4D97-AF65-F5344CB8AC3E}">
        <p14:creationId xmlns:p14="http://schemas.microsoft.com/office/powerpoint/2010/main" val="168000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7E7B8B2-489D-8C9B-EC17-840A00CA2BB3}"/>
              </a:ext>
            </a:extLst>
          </p:cNvPr>
          <p:cNvSpPr>
            <a:spLocks noGrp="1"/>
          </p:cNvSpPr>
          <p:nvPr>
            <p:ph type="title"/>
          </p:nvPr>
        </p:nvSpPr>
        <p:spPr>
          <a:xfrm>
            <a:off x="630936" y="502920"/>
            <a:ext cx="3419856" cy="1463040"/>
          </a:xfrm>
        </p:spPr>
        <p:txBody>
          <a:bodyPr anchor="ctr">
            <a:normAutofit/>
          </a:bodyPr>
          <a:lstStyle/>
          <a:p>
            <a:r>
              <a:rPr lang="pt-BR" sz="4800"/>
              <a:t>Métodos</a:t>
            </a:r>
          </a:p>
        </p:txBody>
      </p:sp>
      <p:sp>
        <p:nvSpPr>
          <p:cNvPr id="2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ço Reservado para Conteúdo 4">
            <a:extLst>
              <a:ext uri="{FF2B5EF4-FFF2-40B4-BE49-F238E27FC236}">
                <a16:creationId xmlns:a16="http://schemas.microsoft.com/office/drawing/2014/main" id="{07851746-133F-3A2E-3D12-DEF51E16D6C8}"/>
              </a:ext>
            </a:extLst>
          </p:cNvPr>
          <p:cNvSpPr>
            <a:spLocks noGrp="1"/>
          </p:cNvSpPr>
          <p:nvPr>
            <p:ph idx="1"/>
          </p:nvPr>
        </p:nvSpPr>
        <p:spPr>
          <a:xfrm>
            <a:off x="4654295" y="502920"/>
            <a:ext cx="6894576" cy="1463040"/>
          </a:xfrm>
        </p:spPr>
        <p:txBody>
          <a:bodyPr anchor="ctr">
            <a:normAutofit/>
          </a:bodyPr>
          <a:lstStyle/>
          <a:p>
            <a:r>
              <a:rPr lang="pt-BR" sz="1200"/>
              <a:t>São as ações/eventos que você define dentro do jogo.</a:t>
            </a:r>
          </a:p>
          <a:p>
            <a:r>
              <a:rPr lang="pt-BR" sz="1200"/>
              <a:t>Pense no método como um bloco de código que você coloca as instruções de como você deseja que sua classe (Jogador, Inimigo) se comporte.</a:t>
            </a:r>
          </a:p>
          <a:p>
            <a:r>
              <a:rPr lang="pt-BR" sz="1200"/>
              <a:t>Exemplo: Computador, excute esse passo a passo para quando eu apertar a tecla A do meu computador o meu personagem ande para a esquerda.</a:t>
            </a:r>
          </a:p>
          <a:p>
            <a:pPr marL="0" indent="0">
              <a:buNone/>
            </a:pPr>
            <a:r>
              <a:rPr lang="pt-BR" sz="1200"/>
              <a:t> </a:t>
            </a:r>
          </a:p>
        </p:txBody>
      </p:sp>
      <p:pic>
        <p:nvPicPr>
          <p:cNvPr id="7" name="Imagem 6" descr="Interface gráfica do usuário, Aplicativo&#10;&#10;Descrição gerada automaticamente">
            <a:extLst>
              <a:ext uri="{FF2B5EF4-FFF2-40B4-BE49-F238E27FC236}">
                <a16:creationId xmlns:a16="http://schemas.microsoft.com/office/drawing/2014/main" id="{9E189164-EBB7-3212-8F29-47DC94D21EA1}"/>
              </a:ext>
            </a:extLst>
          </p:cNvPr>
          <p:cNvPicPr>
            <a:picLocks noChangeAspect="1"/>
          </p:cNvPicPr>
          <p:nvPr/>
        </p:nvPicPr>
        <p:blipFill>
          <a:blip r:embed="rId2"/>
          <a:stretch>
            <a:fillRect/>
          </a:stretch>
        </p:blipFill>
        <p:spPr>
          <a:xfrm>
            <a:off x="1046141" y="2290936"/>
            <a:ext cx="10087525" cy="3959352"/>
          </a:xfrm>
          <a:prstGeom prst="rect">
            <a:avLst/>
          </a:prstGeom>
        </p:spPr>
      </p:pic>
    </p:spTree>
    <p:extLst>
      <p:ext uri="{BB962C8B-B14F-4D97-AF65-F5344CB8AC3E}">
        <p14:creationId xmlns:p14="http://schemas.microsoft.com/office/powerpoint/2010/main" val="317227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5E0556-CC99-F7F1-6A6F-C0FCF735933C}"/>
              </a:ext>
            </a:extLst>
          </p:cNvPr>
          <p:cNvSpPr>
            <a:spLocks noGrp="1"/>
          </p:cNvSpPr>
          <p:nvPr>
            <p:ph type="title"/>
          </p:nvPr>
        </p:nvSpPr>
        <p:spPr>
          <a:xfrm>
            <a:off x="838200" y="365125"/>
            <a:ext cx="10515600" cy="1325563"/>
          </a:xfrm>
        </p:spPr>
        <p:txBody>
          <a:bodyPr>
            <a:normAutofit/>
          </a:bodyPr>
          <a:lstStyle/>
          <a:p>
            <a:r>
              <a:rPr lang="pt-BR" sz="5400"/>
              <a:t>Estrutura na declaração do método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787CA6C-CEF3-8B34-BA4C-EC8AAAAEA411}"/>
              </a:ext>
            </a:extLst>
          </p:cNvPr>
          <p:cNvSpPr>
            <a:spLocks noGrp="1"/>
          </p:cNvSpPr>
          <p:nvPr>
            <p:ph idx="1"/>
          </p:nvPr>
        </p:nvSpPr>
        <p:spPr>
          <a:xfrm>
            <a:off x="838200" y="1929384"/>
            <a:ext cx="10515600" cy="4251960"/>
          </a:xfrm>
        </p:spPr>
        <p:txBody>
          <a:bodyPr>
            <a:normAutofit/>
          </a:bodyPr>
          <a:lstStyle/>
          <a:p>
            <a:r>
              <a:rPr lang="pt-BR" sz="2200"/>
              <a:t>Tipo de restrição / Tipo de retorno / nome que você definir/ parênteses/ abre e fecha chaves</a:t>
            </a:r>
          </a:p>
          <a:p>
            <a:r>
              <a:rPr lang="pt-BR" sz="2200"/>
              <a:t>Se em variáveis/métodos você não colocar o tipo de restrição o script vai definir a restrição para private.</a:t>
            </a:r>
          </a:p>
          <a:p>
            <a:endParaRPr lang="pt-BR" sz="2200"/>
          </a:p>
        </p:txBody>
      </p:sp>
    </p:spTree>
    <p:extLst>
      <p:ext uri="{BB962C8B-B14F-4D97-AF65-F5344CB8AC3E}">
        <p14:creationId xmlns:p14="http://schemas.microsoft.com/office/powerpoint/2010/main" val="93736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7F66273-404A-CDB1-0EBC-0B21C35E8D14}"/>
              </a:ext>
            </a:extLst>
          </p:cNvPr>
          <p:cNvSpPr>
            <a:spLocks noGrp="1"/>
          </p:cNvSpPr>
          <p:nvPr>
            <p:ph type="title"/>
          </p:nvPr>
        </p:nvSpPr>
        <p:spPr>
          <a:xfrm>
            <a:off x="838200" y="365125"/>
            <a:ext cx="10515600" cy="1325563"/>
          </a:xfrm>
        </p:spPr>
        <p:txBody>
          <a:bodyPr>
            <a:normAutofit/>
          </a:bodyPr>
          <a:lstStyle/>
          <a:p>
            <a:r>
              <a:rPr lang="pt-BR" sz="5400"/>
              <a:t>Estrutura na declaração do método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452BE99-0351-AF49-257B-EE3CCD41A255}"/>
              </a:ext>
            </a:extLst>
          </p:cNvPr>
          <p:cNvSpPr>
            <a:spLocks noGrp="1"/>
          </p:cNvSpPr>
          <p:nvPr>
            <p:ph idx="1"/>
          </p:nvPr>
        </p:nvSpPr>
        <p:spPr>
          <a:xfrm>
            <a:off x="838200" y="1929384"/>
            <a:ext cx="10515600" cy="4251960"/>
          </a:xfrm>
        </p:spPr>
        <p:txBody>
          <a:bodyPr>
            <a:normAutofit/>
          </a:bodyPr>
          <a:lstStyle/>
          <a:p>
            <a:r>
              <a:rPr lang="pt-BR" sz="2200"/>
              <a:t>Tipo de retorno </a:t>
            </a:r>
          </a:p>
          <a:p>
            <a:pPr lvl="1"/>
            <a:r>
              <a:rPr lang="pt-BR" sz="2200"/>
              <a:t>Os tipos de retorno têm o mesmo conceito que o tipo de dado.</a:t>
            </a:r>
          </a:p>
          <a:p>
            <a:pPr lvl="1"/>
            <a:r>
              <a:rPr lang="pt-BR" sz="2200"/>
              <a:t>Eles podem ser int,string,float ,...</a:t>
            </a:r>
          </a:p>
          <a:p>
            <a:pPr lvl="1"/>
            <a:r>
              <a:rPr lang="pt-BR" sz="2200"/>
              <a:t>Os métodos têm um tipo de retorno especial chamado void</a:t>
            </a:r>
          </a:p>
          <a:p>
            <a:pPr lvl="1"/>
            <a:endParaRPr lang="pt-BR" sz="2200"/>
          </a:p>
          <a:p>
            <a:pPr lvl="1"/>
            <a:r>
              <a:rPr lang="pt-BR" sz="2200"/>
              <a:t>Os métodos, diferentes das variáveis, executam as ações que você definem e retornam com alguma coisa no lugar em que foram chamados.</a:t>
            </a:r>
          </a:p>
          <a:p>
            <a:pPr lvl="1"/>
            <a:r>
              <a:rPr lang="pt-BR" sz="2200"/>
              <a:t>Quando a gente declara “void” (vazio) a gente força o método a executar tudo o que está dentro e não retornar nenhum valor em específico.</a:t>
            </a:r>
          </a:p>
        </p:txBody>
      </p:sp>
    </p:spTree>
    <p:extLst>
      <p:ext uri="{BB962C8B-B14F-4D97-AF65-F5344CB8AC3E}">
        <p14:creationId xmlns:p14="http://schemas.microsoft.com/office/powerpoint/2010/main" val="1829691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315066B-1762-3623-6FD2-168BEA1607CF}"/>
              </a:ext>
            </a:extLst>
          </p:cNvPr>
          <p:cNvSpPr>
            <a:spLocks noGrp="1"/>
          </p:cNvSpPr>
          <p:nvPr>
            <p:ph type="title"/>
          </p:nvPr>
        </p:nvSpPr>
        <p:spPr>
          <a:xfrm>
            <a:off x="448056" y="457200"/>
            <a:ext cx="4343400" cy="1929384"/>
          </a:xfrm>
        </p:spPr>
        <p:txBody>
          <a:bodyPr anchor="ctr">
            <a:normAutofit/>
          </a:bodyPr>
          <a:lstStyle/>
          <a:p>
            <a:pPr algn="ctr"/>
            <a:r>
              <a:rPr lang="pt-BR" dirty="0"/>
              <a:t>Método com retorno</a:t>
            </a:r>
          </a:p>
        </p:txBody>
      </p:sp>
      <p:sp>
        <p:nvSpPr>
          <p:cNvPr id="5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Texto&#10;&#10;Descrição gerada automaticamente">
            <a:extLst>
              <a:ext uri="{FF2B5EF4-FFF2-40B4-BE49-F238E27FC236}">
                <a16:creationId xmlns:a16="http://schemas.microsoft.com/office/drawing/2014/main" id="{FE8E4F41-26CE-148A-215C-D72BCF236504}"/>
              </a:ext>
            </a:extLst>
          </p:cNvPr>
          <p:cNvPicPr>
            <a:picLocks noChangeAspect="1"/>
          </p:cNvPicPr>
          <p:nvPr/>
        </p:nvPicPr>
        <p:blipFill>
          <a:blip r:embed="rId2"/>
          <a:stretch>
            <a:fillRect/>
          </a:stretch>
        </p:blipFill>
        <p:spPr>
          <a:xfrm>
            <a:off x="466344" y="3691243"/>
            <a:ext cx="5468112" cy="1435378"/>
          </a:xfrm>
          <a:prstGeom prst="rect">
            <a:avLst/>
          </a:prstGeom>
        </p:spPr>
      </p:pic>
      <p:pic>
        <p:nvPicPr>
          <p:cNvPr id="7" name="Imagem 6" descr="Interface gráfica do usuário, Texto, Aplicativo&#10;&#10;Descrição gerada automaticamente">
            <a:extLst>
              <a:ext uri="{FF2B5EF4-FFF2-40B4-BE49-F238E27FC236}">
                <a16:creationId xmlns:a16="http://schemas.microsoft.com/office/drawing/2014/main" id="{5DAF28F8-FDC5-C75C-AD9A-13E2C56BD6CB}"/>
              </a:ext>
            </a:extLst>
          </p:cNvPr>
          <p:cNvPicPr>
            <a:picLocks noChangeAspect="1"/>
          </p:cNvPicPr>
          <p:nvPr/>
        </p:nvPicPr>
        <p:blipFill>
          <a:blip r:embed="rId3"/>
          <a:stretch>
            <a:fillRect/>
          </a:stretch>
        </p:blipFill>
        <p:spPr>
          <a:xfrm>
            <a:off x="6254496" y="3786934"/>
            <a:ext cx="5468112" cy="1243995"/>
          </a:xfrm>
          <a:prstGeom prst="rect">
            <a:avLst/>
          </a:prstGeom>
        </p:spPr>
      </p:pic>
      <p:sp>
        <p:nvSpPr>
          <p:cNvPr id="39" name="Título 1">
            <a:extLst>
              <a:ext uri="{FF2B5EF4-FFF2-40B4-BE49-F238E27FC236}">
                <a16:creationId xmlns:a16="http://schemas.microsoft.com/office/drawing/2014/main" id="{96C9BB57-52E4-1C83-54DB-5516F853C98B}"/>
              </a:ext>
            </a:extLst>
          </p:cNvPr>
          <p:cNvSpPr txBox="1">
            <a:spLocks/>
          </p:cNvSpPr>
          <p:nvPr/>
        </p:nvSpPr>
        <p:spPr>
          <a:xfrm>
            <a:off x="6816852" y="457200"/>
            <a:ext cx="4343400" cy="19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dirty="0"/>
              <a:t>Método sem retorno</a:t>
            </a:r>
          </a:p>
        </p:txBody>
      </p:sp>
    </p:spTree>
    <p:extLst>
      <p:ext uri="{BB962C8B-B14F-4D97-AF65-F5344CB8AC3E}">
        <p14:creationId xmlns:p14="http://schemas.microsoft.com/office/powerpoint/2010/main" val="39448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2B1808-1F3B-AC0A-E899-8D53CDF833FE}"/>
              </a:ext>
            </a:extLst>
          </p:cNvPr>
          <p:cNvSpPr>
            <a:spLocks noGrp="1"/>
          </p:cNvSpPr>
          <p:nvPr>
            <p:ph type="title"/>
          </p:nvPr>
        </p:nvSpPr>
        <p:spPr>
          <a:xfrm>
            <a:off x="841248" y="548640"/>
            <a:ext cx="3600860" cy="5431536"/>
          </a:xfrm>
        </p:spPr>
        <p:txBody>
          <a:bodyPr>
            <a:normAutofit/>
          </a:bodyPr>
          <a:lstStyle/>
          <a:p>
            <a:r>
              <a:rPr lang="pt-BR" sz="5400"/>
              <a:t>QUAL USAR?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450BE822-EE5B-FACD-6D19-01B437BA5C9D}"/>
              </a:ext>
            </a:extLst>
          </p:cNvPr>
          <p:cNvSpPr>
            <a:spLocks noGrp="1"/>
          </p:cNvSpPr>
          <p:nvPr>
            <p:ph idx="1"/>
          </p:nvPr>
        </p:nvSpPr>
        <p:spPr>
          <a:xfrm>
            <a:off x="5126418" y="552091"/>
            <a:ext cx="6224335" cy="5431536"/>
          </a:xfrm>
        </p:spPr>
        <p:txBody>
          <a:bodyPr anchor="ctr">
            <a:normAutofit/>
          </a:bodyPr>
          <a:lstStyle/>
          <a:p>
            <a:r>
              <a:rPr lang="pt-BR" sz="2200"/>
              <a:t>Depende muito do objetivo seu ao escrever o evento que está ocorrendo dentro do jogo. Por exemplo, os métodos com retornos são muito usados quando queremos trabalhar com um programa que realiza testes em pedaços do nosso código, muito comum na indústria hoje. </a:t>
            </a:r>
          </a:p>
          <a:p>
            <a:r>
              <a:rPr lang="pt-BR" sz="2200"/>
              <a:t>No nosso caso utilizaremos mais o void mas podemos ver alguns exemplos de métodos com retornos.</a:t>
            </a:r>
          </a:p>
          <a:p>
            <a:endParaRPr lang="pt-BR" sz="2200"/>
          </a:p>
          <a:p>
            <a:endParaRPr lang="pt-BR" sz="2200"/>
          </a:p>
        </p:txBody>
      </p:sp>
    </p:spTree>
    <p:extLst>
      <p:ext uri="{BB962C8B-B14F-4D97-AF65-F5344CB8AC3E}">
        <p14:creationId xmlns:p14="http://schemas.microsoft.com/office/powerpoint/2010/main" val="77569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A833A6-C63B-4A19-C462-B2B0A538D40E}"/>
              </a:ext>
            </a:extLst>
          </p:cNvPr>
          <p:cNvSpPr>
            <a:spLocks noGrp="1"/>
          </p:cNvSpPr>
          <p:nvPr>
            <p:ph type="title"/>
          </p:nvPr>
        </p:nvSpPr>
        <p:spPr>
          <a:xfrm>
            <a:off x="838200" y="365125"/>
            <a:ext cx="10515600" cy="1325563"/>
          </a:xfrm>
        </p:spPr>
        <p:txBody>
          <a:bodyPr>
            <a:normAutofit/>
          </a:bodyPr>
          <a:lstStyle/>
          <a:p>
            <a:r>
              <a:rPr lang="pt-BR" sz="5400"/>
              <a:t>Exercício em conjunto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7C9BBA29-03D2-8E87-7493-8085CBE15D8D}"/>
              </a:ext>
            </a:extLst>
          </p:cNvPr>
          <p:cNvSpPr>
            <a:spLocks noGrp="1"/>
          </p:cNvSpPr>
          <p:nvPr>
            <p:ph idx="1"/>
          </p:nvPr>
        </p:nvSpPr>
        <p:spPr>
          <a:xfrm>
            <a:off x="838200" y="1929384"/>
            <a:ext cx="10515600" cy="4251960"/>
          </a:xfrm>
        </p:spPr>
        <p:txBody>
          <a:bodyPr>
            <a:normAutofit/>
          </a:bodyPr>
          <a:lstStyle/>
          <a:p>
            <a:r>
              <a:rPr lang="pt-BR" sz="2200"/>
              <a:t>Vamos fazer dois métodos. Um com retorno e outro sem retorno.</a:t>
            </a:r>
          </a:p>
          <a:p>
            <a:r>
              <a:rPr lang="pt-BR" sz="2200"/>
              <a:t>O primeiro é um que multiplique dois números(sem retorno)</a:t>
            </a:r>
          </a:p>
          <a:p>
            <a:r>
              <a:rPr lang="pt-BR" sz="2200"/>
              <a:t>O outro é um que subtraia dois números( com retorno).</a:t>
            </a:r>
          </a:p>
          <a:p>
            <a:r>
              <a:rPr lang="pt-BR" sz="2200"/>
              <a:t>O console deverá exibir o seguinte :</a:t>
            </a:r>
          </a:p>
          <a:p>
            <a:pPr lvl="1"/>
            <a:r>
              <a:rPr lang="pt-BR" sz="2200"/>
              <a:t>Valor do resultado do primeiro método</a:t>
            </a:r>
          </a:p>
          <a:p>
            <a:pPr lvl="1"/>
            <a:r>
              <a:rPr lang="pt-BR" sz="2200"/>
              <a:t>Valor do resultado do segundo método</a:t>
            </a:r>
          </a:p>
          <a:p>
            <a:endParaRPr lang="pt-BR" sz="2200"/>
          </a:p>
          <a:p>
            <a:endParaRPr lang="pt-BR" sz="2200"/>
          </a:p>
        </p:txBody>
      </p:sp>
    </p:spTree>
    <p:extLst>
      <p:ext uri="{BB962C8B-B14F-4D97-AF65-F5344CB8AC3E}">
        <p14:creationId xmlns:p14="http://schemas.microsoft.com/office/powerpoint/2010/main" val="238911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58B26-C39F-7BBD-FBA6-2A0B319A1571}"/>
              </a:ext>
            </a:extLst>
          </p:cNvPr>
          <p:cNvSpPr>
            <a:spLocks noGrp="1"/>
          </p:cNvSpPr>
          <p:nvPr>
            <p:ph type="title"/>
          </p:nvPr>
        </p:nvSpPr>
        <p:spPr/>
        <p:txBody>
          <a:bodyPr/>
          <a:lstStyle/>
          <a:p>
            <a:r>
              <a:rPr lang="pt-BR" dirty="0"/>
              <a:t>Resolução do exercício</a:t>
            </a:r>
          </a:p>
        </p:txBody>
      </p:sp>
      <p:sp>
        <p:nvSpPr>
          <p:cNvPr id="3" name="Espaço Reservado para Conteúdo 2">
            <a:extLst>
              <a:ext uri="{FF2B5EF4-FFF2-40B4-BE49-F238E27FC236}">
                <a16:creationId xmlns:a16="http://schemas.microsoft.com/office/drawing/2014/main" id="{04074EBB-2EF9-426D-79C8-D4041DB79C3E}"/>
              </a:ext>
            </a:extLst>
          </p:cNvPr>
          <p:cNvSpPr>
            <a:spLocks noGrp="1"/>
          </p:cNvSpPr>
          <p:nvPr>
            <p:ph idx="1"/>
          </p:nvPr>
        </p:nvSpPr>
        <p:spPr/>
        <p:txBody>
          <a:bodyPr/>
          <a:lstStyle/>
          <a:p>
            <a:r>
              <a:rPr lang="pt-BR" dirty="0"/>
              <a:t>Link:</a:t>
            </a:r>
          </a:p>
          <a:p>
            <a:pPr marL="0" indent="0">
              <a:buNone/>
            </a:pPr>
            <a:r>
              <a:rPr lang="pt-BR" dirty="0"/>
              <a:t>https://</a:t>
            </a:r>
            <a:r>
              <a:rPr lang="pt-BR" dirty="0" err="1"/>
              <a:t>www.youtube.com</a:t>
            </a:r>
            <a:r>
              <a:rPr lang="pt-BR" dirty="0"/>
              <a:t>/</a:t>
            </a:r>
            <a:r>
              <a:rPr lang="pt-BR" dirty="0" err="1"/>
              <a:t>watch?v</a:t>
            </a:r>
            <a:r>
              <a:rPr lang="pt-BR" dirty="0"/>
              <a:t>=aMX6cN9WGm0</a:t>
            </a:r>
          </a:p>
        </p:txBody>
      </p:sp>
    </p:spTree>
    <p:extLst>
      <p:ext uri="{BB962C8B-B14F-4D97-AF65-F5344CB8AC3E}">
        <p14:creationId xmlns:p14="http://schemas.microsoft.com/office/powerpoint/2010/main" val="396501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037FD7-4EDB-F6B4-7D13-3AF5C71827D5}"/>
              </a:ext>
            </a:extLst>
          </p:cNvPr>
          <p:cNvSpPr>
            <a:spLocks noGrp="1"/>
          </p:cNvSpPr>
          <p:nvPr>
            <p:ph type="title"/>
          </p:nvPr>
        </p:nvSpPr>
        <p:spPr>
          <a:xfrm>
            <a:off x="838200" y="365125"/>
            <a:ext cx="10515600" cy="1325563"/>
          </a:xfrm>
        </p:spPr>
        <p:txBody>
          <a:bodyPr>
            <a:normAutofit/>
          </a:bodyPr>
          <a:lstStyle/>
          <a:p>
            <a:r>
              <a:rPr lang="pt-BR" sz="5400"/>
              <a:t>Estruturas Condicionais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F5992EF-8125-9B50-25EE-560A4C5273AE}"/>
              </a:ext>
            </a:extLst>
          </p:cNvPr>
          <p:cNvSpPr>
            <a:spLocks noGrp="1"/>
          </p:cNvSpPr>
          <p:nvPr>
            <p:ph idx="1"/>
          </p:nvPr>
        </p:nvSpPr>
        <p:spPr>
          <a:xfrm>
            <a:off x="838200" y="1929384"/>
            <a:ext cx="10515600" cy="4251960"/>
          </a:xfrm>
        </p:spPr>
        <p:txBody>
          <a:bodyPr>
            <a:normAutofit/>
          </a:bodyPr>
          <a:lstStyle/>
          <a:p>
            <a:r>
              <a:rPr lang="pt-BR" sz="2200"/>
              <a:t>Como o nome já diz, faz o bloco de código que você digitar ser executado de acordo com as condições que você estabelecer.</a:t>
            </a:r>
          </a:p>
          <a:p>
            <a:r>
              <a:rPr lang="pt-BR" sz="2200"/>
              <a:t>Por exemplo, supondo que você tenha um personagem com 5 de vida e faça um método para adicionar vida. Mas você só quer adicionar se o personagem tiver com a vida inferior a 5 para evitar que ele tenha mais vida do que você colocou como vida máxima.</a:t>
            </a:r>
          </a:p>
          <a:p>
            <a:r>
              <a:rPr lang="pt-BR" sz="2200"/>
              <a:t>Como fazer esse controle?</a:t>
            </a:r>
          </a:p>
        </p:txBody>
      </p:sp>
    </p:spTree>
    <p:extLst>
      <p:ext uri="{BB962C8B-B14F-4D97-AF65-F5344CB8AC3E}">
        <p14:creationId xmlns:p14="http://schemas.microsoft.com/office/powerpoint/2010/main" val="2424170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1B417D-DDE2-7AEE-AA67-B668C22E80E2}"/>
              </a:ext>
            </a:extLst>
          </p:cNvPr>
          <p:cNvSpPr>
            <a:spLocks noGrp="1"/>
          </p:cNvSpPr>
          <p:nvPr>
            <p:ph type="title"/>
          </p:nvPr>
        </p:nvSpPr>
        <p:spPr>
          <a:xfrm>
            <a:off x="630936" y="502920"/>
            <a:ext cx="3419856" cy="1463040"/>
          </a:xfrm>
        </p:spPr>
        <p:txBody>
          <a:bodyPr anchor="ctr">
            <a:normAutofit/>
          </a:bodyPr>
          <a:lstStyle/>
          <a:p>
            <a:r>
              <a:rPr lang="pt-BR" sz="4800" dirty="0" err="1"/>
              <a:t>If</a:t>
            </a:r>
            <a:r>
              <a:rPr lang="pt-BR" sz="4800" dirty="0"/>
              <a:t> (se)</a:t>
            </a:r>
          </a:p>
        </p:txBody>
      </p:sp>
      <p:sp>
        <p:nvSpPr>
          <p:cNvPr id="1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4C109686-53DE-8C6B-B9B9-36A81011BD87}"/>
              </a:ext>
            </a:extLst>
          </p:cNvPr>
          <p:cNvSpPr>
            <a:spLocks noGrp="1"/>
          </p:cNvSpPr>
          <p:nvPr>
            <p:ph idx="1"/>
          </p:nvPr>
        </p:nvSpPr>
        <p:spPr>
          <a:xfrm>
            <a:off x="4654295" y="502920"/>
            <a:ext cx="6894576" cy="1463040"/>
          </a:xfrm>
        </p:spPr>
        <p:txBody>
          <a:bodyPr anchor="ctr">
            <a:normAutofit/>
          </a:bodyPr>
          <a:lstStyle/>
          <a:p>
            <a:r>
              <a:rPr lang="pt-BR" sz="2200" dirty="0"/>
              <a:t>O computador só lê esse código se a condição for cumprida</a:t>
            </a:r>
          </a:p>
          <a:p>
            <a:r>
              <a:rPr lang="pt-BR" sz="2200" dirty="0"/>
              <a:t>Se vida for maior que 5 o computador não lê o que está dentro do </a:t>
            </a:r>
            <a:r>
              <a:rPr lang="pt-BR" sz="2200" dirty="0" err="1"/>
              <a:t>if</a:t>
            </a:r>
            <a:r>
              <a:rPr lang="pt-BR" sz="2200" dirty="0"/>
              <a:t> e não altera nada.</a:t>
            </a:r>
          </a:p>
        </p:txBody>
      </p:sp>
      <p:pic>
        <p:nvPicPr>
          <p:cNvPr id="5" name="Imagem 4" descr="Interface gráfica do usuário, Aplicativo&#10;&#10;Descrição gerada automaticamente">
            <a:extLst>
              <a:ext uri="{FF2B5EF4-FFF2-40B4-BE49-F238E27FC236}">
                <a16:creationId xmlns:a16="http://schemas.microsoft.com/office/drawing/2014/main" id="{57072275-5F16-499A-4CDD-9ADC5DF45986}"/>
              </a:ext>
            </a:extLst>
          </p:cNvPr>
          <p:cNvPicPr>
            <a:picLocks noChangeAspect="1"/>
          </p:cNvPicPr>
          <p:nvPr/>
        </p:nvPicPr>
        <p:blipFill>
          <a:blip r:embed="rId2"/>
          <a:stretch>
            <a:fillRect/>
          </a:stretch>
        </p:blipFill>
        <p:spPr>
          <a:xfrm>
            <a:off x="1046141" y="2290936"/>
            <a:ext cx="10087525" cy="3959352"/>
          </a:xfrm>
          <a:prstGeom prst="rect">
            <a:avLst/>
          </a:prstGeom>
        </p:spPr>
      </p:pic>
    </p:spTree>
    <p:extLst>
      <p:ext uri="{BB962C8B-B14F-4D97-AF65-F5344CB8AC3E}">
        <p14:creationId xmlns:p14="http://schemas.microsoft.com/office/powerpoint/2010/main" val="126645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E2FF5CC-C238-41A2-8CAA-2F008BD26FF4}"/>
              </a:ext>
            </a:extLst>
          </p:cNvPr>
          <p:cNvSpPr>
            <a:spLocks noGrp="1"/>
          </p:cNvSpPr>
          <p:nvPr>
            <p:ph type="title"/>
          </p:nvPr>
        </p:nvSpPr>
        <p:spPr>
          <a:xfrm>
            <a:off x="838200" y="365125"/>
            <a:ext cx="10515600" cy="1325563"/>
          </a:xfrm>
        </p:spPr>
        <p:txBody>
          <a:bodyPr>
            <a:normAutofit/>
          </a:bodyPr>
          <a:lstStyle/>
          <a:p>
            <a:r>
              <a:rPr lang="pt-BR" sz="5400"/>
              <a:t>Conceito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96AB2B8-62A8-8D8F-4522-B0CECAF8D00A}"/>
              </a:ext>
            </a:extLst>
          </p:cNvPr>
          <p:cNvSpPr>
            <a:spLocks noGrp="1"/>
          </p:cNvSpPr>
          <p:nvPr>
            <p:ph idx="1"/>
          </p:nvPr>
        </p:nvSpPr>
        <p:spPr>
          <a:xfrm>
            <a:off x="838200" y="1929384"/>
            <a:ext cx="10515600" cy="4251960"/>
          </a:xfrm>
        </p:spPr>
        <p:txBody>
          <a:bodyPr>
            <a:normAutofit/>
          </a:bodyPr>
          <a:lstStyle/>
          <a:p>
            <a:r>
              <a:rPr lang="pt-BR" sz="2200"/>
              <a:t>Espaço na memória que nós podemos reservar dentro da máquina para guardar os dados que quisermos.</a:t>
            </a:r>
          </a:p>
          <a:p>
            <a:r>
              <a:rPr lang="pt-BR" sz="2200"/>
              <a:t>Esses espaços são bem definidos e é necessário definir o que você quer guardar. Por exemplo, se é um nome, precisa dizer à máquina que aquele espaço é reservado para guardar dados deste tipo específico.</a:t>
            </a:r>
          </a:p>
        </p:txBody>
      </p:sp>
    </p:spTree>
    <p:extLst>
      <p:ext uri="{BB962C8B-B14F-4D97-AF65-F5344CB8AC3E}">
        <p14:creationId xmlns:p14="http://schemas.microsoft.com/office/powerpoint/2010/main" val="43510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94CAEC-2DCA-DE09-8671-F0A85E8297CE}"/>
              </a:ext>
            </a:extLst>
          </p:cNvPr>
          <p:cNvSpPr>
            <a:spLocks noGrp="1"/>
          </p:cNvSpPr>
          <p:nvPr>
            <p:ph type="title"/>
          </p:nvPr>
        </p:nvSpPr>
        <p:spPr>
          <a:xfrm>
            <a:off x="630936" y="502920"/>
            <a:ext cx="3419856" cy="1463040"/>
          </a:xfrm>
        </p:spPr>
        <p:txBody>
          <a:bodyPr anchor="ctr">
            <a:normAutofit/>
          </a:bodyPr>
          <a:lstStyle/>
          <a:p>
            <a:r>
              <a:rPr lang="pt-BR" sz="4800"/>
              <a:t>Else (senão)</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48339F8-3A30-F769-E43A-4EF1C2858510}"/>
              </a:ext>
            </a:extLst>
          </p:cNvPr>
          <p:cNvSpPr>
            <a:spLocks noGrp="1"/>
          </p:cNvSpPr>
          <p:nvPr>
            <p:ph idx="1"/>
          </p:nvPr>
        </p:nvSpPr>
        <p:spPr>
          <a:xfrm>
            <a:off x="4654295" y="502920"/>
            <a:ext cx="6894576" cy="2356190"/>
          </a:xfrm>
        </p:spPr>
        <p:txBody>
          <a:bodyPr anchor="ctr">
            <a:normAutofit/>
          </a:bodyPr>
          <a:lstStyle/>
          <a:p>
            <a:r>
              <a:rPr lang="pt-BR" sz="1400" dirty="0"/>
              <a:t>Essa estrutura só pode ser chamada depois do </a:t>
            </a:r>
            <a:r>
              <a:rPr lang="pt-BR" sz="1400" dirty="0" err="1"/>
              <a:t>if</a:t>
            </a:r>
            <a:r>
              <a:rPr lang="pt-BR" sz="1400" dirty="0"/>
              <a:t> . (Você não pode colocar o </a:t>
            </a:r>
            <a:r>
              <a:rPr lang="pt-BR" sz="1400" dirty="0" err="1"/>
              <a:t>else</a:t>
            </a:r>
            <a:r>
              <a:rPr lang="pt-BR" sz="1400" dirty="0"/>
              <a:t> antes do </a:t>
            </a:r>
            <a:r>
              <a:rPr lang="pt-BR" sz="1400" dirty="0" err="1"/>
              <a:t>if</a:t>
            </a:r>
            <a:r>
              <a:rPr lang="pt-BR" sz="1400" dirty="0"/>
              <a:t> nem chamá-lo sozinho).</a:t>
            </a:r>
          </a:p>
          <a:p>
            <a:r>
              <a:rPr lang="pt-BR" sz="1400" dirty="0"/>
              <a:t>É opcional ( você não precisa obrigatoriamente declarar o </a:t>
            </a:r>
            <a:r>
              <a:rPr lang="pt-BR" sz="1400" dirty="0" err="1"/>
              <a:t>else</a:t>
            </a:r>
            <a:r>
              <a:rPr lang="pt-BR" sz="1400" dirty="0"/>
              <a:t>  depois de usar o </a:t>
            </a:r>
            <a:r>
              <a:rPr lang="pt-BR" sz="1400" dirty="0" err="1"/>
              <a:t>if</a:t>
            </a:r>
            <a:r>
              <a:rPr lang="pt-BR" sz="1400" dirty="0"/>
              <a:t>).</a:t>
            </a:r>
          </a:p>
          <a:p>
            <a:r>
              <a:rPr lang="pt-BR" sz="1400" dirty="0"/>
              <a:t>No exemplo anterior, se a vida for maior que 5, o computador não lê e vai procurar se existe um </a:t>
            </a:r>
            <a:r>
              <a:rPr lang="pt-BR" sz="1400" dirty="0" err="1"/>
              <a:t>else</a:t>
            </a:r>
            <a:r>
              <a:rPr lang="pt-BR" sz="1400" dirty="0"/>
              <a:t> no código. Se estiver ele vai executar o que está dentro do </a:t>
            </a:r>
            <a:r>
              <a:rPr lang="pt-BR" sz="1400" dirty="0" err="1"/>
              <a:t>else</a:t>
            </a:r>
            <a:r>
              <a:rPr lang="pt-BR" sz="1400" dirty="0"/>
              <a:t>.</a:t>
            </a:r>
          </a:p>
          <a:p>
            <a:endParaRPr lang="pt-BR" sz="1400" dirty="0"/>
          </a:p>
          <a:p>
            <a:endParaRPr lang="pt-BR" sz="1400" dirty="0"/>
          </a:p>
          <a:p>
            <a:endParaRPr lang="pt-BR" sz="1400" dirty="0"/>
          </a:p>
        </p:txBody>
      </p:sp>
      <p:pic>
        <p:nvPicPr>
          <p:cNvPr id="5" name="Imagem 4" descr="Tela preta com letras brancas&#10;&#10;Descrição gerada automaticamente">
            <a:extLst>
              <a:ext uri="{FF2B5EF4-FFF2-40B4-BE49-F238E27FC236}">
                <a16:creationId xmlns:a16="http://schemas.microsoft.com/office/drawing/2014/main" id="{5AC0FD60-8207-74D2-2C28-EFC58E3307E4}"/>
              </a:ext>
            </a:extLst>
          </p:cNvPr>
          <p:cNvPicPr>
            <a:picLocks noChangeAspect="1"/>
          </p:cNvPicPr>
          <p:nvPr/>
        </p:nvPicPr>
        <p:blipFill>
          <a:blip r:embed="rId2"/>
          <a:stretch>
            <a:fillRect/>
          </a:stretch>
        </p:blipFill>
        <p:spPr>
          <a:xfrm>
            <a:off x="1666045" y="2290936"/>
            <a:ext cx="8847718" cy="3959352"/>
          </a:xfrm>
          <a:prstGeom prst="rect">
            <a:avLst/>
          </a:prstGeom>
        </p:spPr>
      </p:pic>
    </p:spTree>
    <p:extLst>
      <p:ext uri="{BB962C8B-B14F-4D97-AF65-F5344CB8AC3E}">
        <p14:creationId xmlns:p14="http://schemas.microsoft.com/office/powerpoint/2010/main" val="2388872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ED9878-87C9-03BD-CD4E-4853340C679C}"/>
              </a:ext>
            </a:extLst>
          </p:cNvPr>
          <p:cNvSpPr>
            <a:spLocks noGrp="1"/>
          </p:cNvSpPr>
          <p:nvPr>
            <p:ph type="title"/>
          </p:nvPr>
        </p:nvSpPr>
        <p:spPr>
          <a:xfrm>
            <a:off x="630936" y="502920"/>
            <a:ext cx="3419856" cy="1463040"/>
          </a:xfrm>
        </p:spPr>
        <p:txBody>
          <a:bodyPr anchor="ctr">
            <a:normAutofit/>
          </a:bodyPr>
          <a:lstStyle/>
          <a:p>
            <a:r>
              <a:rPr lang="pt-BR" sz="4800"/>
              <a:t>Chamando o método</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9F9E05A-E3D5-3E6D-0781-7D836EB28C73}"/>
              </a:ext>
            </a:extLst>
          </p:cNvPr>
          <p:cNvSpPr>
            <a:spLocks noGrp="1"/>
          </p:cNvSpPr>
          <p:nvPr>
            <p:ph idx="1"/>
          </p:nvPr>
        </p:nvSpPr>
        <p:spPr>
          <a:xfrm>
            <a:off x="4654295" y="502920"/>
            <a:ext cx="6894576" cy="1463040"/>
          </a:xfrm>
        </p:spPr>
        <p:txBody>
          <a:bodyPr anchor="ctr">
            <a:normAutofit/>
          </a:bodyPr>
          <a:lstStyle/>
          <a:p>
            <a:r>
              <a:rPr lang="pt-BR" sz="2200"/>
              <a:t>Lembre-se que ao criar os métodos no Script da Unity é necessário chamá-lo no Start/Update. Se não for chamado a Unity não executará o método que você criou:</a:t>
            </a:r>
          </a:p>
        </p:txBody>
      </p:sp>
      <p:pic>
        <p:nvPicPr>
          <p:cNvPr id="5" name="Imagem 4" descr="Padrão do plano de fundo&#10;&#10;Descrição gerada automaticamente com confiança média">
            <a:extLst>
              <a:ext uri="{FF2B5EF4-FFF2-40B4-BE49-F238E27FC236}">
                <a16:creationId xmlns:a16="http://schemas.microsoft.com/office/drawing/2014/main" id="{83F25A3F-EB5C-4D8F-8F07-49E5A9E1D6E1}"/>
              </a:ext>
            </a:extLst>
          </p:cNvPr>
          <p:cNvPicPr>
            <a:picLocks noChangeAspect="1"/>
          </p:cNvPicPr>
          <p:nvPr/>
        </p:nvPicPr>
        <p:blipFill>
          <a:blip r:embed="rId2"/>
          <a:stretch>
            <a:fillRect/>
          </a:stretch>
        </p:blipFill>
        <p:spPr>
          <a:xfrm>
            <a:off x="630936" y="2605627"/>
            <a:ext cx="10917936" cy="3329970"/>
          </a:xfrm>
          <a:prstGeom prst="rect">
            <a:avLst/>
          </a:prstGeom>
        </p:spPr>
      </p:pic>
    </p:spTree>
    <p:extLst>
      <p:ext uri="{BB962C8B-B14F-4D97-AF65-F5344CB8AC3E}">
        <p14:creationId xmlns:p14="http://schemas.microsoft.com/office/powerpoint/2010/main" val="2800282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3"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4"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5"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ítulo 1">
            <a:extLst>
              <a:ext uri="{FF2B5EF4-FFF2-40B4-BE49-F238E27FC236}">
                <a16:creationId xmlns:a16="http://schemas.microsoft.com/office/drawing/2014/main" id="{DC50C16B-225F-2E70-B85F-402091C1005F}"/>
              </a:ext>
            </a:extLst>
          </p:cNvPr>
          <p:cNvSpPr>
            <a:spLocks noGrp="1"/>
          </p:cNvSpPr>
          <p:nvPr>
            <p:ph type="ctrTitle"/>
          </p:nvPr>
        </p:nvSpPr>
        <p:spPr>
          <a:xfrm>
            <a:off x="827088" y="1641752"/>
            <a:ext cx="2655887" cy="3213277"/>
          </a:xfrm>
        </p:spPr>
        <p:txBody>
          <a:bodyPr vert="horz" lIns="91440" tIns="45720" rIns="91440" bIns="45720" rtlCol="0" anchor="t">
            <a:normAutofit/>
          </a:bodyPr>
          <a:lstStyle/>
          <a:p>
            <a:pPr algn="l"/>
            <a:r>
              <a:rPr lang="en-US" sz="4000" kern="1200">
                <a:solidFill>
                  <a:schemeClr val="tx1"/>
                </a:solidFill>
                <a:latin typeface="+mj-lt"/>
                <a:ea typeface="+mj-ea"/>
                <a:cs typeface="+mj-cs"/>
              </a:rPr>
              <a:t>Exercício if/else</a:t>
            </a:r>
          </a:p>
        </p:txBody>
      </p:sp>
      <p:sp>
        <p:nvSpPr>
          <p:cNvPr id="3" name="Subtítulo 2">
            <a:extLst>
              <a:ext uri="{FF2B5EF4-FFF2-40B4-BE49-F238E27FC236}">
                <a16:creationId xmlns:a16="http://schemas.microsoft.com/office/drawing/2014/main" id="{E363F5AF-F5AD-C0EC-6921-38CADF43753F}"/>
              </a:ext>
            </a:extLst>
          </p:cNvPr>
          <p:cNvSpPr>
            <a:spLocks noGrp="1"/>
          </p:cNvSpPr>
          <p:nvPr>
            <p:ph type="subTitle" idx="1"/>
          </p:nvPr>
        </p:nvSpPr>
        <p:spPr>
          <a:xfrm>
            <a:off x="5232401" y="1721579"/>
            <a:ext cx="6140449" cy="3952648"/>
          </a:xfrm>
        </p:spPr>
        <p:txBody>
          <a:bodyPr vert="horz" lIns="91440" tIns="45720" rIns="91440" bIns="45720" rtlCol="0">
            <a:normAutofit/>
          </a:bodyPr>
          <a:lstStyle/>
          <a:p>
            <a:pPr indent="-228600" algn="l">
              <a:buFont typeface="Arial" panose="020B0604020202020204" pitchFamily="34" charset="0"/>
              <a:buChar char="•"/>
            </a:pPr>
            <a:r>
              <a:rPr lang="en-US">
                <a:solidFill>
                  <a:schemeClr val="tx1">
                    <a:alpha val="80000"/>
                  </a:schemeClr>
                </a:solidFill>
              </a:rPr>
              <a:t>Faça uma calculadora com opções de 1 a 4.</a:t>
            </a:r>
          </a:p>
          <a:p>
            <a:pPr indent="-228600" algn="l">
              <a:buFont typeface="Arial" panose="020B0604020202020204" pitchFamily="34" charset="0"/>
              <a:buChar char="•"/>
            </a:pPr>
            <a:r>
              <a:rPr lang="en-US">
                <a:solidFill>
                  <a:schemeClr val="tx1">
                    <a:alpha val="80000"/>
                  </a:schemeClr>
                </a:solidFill>
              </a:rPr>
              <a:t>A opção 1 é soma</a:t>
            </a:r>
          </a:p>
          <a:p>
            <a:pPr indent="-228600" algn="l">
              <a:buFont typeface="Arial" panose="020B0604020202020204" pitchFamily="34" charset="0"/>
              <a:buChar char="•"/>
            </a:pPr>
            <a:r>
              <a:rPr lang="en-US">
                <a:solidFill>
                  <a:schemeClr val="tx1">
                    <a:alpha val="80000"/>
                  </a:schemeClr>
                </a:solidFill>
              </a:rPr>
              <a:t>A opção 2 é subtração</a:t>
            </a:r>
          </a:p>
          <a:p>
            <a:pPr indent="-228600" algn="l">
              <a:buFont typeface="Arial" panose="020B0604020202020204" pitchFamily="34" charset="0"/>
              <a:buChar char="•"/>
            </a:pPr>
            <a:r>
              <a:rPr lang="en-US">
                <a:solidFill>
                  <a:schemeClr val="tx1">
                    <a:alpha val="80000"/>
                  </a:schemeClr>
                </a:solidFill>
              </a:rPr>
              <a:t>A opção 3 é multiplicação</a:t>
            </a:r>
          </a:p>
          <a:p>
            <a:pPr indent="-228600" algn="l">
              <a:buFont typeface="Arial" panose="020B0604020202020204" pitchFamily="34" charset="0"/>
              <a:buChar char="•"/>
            </a:pPr>
            <a:r>
              <a:rPr lang="en-US">
                <a:solidFill>
                  <a:schemeClr val="tx1">
                    <a:alpha val="80000"/>
                  </a:schemeClr>
                </a:solidFill>
              </a:rPr>
              <a:t>A opção 4 é divisão</a:t>
            </a:r>
          </a:p>
          <a:p>
            <a:pPr indent="-228600" algn="l">
              <a:buFont typeface="Arial" panose="020B0604020202020204" pitchFamily="34" charset="0"/>
              <a:buChar char="•"/>
            </a:pPr>
            <a:r>
              <a:rPr lang="en-US">
                <a:solidFill>
                  <a:schemeClr val="tx1">
                    <a:alpha val="80000"/>
                  </a:schemeClr>
                </a:solidFill>
              </a:rPr>
              <a:t>O console precisa exibir o resoltado da opção escolhida</a:t>
            </a:r>
          </a:p>
        </p:txBody>
      </p:sp>
    </p:spTree>
    <p:extLst>
      <p:ext uri="{BB962C8B-B14F-4D97-AF65-F5344CB8AC3E}">
        <p14:creationId xmlns:p14="http://schemas.microsoft.com/office/powerpoint/2010/main" val="249548072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FEA758-FFA1-A119-1AB4-0A43D911A3C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Declarar variáveis</a:t>
            </a:r>
          </a:p>
        </p:txBody>
      </p:sp>
      <p:pic>
        <p:nvPicPr>
          <p:cNvPr id="5" name="Espaço Reservado para Conteúdo 4" descr="Uma imagem contendo Texto&#10;&#10;Descrição gerada automaticamente">
            <a:extLst>
              <a:ext uri="{FF2B5EF4-FFF2-40B4-BE49-F238E27FC236}">
                <a16:creationId xmlns:a16="http://schemas.microsoft.com/office/drawing/2014/main" id="{3BE354AD-8426-2294-7135-B4C031A6CBE6}"/>
              </a:ext>
            </a:extLst>
          </p:cNvPr>
          <p:cNvPicPr>
            <a:picLocks noGrp="1" noChangeAspect="1"/>
          </p:cNvPicPr>
          <p:nvPr>
            <p:ph idx="1"/>
          </p:nvPr>
        </p:nvPicPr>
        <p:blipFill>
          <a:blip r:embed="rId2"/>
          <a:stretch>
            <a:fillRect/>
          </a:stretch>
        </p:blipFill>
        <p:spPr>
          <a:xfrm>
            <a:off x="4777316" y="2749766"/>
            <a:ext cx="6780700" cy="1356139"/>
          </a:xfrm>
          <a:prstGeom prst="rect">
            <a:avLst/>
          </a:prstGeom>
        </p:spPr>
      </p:pic>
    </p:spTree>
    <p:extLst>
      <p:ext uri="{BB962C8B-B14F-4D97-AF65-F5344CB8AC3E}">
        <p14:creationId xmlns:p14="http://schemas.microsoft.com/office/powerpoint/2010/main" val="3053199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7BCE3E-10E4-A9A1-04C5-11FF73C8451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Declarar métodos</a:t>
            </a:r>
          </a:p>
        </p:txBody>
      </p:sp>
      <p:pic>
        <p:nvPicPr>
          <p:cNvPr id="5" name="Espaço Reservado para Conteúdo 4" descr="Texto&#10;&#10;Descrição gerada automaticamente">
            <a:extLst>
              <a:ext uri="{FF2B5EF4-FFF2-40B4-BE49-F238E27FC236}">
                <a16:creationId xmlns:a16="http://schemas.microsoft.com/office/drawing/2014/main" id="{B8D2C27F-21D3-A290-F371-6D583404D25F}"/>
              </a:ext>
            </a:extLst>
          </p:cNvPr>
          <p:cNvPicPr>
            <a:picLocks noGrp="1" noChangeAspect="1"/>
          </p:cNvPicPr>
          <p:nvPr>
            <p:ph idx="1"/>
          </p:nvPr>
        </p:nvPicPr>
        <p:blipFill>
          <a:blip r:embed="rId2"/>
          <a:stretch>
            <a:fillRect/>
          </a:stretch>
        </p:blipFill>
        <p:spPr>
          <a:xfrm>
            <a:off x="5091014" y="643466"/>
            <a:ext cx="6153304" cy="5568739"/>
          </a:xfrm>
          <a:prstGeom prst="rect">
            <a:avLst/>
          </a:prstGeom>
        </p:spPr>
      </p:pic>
    </p:spTree>
    <p:extLst>
      <p:ext uri="{BB962C8B-B14F-4D97-AF65-F5344CB8AC3E}">
        <p14:creationId xmlns:p14="http://schemas.microsoft.com/office/powerpoint/2010/main" val="983660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7C7D98-3E56-1BDE-D3AB-F622D6BB3A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Declarar métodos</a:t>
            </a:r>
          </a:p>
        </p:txBody>
      </p:sp>
      <p:pic>
        <p:nvPicPr>
          <p:cNvPr id="9" name="Espaço Reservado para Conteúdo 8" descr="Texto&#10;&#10;Descrição gerada automaticamente">
            <a:extLst>
              <a:ext uri="{FF2B5EF4-FFF2-40B4-BE49-F238E27FC236}">
                <a16:creationId xmlns:a16="http://schemas.microsoft.com/office/drawing/2014/main" id="{5DA335A4-E466-1294-B4EA-9195C8296EFE}"/>
              </a:ext>
            </a:extLst>
          </p:cNvPr>
          <p:cNvPicPr>
            <a:picLocks noGrp="1" noChangeAspect="1"/>
          </p:cNvPicPr>
          <p:nvPr>
            <p:ph idx="1"/>
          </p:nvPr>
        </p:nvPicPr>
        <p:blipFill>
          <a:blip r:embed="rId2"/>
          <a:stretch>
            <a:fillRect/>
          </a:stretch>
        </p:blipFill>
        <p:spPr>
          <a:xfrm>
            <a:off x="4777316" y="1563143"/>
            <a:ext cx="6780700" cy="3729384"/>
          </a:xfrm>
          <a:prstGeom prst="rect">
            <a:avLst/>
          </a:prstGeom>
        </p:spPr>
      </p:pic>
    </p:spTree>
    <p:extLst>
      <p:ext uri="{BB962C8B-B14F-4D97-AF65-F5344CB8AC3E}">
        <p14:creationId xmlns:p14="http://schemas.microsoft.com/office/powerpoint/2010/main" val="1169983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E7DBD53-632A-DC31-829E-7AF5EAD86E4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Menu de opções</a:t>
            </a:r>
          </a:p>
        </p:txBody>
      </p:sp>
      <p:pic>
        <p:nvPicPr>
          <p:cNvPr id="9" name="Espaço Reservado para Conteúdo 8" descr="Texto&#10;&#10;Descrição gerada automaticamente">
            <a:extLst>
              <a:ext uri="{FF2B5EF4-FFF2-40B4-BE49-F238E27FC236}">
                <a16:creationId xmlns:a16="http://schemas.microsoft.com/office/drawing/2014/main" id="{2D7118FF-9387-56A8-21AA-F7B142D653A5}"/>
              </a:ext>
            </a:extLst>
          </p:cNvPr>
          <p:cNvPicPr>
            <a:picLocks noGrp="1" noChangeAspect="1"/>
          </p:cNvPicPr>
          <p:nvPr>
            <p:ph idx="1"/>
          </p:nvPr>
        </p:nvPicPr>
        <p:blipFill>
          <a:blip r:embed="rId2"/>
          <a:stretch>
            <a:fillRect/>
          </a:stretch>
        </p:blipFill>
        <p:spPr>
          <a:xfrm>
            <a:off x="5259708" y="643466"/>
            <a:ext cx="5815916" cy="5568739"/>
          </a:xfrm>
          <a:prstGeom prst="rect">
            <a:avLst/>
          </a:prstGeom>
        </p:spPr>
      </p:pic>
    </p:spTree>
    <p:extLst>
      <p:ext uri="{BB962C8B-B14F-4D97-AF65-F5344CB8AC3E}">
        <p14:creationId xmlns:p14="http://schemas.microsoft.com/office/powerpoint/2010/main" val="2432002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CC35EC-FD3A-083C-F3A8-1F3C204362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Chamar no Start o menu</a:t>
            </a:r>
          </a:p>
        </p:txBody>
      </p:sp>
      <p:pic>
        <p:nvPicPr>
          <p:cNvPr id="5" name="Espaço Reservado para Conteúdo 4" descr="Padrão do plano de fundo&#10;&#10;Descrição gerada automaticamente">
            <a:extLst>
              <a:ext uri="{FF2B5EF4-FFF2-40B4-BE49-F238E27FC236}">
                <a16:creationId xmlns:a16="http://schemas.microsoft.com/office/drawing/2014/main" id="{F0740455-07C9-5B45-AE9B-0CEF07BAF8C2}"/>
              </a:ext>
            </a:extLst>
          </p:cNvPr>
          <p:cNvPicPr>
            <a:picLocks noGrp="1" noChangeAspect="1"/>
          </p:cNvPicPr>
          <p:nvPr>
            <p:ph idx="1"/>
          </p:nvPr>
        </p:nvPicPr>
        <p:blipFill>
          <a:blip r:embed="rId2"/>
          <a:stretch>
            <a:fillRect/>
          </a:stretch>
        </p:blipFill>
        <p:spPr>
          <a:xfrm>
            <a:off x="4777316" y="2614152"/>
            <a:ext cx="6780700" cy="1627366"/>
          </a:xfrm>
          <a:prstGeom prst="rect">
            <a:avLst/>
          </a:prstGeom>
        </p:spPr>
      </p:pic>
    </p:spTree>
    <p:extLst>
      <p:ext uri="{BB962C8B-B14F-4D97-AF65-F5344CB8AC3E}">
        <p14:creationId xmlns:p14="http://schemas.microsoft.com/office/powerpoint/2010/main" val="663137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B0152-1C45-3BF2-3951-1451D81A8839}"/>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Testar no console</a:t>
            </a:r>
          </a:p>
        </p:txBody>
      </p:sp>
      <p:pic>
        <p:nvPicPr>
          <p:cNvPr id="5" name="Espaço Reservado para Conteúdo 4" descr="Tela de computador com texto preto sobre fundo branco&#10;&#10;Descrição gerada automaticamente">
            <a:extLst>
              <a:ext uri="{FF2B5EF4-FFF2-40B4-BE49-F238E27FC236}">
                <a16:creationId xmlns:a16="http://schemas.microsoft.com/office/drawing/2014/main" id="{FDE86365-BD8D-8071-9AA5-67E41DA3EF72}"/>
              </a:ext>
            </a:extLst>
          </p:cNvPr>
          <p:cNvPicPr>
            <a:picLocks noGrp="1" noChangeAspect="1"/>
          </p:cNvPicPr>
          <p:nvPr>
            <p:ph idx="1"/>
          </p:nvPr>
        </p:nvPicPr>
        <p:blipFill>
          <a:blip r:embed="rId2"/>
          <a:srcRect t="6118" r="1" b="9049"/>
          <a:stretch/>
        </p:blipFill>
        <p:spPr>
          <a:xfrm>
            <a:off x="640080" y="640080"/>
            <a:ext cx="11137468" cy="4936807"/>
          </a:xfrm>
          <a:prstGeom prst="rect">
            <a:avLst/>
          </a:prstGeom>
          <a:ln w="19050">
            <a:solidFill>
              <a:schemeClr val="tx1"/>
            </a:solidFill>
            <a:miter lim="800000"/>
          </a:ln>
        </p:spPr>
      </p:pic>
    </p:spTree>
    <p:extLst>
      <p:ext uri="{BB962C8B-B14F-4D97-AF65-F5344CB8AC3E}">
        <p14:creationId xmlns:p14="http://schemas.microsoft.com/office/powerpoint/2010/main" val="20304551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31C1C6-411F-DEE5-605F-CE1789C23A0C}"/>
              </a:ext>
            </a:extLst>
          </p:cNvPr>
          <p:cNvPicPr>
            <a:picLocks noChangeAspect="1"/>
          </p:cNvPicPr>
          <p:nvPr/>
        </p:nvPicPr>
        <p:blipFill>
          <a:blip r:embed="rId2">
            <a:duotone>
              <a:schemeClr val="bg2">
                <a:shade val="45000"/>
                <a:satMod val="135000"/>
              </a:schemeClr>
              <a:prstClr val="white"/>
            </a:duotone>
          </a:blip>
          <a:srcRect t="6250"/>
          <a:stretch/>
        </p:blipFill>
        <p:spPr>
          <a:xfrm>
            <a:off x="20" y="365125"/>
            <a:ext cx="12191980" cy="6857990"/>
          </a:xfrm>
          <a:prstGeom prst="rect">
            <a:avLst/>
          </a:prstGeom>
        </p:spPr>
      </p:pic>
      <p:sp>
        <p:nvSpPr>
          <p:cNvPr id="12"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3DE990-EE6E-7FE1-CD44-9932D78D21FC}"/>
              </a:ext>
            </a:extLst>
          </p:cNvPr>
          <p:cNvSpPr>
            <a:spLocks noGrp="1"/>
          </p:cNvSpPr>
          <p:nvPr>
            <p:ph type="title"/>
          </p:nvPr>
        </p:nvSpPr>
        <p:spPr>
          <a:xfrm>
            <a:off x="838200" y="365125"/>
            <a:ext cx="10515600" cy="1325563"/>
          </a:xfrm>
        </p:spPr>
        <p:txBody>
          <a:bodyPr>
            <a:normAutofit/>
          </a:bodyPr>
          <a:lstStyle/>
          <a:p>
            <a:r>
              <a:rPr lang="pt-BR"/>
              <a:t>Exemplo</a:t>
            </a:r>
            <a:endParaRPr lang="pt-BR" dirty="0"/>
          </a:p>
        </p:txBody>
      </p:sp>
      <p:graphicFrame>
        <p:nvGraphicFramePr>
          <p:cNvPr id="5" name="Espaço Reservado para Conteúdo 2">
            <a:extLst>
              <a:ext uri="{FF2B5EF4-FFF2-40B4-BE49-F238E27FC236}">
                <a16:creationId xmlns:a16="http://schemas.microsoft.com/office/drawing/2014/main" id="{78E4EA45-9522-50BE-60A6-BC7A06AA5446}"/>
              </a:ext>
            </a:extLst>
          </p:cNvPr>
          <p:cNvGraphicFramePr>
            <a:graphicFrameLocks noGrp="1"/>
          </p:cNvGraphicFramePr>
          <p:nvPr>
            <p:ph idx="1"/>
            <p:extLst>
              <p:ext uri="{D42A27DB-BD31-4B8C-83A1-F6EECF244321}">
                <p14:modId xmlns:p14="http://schemas.microsoft.com/office/powerpoint/2010/main" val="13460545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590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6F84A9-BFCF-A9E4-D3E0-29C865F259E2}"/>
              </a:ext>
            </a:extLst>
          </p:cNvPr>
          <p:cNvSpPr>
            <a:spLocks noGrp="1"/>
          </p:cNvSpPr>
          <p:nvPr>
            <p:ph type="title"/>
          </p:nvPr>
        </p:nvSpPr>
        <p:spPr>
          <a:xfrm>
            <a:off x="838200" y="365125"/>
            <a:ext cx="10515600" cy="1325563"/>
          </a:xfrm>
        </p:spPr>
        <p:txBody>
          <a:bodyPr>
            <a:normAutofit/>
          </a:bodyPr>
          <a:lstStyle/>
          <a:p>
            <a:r>
              <a:rPr lang="pt-BR" sz="5400"/>
              <a:t>Variáveis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1E2D62AE-62B6-2A17-30A8-9CE4BF957BC3}"/>
              </a:ext>
            </a:extLst>
          </p:cNvPr>
          <p:cNvSpPr>
            <a:spLocks noGrp="1"/>
          </p:cNvSpPr>
          <p:nvPr>
            <p:ph idx="1"/>
          </p:nvPr>
        </p:nvSpPr>
        <p:spPr>
          <a:xfrm>
            <a:off x="838200" y="1929384"/>
            <a:ext cx="10515600" cy="4251960"/>
          </a:xfrm>
        </p:spPr>
        <p:txBody>
          <a:bodyPr>
            <a:normAutofit/>
          </a:bodyPr>
          <a:lstStyle/>
          <a:p>
            <a:r>
              <a:rPr lang="pt-BR" sz="2200"/>
              <a:t>Para declarar precisamos montar o seguinte esquema:</a:t>
            </a:r>
          </a:p>
          <a:p>
            <a:pPr lvl="1"/>
            <a:r>
              <a:rPr lang="pt-BR" sz="2200">
                <a:highlight>
                  <a:srgbClr val="FF0000"/>
                </a:highlight>
              </a:rPr>
              <a:t>Tipo de restrição</a:t>
            </a:r>
            <a:r>
              <a:rPr lang="pt-BR" sz="2200"/>
              <a:t>/</a:t>
            </a:r>
            <a:r>
              <a:rPr lang="pt-BR" sz="2200">
                <a:highlight>
                  <a:srgbClr val="00FF00"/>
                </a:highlight>
              </a:rPr>
              <a:t>tipo de dado</a:t>
            </a:r>
            <a:r>
              <a:rPr lang="pt-BR" sz="2200"/>
              <a:t>/</a:t>
            </a:r>
            <a:r>
              <a:rPr lang="pt-BR" sz="2200">
                <a:highlight>
                  <a:srgbClr val="FFFF00"/>
                </a:highlight>
              </a:rPr>
              <a:t>nome que você escolher </a:t>
            </a:r>
            <a:r>
              <a:rPr lang="pt-BR" sz="2200"/>
              <a:t>;</a:t>
            </a:r>
          </a:p>
          <a:p>
            <a:r>
              <a:rPr lang="pt-BR" sz="2200"/>
              <a:t>Tipo de Restrição:</a:t>
            </a:r>
          </a:p>
          <a:p>
            <a:pPr lvl="1"/>
            <a:r>
              <a:rPr lang="pt-BR" sz="2200"/>
              <a:t>Existem 4 tipos de restrição: são eles: public, private, protected e internal. Os mais utilizados são public e private.</a:t>
            </a:r>
          </a:p>
          <a:p>
            <a:pPr lvl="2"/>
            <a:r>
              <a:rPr lang="pt-BR" sz="2200"/>
              <a:t>Public: as suas variáveis podem ser vistas e acessadas por outras classes: exemplo: uma variável de vida declarada dentro da classe Jogador, se for public pode ser vista e editada por todo mundo.</a:t>
            </a:r>
          </a:p>
          <a:p>
            <a:pPr lvl="2"/>
            <a:r>
              <a:rPr lang="pt-BR" sz="2200"/>
              <a:t>Private: as variáveis só podem ser vistas, acessadas e modificadas pela classe em que está sendo declarada. No exemplo anterior, se vida for private somente a classe de Jogador pode ter controle sobre ela.</a:t>
            </a:r>
          </a:p>
          <a:p>
            <a:pPr marL="457200" lvl="1" indent="0">
              <a:buNone/>
            </a:pPr>
            <a:endParaRPr lang="pt-BR" sz="2200"/>
          </a:p>
        </p:txBody>
      </p:sp>
    </p:spTree>
    <p:extLst>
      <p:ext uri="{BB962C8B-B14F-4D97-AF65-F5344CB8AC3E}">
        <p14:creationId xmlns:p14="http://schemas.microsoft.com/office/powerpoint/2010/main" val="402593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07C43A-3BA9-7895-DB9F-5A3F25427183}"/>
              </a:ext>
            </a:extLst>
          </p:cNvPr>
          <p:cNvSpPr>
            <a:spLocks noGrp="1"/>
          </p:cNvSpPr>
          <p:nvPr>
            <p:ph type="title"/>
          </p:nvPr>
        </p:nvSpPr>
        <p:spPr>
          <a:xfrm>
            <a:off x="838200" y="365125"/>
            <a:ext cx="10515600" cy="1325563"/>
          </a:xfrm>
        </p:spPr>
        <p:txBody>
          <a:bodyPr>
            <a:normAutofit/>
          </a:bodyPr>
          <a:lstStyle/>
          <a:p>
            <a:r>
              <a:rPr lang="pt-BR" sz="5400" dirty="0"/>
              <a:t>Tipos de dados</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DBF32F7-AED2-5696-D61C-00985409B2D5}"/>
              </a:ext>
            </a:extLst>
          </p:cNvPr>
          <p:cNvSpPr>
            <a:spLocks noGrp="1"/>
          </p:cNvSpPr>
          <p:nvPr>
            <p:ph idx="1"/>
          </p:nvPr>
        </p:nvSpPr>
        <p:spPr>
          <a:xfrm>
            <a:off x="838200" y="1929384"/>
            <a:ext cx="10515600" cy="4251960"/>
          </a:xfrm>
        </p:spPr>
        <p:txBody>
          <a:bodyPr>
            <a:normAutofit/>
          </a:bodyPr>
          <a:lstStyle/>
          <a:p>
            <a:r>
              <a:rPr lang="pt-BR" sz="2200"/>
              <a:t>Tipos de dados:</a:t>
            </a:r>
          </a:p>
          <a:p>
            <a:r>
              <a:rPr lang="pt-BR" sz="2200"/>
              <a:t>Int -&gt;  números inteiros, entram números positivos e negativos. Ex: {-1; 1; 2}.</a:t>
            </a:r>
          </a:p>
          <a:p>
            <a:r>
              <a:rPr lang="pt-BR" sz="2200"/>
              <a:t>Float -&gt; números decimais.</a:t>
            </a:r>
          </a:p>
          <a:p>
            <a:r>
              <a:rPr lang="pt-BR" sz="2200"/>
              <a:t>Double-&gt; números decimais também  (o espaço para guardar na memória é maior do que o float).</a:t>
            </a:r>
          </a:p>
          <a:p>
            <a:r>
              <a:rPr lang="pt-BR" sz="2200"/>
              <a:t>Char -&gt; guarda somente um dado do tipo caractere. Ex : { @;b;a}</a:t>
            </a:r>
          </a:p>
          <a:p>
            <a:r>
              <a:rPr lang="pt-BR" sz="2200"/>
              <a:t>String-&gt; guarda um conjunto de caracteres Ex: { “texto”; “p@l@vr@”}</a:t>
            </a:r>
          </a:p>
          <a:p>
            <a:endParaRPr lang="pt-BR" sz="2200"/>
          </a:p>
          <a:p>
            <a:endParaRPr lang="pt-BR" sz="2200"/>
          </a:p>
        </p:txBody>
      </p:sp>
    </p:spTree>
    <p:extLst>
      <p:ext uri="{BB962C8B-B14F-4D97-AF65-F5344CB8AC3E}">
        <p14:creationId xmlns:p14="http://schemas.microsoft.com/office/powerpoint/2010/main" val="4903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BAB73E-FC8C-14D8-BF90-145FA41DC040}"/>
              </a:ext>
            </a:extLst>
          </p:cNvPr>
          <p:cNvSpPr>
            <a:spLocks noGrp="1"/>
          </p:cNvSpPr>
          <p:nvPr>
            <p:ph type="title"/>
          </p:nvPr>
        </p:nvSpPr>
        <p:spPr>
          <a:xfrm>
            <a:off x="838200" y="365125"/>
            <a:ext cx="10515600" cy="1325563"/>
          </a:xfrm>
        </p:spPr>
        <p:txBody>
          <a:bodyPr>
            <a:normAutofit/>
          </a:bodyPr>
          <a:lstStyle/>
          <a:p>
            <a:r>
              <a:rPr lang="pt-BR" sz="5400" dirty="0"/>
              <a:t>Tipos de dados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C4F4EB3-C7E3-7DF8-336E-C51EDDB6FE37}"/>
              </a:ext>
            </a:extLst>
          </p:cNvPr>
          <p:cNvSpPr>
            <a:spLocks noGrp="1"/>
          </p:cNvSpPr>
          <p:nvPr>
            <p:ph idx="1"/>
          </p:nvPr>
        </p:nvSpPr>
        <p:spPr>
          <a:xfrm>
            <a:off x="838200" y="1929384"/>
            <a:ext cx="10515600" cy="4251960"/>
          </a:xfrm>
        </p:spPr>
        <p:txBody>
          <a:bodyPr>
            <a:normAutofit/>
          </a:bodyPr>
          <a:lstStyle/>
          <a:p>
            <a:r>
              <a:rPr lang="pt-BR" sz="2200"/>
              <a:t>Boolean : Dados booleanos. São apenas dois e são eles { true; false}.</a:t>
            </a:r>
          </a:p>
          <a:p>
            <a:r>
              <a:rPr lang="pt-BR" sz="2200"/>
              <a:t>Os mais comuns de se utilizar são do tipo int,float string e boolean (bool).</a:t>
            </a:r>
          </a:p>
          <a:p>
            <a:endParaRPr lang="pt-BR" sz="2200"/>
          </a:p>
        </p:txBody>
      </p:sp>
    </p:spTree>
    <p:extLst>
      <p:ext uri="{BB962C8B-B14F-4D97-AF65-F5344CB8AC3E}">
        <p14:creationId xmlns:p14="http://schemas.microsoft.com/office/powerpoint/2010/main" val="66646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D8EEF3-1A24-55AF-2C60-18CF25B823F8}"/>
              </a:ext>
            </a:extLst>
          </p:cNvPr>
          <p:cNvSpPr>
            <a:spLocks noGrp="1"/>
          </p:cNvSpPr>
          <p:nvPr>
            <p:ph type="title"/>
          </p:nvPr>
        </p:nvSpPr>
        <p:spPr>
          <a:xfrm>
            <a:off x="838200" y="365125"/>
            <a:ext cx="10515600" cy="1325563"/>
          </a:xfrm>
        </p:spPr>
        <p:txBody>
          <a:bodyPr>
            <a:normAutofit/>
          </a:bodyPr>
          <a:lstStyle/>
          <a:p>
            <a:r>
              <a:rPr lang="pt-BR" sz="5400" dirty="0"/>
              <a:t>Nome que você escolher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AEF7F80-265C-FF30-3A79-7246CD1042A6}"/>
              </a:ext>
            </a:extLst>
          </p:cNvPr>
          <p:cNvSpPr>
            <a:spLocks noGrp="1"/>
          </p:cNvSpPr>
          <p:nvPr>
            <p:ph idx="1"/>
          </p:nvPr>
        </p:nvSpPr>
        <p:spPr>
          <a:xfrm>
            <a:off x="838200" y="1929384"/>
            <a:ext cx="10515600" cy="4251960"/>
          </a:xfrm>
        </p:spPr>
        <p:txBody>
          <a:bodyPr>
            <a:normAutofit/>
          </a:bodyPr>
          <a:lstStyle/>
          <a:p>
            <a:r>
              <a:rPr lang="pt-BR" sz="2200"/>
              <a:t>O nome que você próprio define. Como a variável vai se chamar dentro do espaço de memória. O conceito é parecido com  uma etiqueta de um organizador.</a:t>
            </a:r>
          </a:p>
        </p:txBody>
      </p:sp>
    </p:spTree>
    <p:extLst>
      <p:ext uri="{BB962C8B-B14F-4D97-AF65-F5344CB8AC3E}">
        <p14:creationId xmlns:p14="http://schemas.microsoft.com/office/powerpoint/2010/main" val="409268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18BF96A-6B50-4697-9CB1-40C8FEDB6569}"/>
              </a:ext>
            </a:extLst>
          </p:cNvPr>
          <p:cNvSpPr>
            <a:spLocks noGrp="1"/>
          </p:cNvSpPr>
          <p:nvPr>
            <p:ph type="title"/>
          </p:nvPr>
        </p:nvSpPr>
        <p:spPr>
          <a:xfrm>
            <a:off x="841248" y="548640"/>
            <a:ext cx="3600860" cy="5431536"/>
          </a:xfrm>
        </p:spPr>
        <p:txBody>
          <a:bodyPr>
            <a:normAutofit/>
          </a:bodyPr>
          <a:lstStyle/>
          <a:p>
            <a:r>
              <a:rPr lang="pt-BR" sz="5400"/>
              <a:t>Variáveis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E5CD3F7F-1091-08A3-2EC8-695BE193E7DB}"/>
              </a:ext>
            </a:extLst>
          </p:cNvPr>
          <p:cNvSpPr>
            <a:spLocks noGrp="1"/>
          </p:cNvSpPr>
          <p:nvPr>
            <p:ph idx="1"/>
          </p:nvPr>
        </p:nvSpPr>
        <p:spPr>
          <a:xfrm>
            <a:off x="5126418" y="552091"/>
            <a:ext cx="6224335" cy="5431536"/>
          </a:xfrm>
        </p:spPr>
        <p:txBody>
          <a:bodyPr anchor="ctr">
            <a:normAutofit/>
          </a:bodyPr>
          <a:lstStyle/>
          <a:p>
            <a:r>
              <a:rPr lang="pt-BR" sz="2200"/>
              <a:t>As variáveis podem ser chamadas de locais e globais.</a:t>
            </a:r>
          </a:p>
          <a:p>
            <a:r>
              <a:rPr lang="pt-BR" sz="2200"/>
              <a:t>Quando elas são criadas dentro de um método em específico são locais</a:t>
            </a:r>
          </a:p>
          <a:p>
            <a:r>
              <a:rPr lang="pt-BR" sz="2200"/>
              <a:t>Quando são criadas dentro da classe são chamadas de globais.</a:t>
            </a:r>
          </a:p>
        </p:txBody>
      </p:sp>
    </p:spTree>
    <p:extLst>
      <p:ext uri="{BB962C8B-B14F-4D97-AF65-F5344CB8AC3E}">
        <p14:creationId xmlns:p14="http://schemas.microsoft.com/office/powerpoint/2010/main" val="346986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CAF813-5C06-53C9-2399-7B3B639E8CC6}"/>
              </a:ext>
            </a:extLst>
          </p:cNvPr>
          <p:cNvSpPr>
            <a:spLocks noGrp="1"/>
          </p:cNvSpPr>
          <p:nvPr>
            <p:ph type="title"/>
          </p:nvPr>
        </p:nvSpPr>
        <p:spPr>
          <a:xfrm>
            <a:off x="838200" y="365125"/>
            <a:ext cx="10515600" cy="1325563"/>
          </a:xfrm>
        </p:spPr>
        <p:txBody>
          <a:bodyPr>
            <a:normAutofit/>
          </a:bodyPr>
          <a:lstStyle/>
          <a:p>
            <a:r>
              <a:rPr lang="pt-BR" sz="5400"/>
              <a:t>Exercícios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E4E1BD25-C04F-8677-7F8A-AC86F60827A8}"/>
              </a:ext>
            </a:extLst>
          </p:cNvPr>
          <p:cNvSpPr>
            <a:spLocks noGrp="1"/>
          </p:cNvSpPr>
          <p:nvPr>
            <p:ph idx="1"/>
          </p:nvPr>
        </p:nvSpPr>
        <p:spPr>
          <a:xfrm>
            <a:off x="838200" y="1929384"/>
            <a:ext cx="10515600" cy="4251960"/>
          </a:xfrm>
        </p:spPr>
        <p:txBody>
          <a:bodyPr>
            <a:normAutofit/>
          </a:bodyPr>
          <a:lstStyle/>
          <a:p>
            <a:pPr marL="514350" indent="-514350">
              <a:buAutoNum type="arabicParenR"/>
            </a:pPr>
            <a:r>
              <a:rPr lang="pt-BR" sz="2200" dirty="0"/>
              <a:t>Crie uma variável para exibir seu nome. Coloque / atribua um valor a essa variável.  Faça o console da Unity imprimir esse valor.</a:t>
            </a:r>
          </a:p>
          <a:p>
            <a:pPr marL="514350" indent="-514350">
              <a:buAutoNum type="arabicParenR"/>
            </a:pPr>
            <a:r>
              <a:rPr lang="pt-BR" sz="2200" dirty="0"/>
              <a:t> Crie uma variável para exibir a sua idade. Coloque / atribua um valor a essa variável. Faça o console da Unity imprimir esse valor.</a:t>
            </a:r>
          </a:p>
          <a:p>
            <a:pPr marL="514350" indent="-514350">
              <a:buAutoNum type="arabicParenR"/>
            </a:pPr>
            <a:r>
              <a:rPr lang="pt-BR" sz="2200" dirty="0"/>
              <a:t>Crie uma variável que exiba o seu nome e outra variável que exiba a sua idade. Coloque / atribua um valor a essas variáveis. / Faça o console da Unity imprimir esse valor.</a:t>
            </a:r>
          </a:p>
          <a:p>
            <a:pPr marL="0" indent="0">
              <a:buNone/>
            </a:pPr>
            <a:r>
              <a:rPr lang="pt-BR" sz="2200" dirty="0"/>
              <a:t>4) Crie duas variáveis (n1,n2) que recebam números do tipo inteiro. Crie uma terceira variável chamada resultado que exibe a soma dos números das variáveis n1 e n2.</a:t>
            </a:r>
          </a:p>
        </p:txBody>
      </p:sp>
    </p:spTree>
    <p:extLst>
      <p:ext uri="{BB962C8B-B14F-4D97-AF65-F5344CB8AC3E}">
        <p14:creationId xmlns:p14="http://schemas.microsoft.com/office/powerpoint/2010/main" val="362494683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335</TotalTime>
  <Words>1253</Words>
  <Application>Microsoft Macintosh PowerPoint</Application>
  <PresentationFormat>Widescreen</PresentationFormat>
  <Paragraphs>98</Paragraphs>
  <Slides>28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28</vt:i4>
      </vt:variant>
    </vt:vector>
  </HeadingPairs>
  <TitlesOfParts>
    <vt:vector size="32" baseType="lpstr">
      <vt:lpstr>Aptos</vt:lpstr>
      <vt:lpstr>Aptos Display</vt:lpstr>
      <vt:lpstr>Arial</vt:lpstr>
      <vt:lpstr>Tema do Office</vt:lpstr>
      <vt:lpstr>Conhecendo variáveis</vt:lpstr>
      <vt:lpstr>Conceito </vt:lpstr>
      <vt:lpstr>Exemplo</vt:lpstr>
      <vt:lpstr>Variáveis</vt:lpstr>
      <vt:lpstr>Tipos de dados</vt:lpstr>
      <vt:lpstr>Tipos de dados</vt:lpstr>
      <vt:lpstr>Nome que você escolher</vt:lpstr>
      <vt:lpstr>Variáveis</vt:lpstr>
      <vt:lpstr>Exercícios</vt:lpstr>
      <vt:lpstr>Resolução dos exercícios 1 ao 3</vt:lpstr>
      <vt:lpstr>Métodos</vt:lpstr>
      <vt:lpstr>Estrutura na declaração do método</vt:lpstr>
      <vt:lpstr>Estrutura na declaração do método</vt:lpstr>
      <vt:lpstr>Método com retorno</vt:lpstr>
      <vt:lpstr>QUAL USAR?</vt:lpstr>
      <vt:lpstr>Exercício em conjunto</vt:lpstr>
      <vt:lpstr>Resolução do exercício</vt:lpstr>
      <vt:lpstr>Estruturas Condicionais</vt:lpstr>
      <vt:lpstr>If (se)</vt:lpstr>
      <vt:lpstr>Else (senão)</vt:lpstr>
      <vt:lpstr>Chamando o método</vt:lpstr>
      <vt:lpstr>Exercício if/else</vt:lpstr>
      <vt:lpstr>Declarar variáveis</vt:lpstr>
      <vt:lpstr>Declarar métodos</vt:lpstr>
      <vt:lpstr>Declarar métodos</vt:lpstr>
      <vt:lpstr>Menu de opções</vt:lpstr>
      <vt:lpstr>Chamar no Start o menu</vt:lpstr>
      <vt:lpstr>Testar no console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Daniela F Doliveira</dc:creator>
  <cp:lastModifiedBy>Daniela F Doliveira</cp:lastModifiedBy>
  <cp:revision>3</cp:revision>
  <dcterms:created xsi:type="dcterms:W3CDTF">2024-09-28T15:02:12Z</dcterms:created>
  <dcterms:modified xsi:type="dcterms:W3CDTF">2024-09-30T20:43:17Z</dcterms:modified>
</cp:coreProperties>
</file>