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l" defTabSz="2438400" rtl="0" fontAlgn="auto" latinLnBrk="0" hangingPunct="0">
      <a:lnSpc>
        <a:spcPct val="100000"/>
      </a:lnSpc>
      <a:spcBef>
        <a:spcPts val="24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FFFFFF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E3E5E8"/>
              </a:solidFill>
              <a:prstDash val="solid"/>
              <a:miter lim="400000"/>
            </a:ln>
          </a:left>
          <a:right>
            <a:ln w="254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E3E5E8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E3E5E8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381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ítulo da Apresentação"/>
          <p:cNvSpPr txBox="1"/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</a:defRPr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12" name="Autoria e Data"/>
          <p:cNvSpPr txBox="1"/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Autoria e Data</a:t>
            </a:r>
          </a:p>
        </p:txBody>
      </p:sp>
      <p:sp>
        <p:nvSpPr>
          <p:cNvPr id="13" name="Nível de Corpo Um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100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10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ítulo da Agenda"/>
          <p:cNvSpPr txBox="1"/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pPr/>
            <a:r>
              <a:t>Título da Agenda</a:t>
            </a:r>
          </a:p>
        </p:txBody>
      </p:sp>
      <p:sp>
        <p:nvSpPr>
          <p:cNvPr id="109" name="Subtítulo de Agenda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de Agenda</a:t>
            </a:r>
          </a:p>
        </p:txBody>
      </p:sp>
      <p:sp>
        <p:nvSpPr>
          <p:cNvPr id="110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pc="-55" sz="5500"/>
            </a:lvl1pPr>
            <a:lvl2pPr marL="0" indent="457200" defTabSz="825500">
              <a:buClrTx/>
              <a:buSzTx/>
              <a:buNone/>
              <a:defRPr spc="-55" sz="5500"/>
            </a:lvl2pPr>
            <a:lvl3pPr marL="0" indent="914400" defTabSz="825500">
              <a:buClrTx/>
              <a:buSzTx/>
              <a:buNone/>
              <a:defRPr spc="-55" sz="5500"/>
            </a:lvl3pPr>
            <a:lvl4pPr marL="0" indent="1371600" defTabSz="825500">
              <a:buClrTx/>
              <a:buSzTx/>
              <a:buNone/>
              <a:defRPr spc="-55" sz="5500"/>
            </a:lvl4pPr>
            <a:lvl5pPr marL="0" indent="1828800" defTabSz="825500">
              <a:buClrTx/>
              <a:buSzTx/>
              <a:buNone/>
              <a:defRPr spc="-55" sz="5500"/>
            </a:lvl5pPr>
          </a:lstStyle>
          <a:p>
            <a:pPr/>
            <a:r>
              <a:t>Tópicos da Agenda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1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Nível de Corpo Um…"/>
          <p:cNvSpPr txBox="1"/>
          <p:nvPr>
            <p:ph type="body" sz="half" idx="1" hasCustomPrompt="1"/>
          </p:nvPr>
        </p:nvSpPr>
        <p:spPr>
          <a:xfrm>
            <a:off x="1270000" y="4546600"/>
            <a:ext cx="21844000" cy="4678065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pc="-252" sz="8400">
                <a:gradFill flip="none" rotWithShape="1">
                  <a:gsLst>
                    <a:gs pos="0">
                      <a:srgbClr val="FFFFFF"/>
                    </a:gs>
                    <a:gs pos="100000">
                      <a:srgbClr val="929292"/>
                    </a:gs>
                  </a:gsLst>
                  <a:lin ang="540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Declaração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Nível de Corpo Um…"/>
          <p:cNvSpPr txBox="1"/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448" sz="22400">
                <a:gradFill flip="none" rotWithShape="1">
                  <a:gsLst>
                    <a:gs pos="0">
                      <a:srgbClr val="00E8FF"/>
                    </a:gs>
                    <a:gs pos="100000">
                      <a:srgbClr val="FF00F7"/>
                    </a:gs>
                  </a:gsLst>
                  <a:lin ang="3967761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100%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Informações do fato"/>
          <p:cNvSpPr txBox="1"/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Informações do fato</a:t>
            </a:r>
          </a:p>
        </p:txBody>
      </p:sp>
      <p:sp>
        <p:nvSpPr>
          <p:cNvPr id="128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ribuição"/>
          <p:cNvSpPr txBox="1"/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Atribuição</a:t>
            </a:r>
          </a:p>
        </p:txBody>
      </p:sp>
      <p:sp>
        <p:nvSpPr>
          <p:cNvPr id="136" name="Nível de Corpo Um…"/>
          <p:cNvSpPr txBox="1"/>
          <p:nvPr>
            <p:ph type="body" sz="half" idx="1" hasCustomPrompt="1"/>
          </p:nvPr>
        </p:nvSpPr>
        <p:spPr>
          <a:xfrm>
            <a:off x="1270000" y="4659369"/>
            <a:ext cx="21844000" cy="439420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pc="-168" sz="8400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FD00"/>
                    </a:gs>
                  </a:gsLst>
                  <a:lin ang="270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pPr/>
            <a:r>
              <a:t>“Citação Notável”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Aurora boreal aparecendo sobre uma paisagem nevada"/>
          <p:cNvSpPr/>
          <p:nvPr>
            <p:ph type="pic" sz="half" idx="21"/>
          </p:nvPr>
        </p:nvSpPr>
        <p:spPr>
          <a:xfrm>
            <a:off x="12192000" y="62293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5" name="Nuvens coloridas sob um céu noturno estrelado"/>
          <p:cNvSpPr/>
          <p:nvPr>
            <p:ph type="pic" sz="half" idx="22"/>
          </p:nvPr>
        </p:nvSpPr>
        <p:spPr>
          <a:xfrm>
            <a:off x="12192000" y="-641351"/>
            <a:ext cx="12192000" cy="8128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6" name="Aurora boreal aparecendo sobre uma paisagem de montanha nevada"/>
          <p:cNvSpPr/>
          <p:nvPr>
            <p:ph type="pic" idx="23"/>
          </p:nvPr>
        </p:nvSpPr>
        <p:spPr>
          <a:xfrm>
            <a:off x="-1" y="-2258501"/>
            <a:ext cx="12166601" cy="1823300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47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urora boreal aparecendo sobre uma paisagem nevada"/>
          <p:cNvSpPr/>
          <p:nvPr>
            <p:ph type="pic" idx="21"/>
          </p:nvPr>
        </p:nvSpPr>
        <p:spPr>
          <a:xfrm>
            <a:off x="0" y="-1270000"/>
            <a:ext cx="24384000" cy="1625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5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urora boreal aparecendo em um céu escuro noturno sobre as montanhas"/>
          <p:cNvSpPr/>
          <p:nvPr>
            <p:ph type="pic" idx="21"/>
          </p:nvPr>
        </p:nvSpPr>
        <p:spPr>
          <a:xfrm>
            <a:off x="0" y="-762000"/>
            <a:ext cx="24384000" cy="15240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Autoria e Data"/>
          <p:cNvSpPr txBox="1"/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Autoria e Data</a:t>
            </a:r>
          </a:p>
        </p:txBody>
      </p:sp>
      <p:sp>
        <p:nvSpPr>
          <p:cNvPr id="23" name="Título da Apresentação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pc="-348" sz="11600"/>
            </a:lvl1pPr>
          </a:lstStyle>
          <a:p>
            <a:pPr/>
            <a:r>
              <a:t>Título da Apresentação</a:t>
            </a:r>
          </a:p>
        </p:txBody>
      </p:sp>
      <p:sp>
        <p:nvSpPr>
          <p:cNvPr id="24" name="Nível de Corpo Um…"/>
          <p:cNvSpPr txBox="1"/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da Apresentação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Nuvens coloridas sob um céu noturno estrelado"/>
          <p:cNvSpPr/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Título do Slide"/>
          <p:cNvSpPr txBox="1"/>
          <p:nvPr>
            <p:ph type="title" hasCustomPrompt="1"/>
          </p:nvPr>
        </p:nvSpPr>
        <p:spPr>
          <a:xfrm>
            <a:off x="1270000" y="3886200"/>
            <a:ext cx="9652000" cy="3200202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34" name="Nível de Corpo Um…"/>
          <p:cNvSpPr txBox="1"/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pPr/>
            <a:r>
              <a:t>Subtítulo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e 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ítulo do Slide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4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44" name="Nível de Corpo Um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/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Aurora boreal aparecendo sobre uma paisagem de montanha nevada"/>
          <p:cNvSpPr/>
          <p:nvPr>
            <p:ph type="pic" idx="21"/>
          </p:nvPr>
        </p:nvSpPr>
        <p:spPr>
          <a:xfrm>
            <a:off x="12204700" y="-2277533"/>
            <a:ext cx="12192000" cy="182710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6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3" name="Subtítulo do Slide"/>
          <p:cNvSpPr txBox="1"/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6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Vídeo Peque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7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7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, Marcadores e Vídeo Gra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ítulo do Slide"/>
          <p:cNvSpPr txBox="1"/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/>
          <a:p>
            <a:pPr/>
            <a:r>
              <a:t>Título do Slide</a:t>
            </a:r>
          </a:p>
        </p:txBody>
      </p:sp>
      <p:sp>
        <p:nvSpPr>
          <p:cNvPr id="82" name="Nível de Corpo Um…"/>
          <p:cNvSpPr txBox="1"/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3" name="Subtítulo do Slide"/>
          <p:cNvSpPr txBox="1"/>
          <p:nvPr>
            <p:ph type="body" sz="quarter" idx="21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solidFill>
                  <a:srgbClr val="D5D5D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pPr/>
            <a:r>
              <a:t>Subtítulo do Slide</a:t>
            </a:r>
          </a:p>
        </p:txBody>
      </p:sp>
      <p:sp>
        <p:nvSpPr>
          <p:cNvPr id="84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ítulo da Seção"/>
          <p:cNvSpPr txBox="1"/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pc="-348" sz="11600">
                <a:gradFill flip="none" rotWithShape="1">
                  <a:gsLst>
                    <a:gs pos="0">
                      <a:srgbClr val="00FF00"/>
                    </a:gs>
                    <a:gs pos="100000">
                      <a:srgbClr val="007DFF"/>
                    </a:gs>
                  </a:gsLst>
                  <a:lin ang="3965999" scaled="0"/>
                </a:gradFill>
              </a:defRPr>
            </a:lvl1pPr>
          </a:lstStyle>
          <a:p>
            <a:pPr/>
            <a:r>
              <a:t>Título da Seção</a:t>
            </a:r>
          </a:p>
        </p:txBody>
      </p:sp>
      <p:sp>
        <p:nvSpPr>
          <p:cNvPr id="92" name="Número do Slid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gradFill flip="none" rotWithShape="1">
          <a:gsLst>
            <a:gs pos="0">
              <a:srgbClr val="000000"/>
            </a:gs>
            <a:gs pos="100000">
              <a:srgbClr val="3B3B3B"/>
            </a:gs>
          </a:gsLst>
          <a:lin ang="5400000" scaled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o Slide"/>
          <p:cNvSpPr txBox="1"/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b">
            <a:normAutofit fontScale="100000" lnSpcReduction="0"/>
          </a:bodyPr>
          <a:lstStyle/>
          <a:p>
            <a:pPr/>
            <a:r>
              <a:t>Título do Slide</a:t>
            </a:r>
          </a:p>
        </p:txBody>
      </p:sp>
      <p:sp>
        <p:nvSpPr>
          <p:cNvPr id="3" name="Nível de Corpo Um…"/>
          <p:cNvSpPr txBox="1"/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Texto com marcadores do slide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Número do Slide"/>
          <p:cNvSpPr txBox="1"/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825500">
              <a:spcBef>
                <a:spcPts val="0"/>
              </a:spcBef>
              <a:defRPr sz="2200"/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-252" strike="noStrike" sz="8400" u="none">
          <a:gradFill flip="none" rotWithShape="1">
            <a:gsLst>
              <a:gs pos="0">
                <a:srgbClr val="FFFFFF"/>
              </a:gs>
              <a:gs pos="100000">
                <a:srgbClr val="929292"/>
              </a:gs>
            </a:gsLst>
            <a:lin ang="5400000" scaled="0"/>
          </a:gra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FFFFFF"/>
        </a:buClr>
        <a:buSzPct val="100000"/>
        <a:buFontTx/>
        <a:buChar char="•"/>
        <a:tabLst/>
        <a:defRPr b="0" baseline="0" cap="none" i="0" spc="0" strike="noStrike" sz="4800" u="none">
          <a:solidFill>
            <a:srgbClr val="FFFFFF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200" u="none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image" Target="../media/image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riação de Menus"/>
          <p:cNvSpPr txBox="1"/>
          <p:nvPr>
            <p:ph type="ctrTitle"/>
          </p:nvPr>
        </p:nvSpPr>
        <p:spPr>
          <a:xfrm>
            <a:off x="1270000" y="3280257"/>
            <a:ext cx="21844001" cy="3879454"/>
          </a:xfrm>
          <a:prstGeom prst="rect">
            <a:avLst/>
          </a:prstGeom>
        </p:spPr>
        <p:txBody>
          <a:bodyPr/>
          <a:lstStyle/>
          <a:p>
            <a:pPr/>
            <a:r>
              <a:t>Criação de Menus</a:t>
            </a:r>
          </a:p>
        </p:txBody>
      </p:sp>
      <p:sp>
        <p:nvSpPr>
          <p:cNvPr id="172" name="Prof.: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 defTabSz="412750">
              <a:defRPr sz="1750"/>
            </a:pPr>
            <a:r>
              <a:t>Prof.: </a:t>
            </a:r>
          </a:p>
          <a:p>
            <a:pPr defTabSz="412750">
              <a:defRPr sz="1750"/>
            </a:pPr>
            <a:r>
              <a:t>Daniela F. D'Oliveira</a:t>
            </a:r>
          </a:p>
        </p:txBody>
      </p:sp>
      <p:sp>
        <p:nvSpPr>
          <p:cNvPr id="173" name="O que é necessário para criar os menus do jogo?"/>
          <p:cNvSpPr txBox="1"/>
          <p:nvPr>
            <p:ph type="subTitle" sz="quarter" idx="1"/>
          </p:nvPr>
        </p:nvSpPr>
        <p:spPr>
          <a:xfrm>
            <a:off x="1270000" y="6982949"/>
            <a:ext cx="21844001" cy="2512352"/>
          </a:xfrm>
          <a:prstGeom prst="rect">
            <a:avLst/>
          </a:prstGeom>
        </p:spPr>
        <p:txBody>
          <a:bodyPr/>
          <a:lstStyle/>
          <a:p>
            <a:pPr/>
            <a:r>
              <a:t>O que é necessário para criar os menus do jogo?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Captura de Tela 2025-02-10 às 18.56.43.png" descr="Captura de Tela 2025-02-10 às 18.56.43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814" t="0" r="5814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Rect Trans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Rect Transform</a:t>
            </a:r>
          </a:p>
        </p:txBody>
      </p:sp>
      <p:sp>
        <p:nvSpPr>
          <p:cNvPr id="218" name="Criação de Menu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Criação de Menus</a:t>
            </a:r>
          </a:p>
        </p:txBody>
      </p:sp>
      <p:sp>
        <p:nvSpPr>
          <p:cNvPr id="219" name="Se quisermos, por exemplo, que nosso botão fique no topo da tela e no centro da tela precisamos selecionar a opção center top, como mostra a figura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 algn="just"/>
          </a:lstStyle>
          <a:p>
            <a:pPr/>
            <a:r>
              <a:t>Se quisermos, por exemplo, que nosso botão fique no topo da tela e no centro da tela precisamos selecionar a opção center top, como mostra a figura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1" name="Captura de Tela 2025-02-10 às 19.00.41.png" descr="Captura de Tela 2025-02-10 às 19.00.4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6269" t="0" r="6269" b="0"/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Canv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Canvas</a:t>
            </a:r>
          </a:p>
        </p:txBody>
      </p:sp>
      <p:sp>
        <p:nvSpPr>
          <p:cNvPr id="224" name="Elementos de UI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Elementos de UI</a:t>
            </a:r>
          </a:p>
        </p:txBody>
      </p:sp>
      <p:sp>
        <p:nvSpPr>
          <p:cNvPr id="225" name="Por último mas não menos importante, todos os componentes de interface do usuário (título de jogo, barra de vida, botões, entre outros) DEVEM estar dentro do Canvas. O Canvas é o responsável por desenhar a nossa UI, então se você por acidente colocar ess"/>
          <p:cNvSpPr txBox="1"/>
          <p:nvPr>
            <p:ph type="body" idx="1"/>
          </p:nvPr>
        </p:nvSpPr>
        <p:spPr>
          <a:xfrm>
            <a:off x="1105687" y="4271367"/>
            <a:ext cx="21844001" cy="8432801"/>
          </a:xfrm>
          <a:prstGeom prst="rect">
            <a:avLst/>
          </a:prstGeom>
        </p:spPr>
        <p:txBody>
          <a:bodyPr/>
          <a:lstStyle/>
          <a:p>
            <a:pPr/>
            <a:r>
              <a:t>Por último mas não menos importante, todos os componentes de interface do usuário (título de jogo, barra de vida, botões, entre outros) </a:t>
            </a:r>
            <a:r>
              <a:rPr b="1"/>
              <a:t>DEVEM</a:t>
            </a:r>
            <a:r>
              <a:t> estar dentro do Canvas. O Canvas é o responsável por desenhar a nossa UI, então se você por acidente colocar esses elementos fora do Canvas a cena de jogo (aba Game) não mostrará os elementos que você criou.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anvas"/>
          <p:cNvSpPr txBox="1"/>
          <p:nvPr>
            <p:ph type="title"/>
          </p:nvPr>
        </p:nvSpPr>
        <p:spPr>
          <a:xfrm>
            <a:off x="1270000" y="792774"/>
            <a:ext cx="21844000" cy="1557438"/>
          </a:xfrm>
          <a:prstGeom prst="rect">
            <a:avLst/>
          </a:prstGeom>
        </p:spPr>
        <p:txBody>
          <a:bodyPr/>
          <a:lstStyle/>
          <a:p>
            <a:pPr/>
            <a:r>
              <a:t>Canvas</a:t>
            </a:r>
          </a:p>
        </p:txBody>
      </p:sp>
      <p:sp>
        <p:nvSpPr>
          <p:cNvPr id="176" name="Criação de Menu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Criação de Menus</a:t>
            </a:r>
          </a:p>
        </p:txBody>
      </p:sp>
      <p:sp>
        <p:nvSpPr>
          <p:cNvPr id="177" name="Criar menus e Interfaces de Usuário não segue as mesmas regras que a criação de cenas, pois tudo é criado dentro de um Canva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Criar menus e Interfaces de Usuário não segue as mesmas regras que a criação de cenas, pois tudo é criado dentro de um </a:t>
            </a:r>
            <a:r>
              <a:rPr b="1"/>
              <a:t>Canvas.</a:t>
            </a:r>
            <a:endParaRPr b="1"/>
          </a:p>
          <a:p>
            <a:pPr/>
            <a:r>
              <a:t>De acordo com a própria documentação da Unity o Canvas é um </a:t>
            </a:r>
            <a:r>
              <a:rPr b="1"/>
              <a:t>Game Object </a:t>
            </a:r>
            <a:r>
              <a:t>com o </a:t>
            </a:r>
            <a:r>
              <a:rPr b="1"/>
              <a:t>componente Canvas</a:t>
            </a:r>
            <a:r>
              <a:t> dentro dele e todos os elementos de </a:t>
            </a:r>
            <a:r>
              <a:rPr b="1"/>
              <a:t>Interface de Usuário (UI) </a:t>
            </a:r>
            <a:r>
              <a:t>precisam ser </a:t>
            </a:r>
            <a:r>
              <a:rPr b="1"/>
              <a:t>filhos</a:t>
            </a:r>
            <a:r>
              <a:t> deste </a:t>
            </a:r>
            <a:r>
              <a:rPr b="1"/>
              <a:t>Canvas</a:t>
            </a:r>
            <a:r>
              <a:t>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Captura de Tela 2025-02-10 às 18.09.43.png" descr="Captura de Tela 2025-02-10 às 18.09.43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204700" y="2511106"/>
            <a:ext cx="12192000" cy="8693787"/>
          </a:xfrm>
          <a:prstGeom prst="rect">
            <a:avLst/>
          </a:prstGeom>
        </p:spPr>
      </p:pic>
      <p:sp>
        <p:nvSpPr>
          <p:cNvPr id="180" name="Canv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Canvas</a:t>
            </a:r>
          </a:p>
        </p:txBody>
      </p:sp>
      <p:sp>
        <p:nvSpPr>
          <p:cNvPr id="181" name="Na imagem ao lado podemos ver o Game Object Canvas com os seus componentes especiais que fazem dele o que é, que são: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Na imagem ao lado podemos ver o Game Object Canvas com os seus componentes especiais que fazem dele o que é, que são:</a:t>
            </a:r>
          </a:p>
          <a:p>
            <a:pPr lvl="1"/>
            <a:r>
              <a:t>Canvas</a:t>
            </a:r>
          </a:p>
          <a:p>
            <a:pPr lvl="1"/>
            <a:r>
              <a:t>Canvas Scaler</a:t>
            </a:r>
          </a:p>
          <a:p>
            <a:pPr lvl="1"/>
            <a:r>
              <a:t>Graphic Raycaster</a:t>
            </a:r>
          </a:p>
        </p:txBody>
      </p:sp>
      <p:sp>
        <p:nvSpPr>
          <p:cNvPr id="182" name="Criação de menus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Criação de menus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Captura de Tela 2025-02-10 às 18.18.11.png" descr="Captura de Tela 2025-02-10 às 18.18.1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4722" t="30852" r="0" b="659"/>
          <a:stretch>
            <a:fillRect/>
          </a:stretch>
        </p:blipFill>
        <p:spPr>
          <a:xfrm>
            <a:off x="12204699" y="0"/>
            <a:ext cx="12130896" cy="13716000"/>
          </a:xfrm>
          <a:prstGeom prst="rect">
            <a:avLst/>
          </a:prstGeom>
        </p:spPr>
      </p:pic>
      <p:sp>
        <p:nvSpPr>
          <p:cNvPr id="185" name="Canvas Scaler"/>
          <p:cNvSpPr txBox="1"/>
          <p:nvPr>
            <p:ph type="title"/>
          </p:nvPr>
        </p:nvSpPr>
        <p:spPr>
          <a:xfrm>
            <a:off x="1270000" y="821134"/>
            <a:ext cx="9652000" cy="1549401"/>
          </a:xfrm>
          <a:prstGeom prst="rect">
            <a:avLst/>
          </a:prstGeom>
        </p:spPr>
        <p:txBody>
          <a:bodyPr/>
          <a:lstStyle/>
          <a:p>
            <a:pPr/>
            <a:r>
              <a:t>Canvas Scaler</a:t>
            </a:r>
          </a:p>
        </p:txBody>
      </p:sp>
      <p:sp>
        <p:nvSpPr>
          <p:cNvPr id="186" name="De acordo com a documentação da Unity, o componente Canvas Scaler é usado para controlar a escala geral e a densidade de pixels dos elementos da Interface do Usuário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536447" indent="-536447" defTabSz="2340863">
              <a:spcBef>
                <a:spcPts val="2300"/>
              </a:spcBef>
              <a:defRPr sz="4608"/>
            </a:pPr>
            <a:r>
              <a:t>De acordo com a documentação da Unity, o componente Canvas Scaler é usado para controlar a escala geral e a densidade de pixels dos elementos da Interface do Usuário.</a:t>
            </a:r>
          </a:p>
          <a:p>
            <a:pPr marL="536447" indent="-536447" defTabSz="2340863">
              <a:spcBef>
                <a:spcPts val="2300"/>
              </a:spcBef>
              <a:defRPr sz="4608"/>
            </a:pPr>
            <a:r>
              <a:t>Ele ainda diz que esse componente afeta todo o Canvas, incluindo o tamanho e bordas de imagem.</a:t>
            </a:r>
          </a:p>
        </p:txBody>
      </p:sp>
      <p:sp>
        <p:nvSpPr>
          <p:cNvPr id="187" name="Criação de Menus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Criação de Menus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9" name="Captura de Tela 2025-02-10 às 18.18.18.png" descr="Captura de Tela 2025-02-10 às 18.18.18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204700" y="4934085"/>
            <a:ext cx="12192000" cy="3847831"/>
          </a:xfrm>
          <a:prstGeom prst="rect">
            <a:avLst/>
          </a:prstGeom>
        </p:spPr>
      </p:pic>
      <p:sp>
        <p:nvSpPr>
          <p:cNvPr id="190" name="Canvas Scal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Canvas Scaler</a:t>
            </a:r>
          </a:p>
        </p:txBody>
      </p:sp>
      <p:sp>
        <p:nvSpPr>
          <p:cNvPr id="191" name="Dentro do Canvas scale costumamos mexer na propriedade UI Scale Mode e colocamos a opção Scale with Screen Size ( Escalonar de acordo com o tamanho de tela)   para fazer com que os componentes sejam exibidos da mesma forma em qualquer tamanho de tela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Dentro do Canvas scale costumamos mexer na propriedade </a:t>
            </a:r>
            <a:r>
              <a:rPr b="1"/>
              <a:t>UI Scale Mode</a:t>
            </a:r>
            <a:r>
              <a:t> e colocamos a opção </a:t>
            </a:r>
            <a:r>
              <a:rPr b="1"/>
              <a:t>Scale with Screen Size</a:t>
            </a:r>
            <a:r>
              <a:t> ( Escalonar de acordo com o tamanho de tela)   para fazer com que os componentes sejam exibidos da mesma forma em qualquer tamanho de tela.</a:t>
            </a:r>
          </a:p>
        </p:txBody>
      </p:sp>
      <p:sp>
        <p:nvSpPr>
          <p:cNvPr id="192" name="Criação de Menus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Criação de Menus</a:t>
            </a:r>
          </a:p>
        </p:txBody>
      </p:sp>
      <p:sp>
        <p:nvSpPr>
          <p:cNvPr id="193" name="Retângulo"/>
          <p:cNvSpPr/>
          <p:nvPr/>
        </p:nvSpPr>
        <p:spPr>
          <a:xfrm>
            <a:off x="12470991" y="5651755"/>
            <a:ext cx="11932072" cy="1270001"/>
          </a:xfrm>
          <a:prstGeom prst="rect">
            <a:avLst/>
          </a:prstGeom>
          <a:ln w="50800">
            <a:solidFill>
              <a:schemeClr val="accent4">
                <a:hueOff val="-1109407"/>
                <a:satOff val="-1495"/>
                <a:lumOff val="-6330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 algn="ctr" defTabSz="457200">
              <a:spcBef>
                <a:spcPts val="0"/>
              </a:spcBef>
              <a:defRPr sz="3200">
                <a:solidFill>
                  <a:srgbClr val="000000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Captura de Tela 2025-02-10 às 18.18.11.png" descr="Captura de Tela 2025-02-10 às 18.18.1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2966" t="51118" r="9731" b="0"/>
          <a:stretch>
            <a:fillRect/>
          </a:stretch>
        </p:blipFill>
        <p:spPr>
          <a:xfrm>
            <a:off x="11728193" y="542231"/>
            <a:ext cx="12192001" cy="11942175"/>
          </a:xfrm>
          <a:prstGeom prst="rect">
            <a:avLst/>
          </a:prstGeom>
        </p:spPr>
      </p:pic>
      <p:sp>
        <p:nvSpPr>
          <p:cNvPr id="196" name="Graphic Raycaste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Graphic Raycaster</a:t>
            </a:r>
          </a:p>
        </p:txBody>
      </p:sp>
      <p:sp>
        <p:nvSpPr>
          <p:cNvPr id="197" name="Usado para controlar a interação com os Elementos de  interface de usuário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Usado para controlar a interação com os Elementos de  interface de usuário.</a:t>
            </a:r>
          </a:p>
          <a:p>
            <a:pPr/>
            <a:r>
              <a:t>Com este componente você tem o poder de permitir ou bloquear a interação do usuário com os elementos em tela. </a:t>
            </a:r>
          </a:p>
        </p:txBody>
      </p:sp>
      <p:sp>
        <p:nvSpPr>
          <p:cNvPr id="198" name="Criação de Menus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Criação de Menus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Captura de Tela 2025-02-10 às 18.18.11.png" descr="Captura de Tela 2025-02-10 às 18.18.11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53971" t="0" r="0" b="42593"/>
          <a:stretch>
            <a:fillRect/>
          </a:stretch>
        </p:blipFill>
        <p:spPr>
          <a:xfrm>
            <a:off x="12198562" y="2116197"/>
            <a:ext cx="12072453" cy="11254747"/>
          </a:xfrm>
          <a:prstGeom prst="rect">
            <a:avLst/>
          </a:prstGeom>
        </p:spPr>
      </p:pic>
      <p:sp>
        <p:nvSpPr>
          <p:cNvPr id="201" name="Rect Trans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Rect Transform</a:t>
            </a:r>
          </a:p>
        </p:txBody>
      </p:sp>
      <p:sp>
        <p:nvSpPr>
          <p:cNvPr id="202" name="Além destes 3 componentes o Canvas e os seus elementos criados dentro dele também contam com o componente Rect Transform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 marL="497331" indent="-497331" defTabSz="2170176">
              <a:spcBef>
                <a:spcPts val="2100"/>
              </a:spcBef>
              <a:defRPr sz="4272"/>
            </a:pPr>
            <a:r>
              <a:t>Além destes 3 componentes o Canvas e os seus elementos criados dentro dele também contam com o componente </a:t>
            </a:r>
            <a:r>
              <a:rPr b="1"/>
              <a:t>Rect Transform</a:t>
            </a:r>
            <a:r>
              <a:t>. </a:t>
            </a:r>
          </a:p>
          <a:p>
            <a:pPr marL="497331" indent="-497331" defTabSz="2170176">
              <a:spcBef>
                <a:spcPts val="2100"/>
              </a:spcBef>
              <a:defRPr sz="4272"/>
            </a:pPr>
            <a:r>
              <a:t>Ele é parecido com o </a:t>
            </a:r>
            <a:r>
              <a:rPr b="1"/>
              <a:t>Transform</a:t>
            </a:r>
            <a:r>
              <a:t> dos outros Game Objects, porém ele é feito exclusivamente para </a:t>
            </a:r>
            <a:r>
              <a:rPr b="1"/>
              <a:t>lidar com o Canvas </a:t>
            </a:r>
            <a:r>
              <a:t>e a organização dos elementos dentro dele.</a:t>
            </a:r>
          </a:p>
        </p:txBody>
      </p:sp>
      <p:sp>
        <p:nvSpPr>
          <p:cNvPr id="203" name="Criação de Menus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Criação de Menus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" name="Captura de Tela 2025-02-10 às 18.53.34.png" descr="Captura de Tela 2025-02-10 às 18.53.34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1991" t="0" r="1991" b="0"/>
          <a:stretch>
            <a:fillRect/>
          </a:stretch>
        </p:blipFill>
        <p:spPr>
          <a:xfrm>
            <a:off x="12204699" y="0"/>
            <a:ext cx="12192001" cy="13716000"/>
          </a:xfrm>
          <a:prstGeom prst="rect">
            <a:avLst/>
          </a:prstGeom>
        </p:spPr>
      </p:pic>
      <p:sp>
        <p:nvSpPr>
          <p:cNvPr id="206" name="Rect Trans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Rect Transform</a:t>
            </a:r>
          </a:p>
        </p:txBody>
      </p:sp>
      <p:sp>
        <p:nvSpPr>
          <p:cNvPr id="207" name="Vamos usar o exemplo de um botão sendo criado dentro do Canvas.…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Vamos usar o exemplo de um botão sendo criado dentro do Canvas.</a:t>
            </a:r>
          </a:p>
          <a:p>
            <a:pPr/>
            <a:r>
              <a:t>Se observarmos bem, quando criamos um botão geralmente ele aparece um pouco centralizado na nossa tela.</a:t>
            </a:r>
          </a:p>
        </p:txBody>
      </p:sp>
      <p:sp>
        <p:nvSpPr>
          <p:cNvPr id="208" name="Criação de Menus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Criação de Menus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Captura de Tela 2025-02-10 às 18.58.20.png" descr="Captura de Tela 2025-02-10 às 18.58.20.png"/>
          <p:cNvPicPr>
            <a:picLocks noChangeAspect="1"/>
          </p:cNvPicPr>
          <p:nvPr>
            <p:ph type="pic" idx="21"/>
          </p:nvPr>
        </p:nvPicPr>
        <p:blipFill>
          <a:blip r:embed="rId2">
            <a:extLst/>
          </a:blip>
          <a:srcRect l="0" t="0" r="0" b="0"/>
          <a:stretch>
            <a:fillRect/>
          </a:stretch>
        </p:blipFill>
        <p:spPr>
          <a:xfrm>
            <a:off x="12204700" y="1698209"/>
            <a:ext cx="12192000" cy="10319582"/>
          </a:xfrm>
          <a:prstGeom prst="rect">
            <a:avLst/>
          </a:prstGeom>
        </p:spPr>
      </p:pic>
      <p:sp>
        <p:nvSpPr>
          <p:cNvPr id="211" name="Rect Transform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Rect Transform</a:t>
            </a:r>
          </a:p>
        </p:txBody>
      </p:sp>
      <p:sp>
        <p:nvSpPr>
          <p:cNvPr id="212" name="Isso acontece porque o componente Rect Transform dentro do nosso objeto Button faz com que ele seja posicionado no meio e no centro da tela."/>
          <p:cNvSpPr txBox="1"/>
          <p:nvPr>
            <p:ph type="body" sz="half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Isso acontece porque o componente Rect Transform dentro do nosso objeto Button faz com que ele seja posicionado no meio e no centro da tela.</a:t>
            </a:r>
          </a:p>
        </p:txBody>
      </p:sp>
      <p:sp>
        <p:nvSpPr>
          <p:cNvPr id="213" name="Criação de Menus"/>
          <p:cNvSpPr txBox="1"/>
          <p:nvPr>
            <p:ph type="body" idx="2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Criação de Menus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D000FF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2_ColorGradient">
  <a:themeElements>
    <a:clrScheme name="22_ColorGradien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22_ColorGradien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22_ColorGradien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400" rtl="0" fontAlgn="auto" latinLnBrk="0" hangingPunct="0">
          <a:lnSpc>
            <a:spcPct val="100000"/>
          </a:lnSpc>
          <a:spcBef>
            <a:spcPts val="24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