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454" r:id="rId3"/>
    <p:sldId id="458" r:id="rId4"/>
    <p:sldId id="456" r:id="rId5"/>
    <p:sldId id="457" r:id="rId6"/>
    <p:sldId id="459" r:id="rId7"/>
    <p:sldId id="463" r:id="rId8"/>
    <p:sldId id="461" r:id="rId9"/>
    <p:sldId id="464" r:id="rId10"/>
    <p:sldId id="460" r:id="rId11"/>
    <p:sldId id="462" r:id="rId12"/>
    <p:sldId id="465" r:id="rId13"/>
    <p:sldId id="466" r:id="rId14"/>
    <p:sldId id="467" r:id="rId15"/>
    <p:sldId id="455" r:id="rId16"/>
    <p:sldId id="468" r:id="rId17"/>
    <p:sldId id="469" r:id="rId18"/>
    <p:sldId id="27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game</a:t>
            </a:r>
            <a:r>
              <a:rPr lang="bg-BG" dirty="0"/>
              <a:t> </a:t>
            </a:r>
            <a:r>
              <a:rPr lang="en-US" dirty="0"/>
              <a:t>with</a:t>
            </a:r>
            <a:r>
              <a:rPr lang="bg-BG" dirty="0"/>
              <a:t> </a:t>
            </a:r>
            <a:r>
              <a:rPr lang="en-US" dirty="0"/>
              <a:t>ASP.NET MVC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Shoot the fruits</a:t>
            </a:r>
            <a:r>
              <a:rPr lang="bg-BG" dirty="0"/>
              <a:t>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547820"/>
            <a:ext cx="5345846" cy="40041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72" y="547820"/>
            <a:ext cx="2648040" cy="4004196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flipV="1">
            <a:off x="3794459" y="1663519"/>
            <a:ext cx="914400" cy="851079"/>
          </a:xfrm>
          <a:prstGeom prst="bentUpArrow">
            <a:avLst>
              <a:gd name="adj1" fmla="val 14035"/>
              <a:gd name="adj2" fmla="val 2121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5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the texts in</a:t>
            </a:r>
            <a:r>
              <a:rPr lang="bg-BG" dirty="0"/>
              <a:t> </a:t>
            </a:r>
            <a:r>
              <a:rPr lang="en-US" noProof="1"/>
              <a:t>_Layout.cshtml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53" y="1089136"/>
            <a:ext cx="9911918" cy="53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4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</a:t>
            </a:r>
            <a:r>
              <a:rPr lang="bg-BG" dirty="0"/>
              <a:t> </a:t>
            </a:r>
            <a:r>
              <a:rPr lang="en-US" dirty="0"/>
              <a:t>[Ctrl+F5]</a:t>
            </a:r>
            <a:r>
              <a:rPr lang="bg-BG" dirty="0"/>
              <a:t> </a:t>
            </a:r>
            <a:r>
              <a:rPr lang="en-US" dirty="0"/>
              <a:t>and test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1" y="1066800"/>
            <a:ext cx="6858002" cy="53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0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actions</a:t>
            </a:r>
            <a:r>
              <a:rPr lang="bg-BG" dirty="0"/>
              <a:t> "</a:t>
            </a:r>
            <a:r>
              <a:rPr lang="en-US" dirty="0"/>
              <a:t>Reset</a:t>
            </a:r>
            <a:r>
              <a:rPr lang="bg-BG" dirty="0"/>
              <a:t>"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dirty="0"/>
              <a:t>"Fire"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004" y="1143000"/>
            <a:ext cx="7772400" cy="5254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8" y="2590800"/>
            <a:ext cx="4210050" cy="21145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ight Arrow 7"/>
          <p:cNvSpPr/>
          <p:nvPr/>
        </p:nvSpPr>
        <p:spPr>
          <a:xfrm rot="818729">
            <a:off x="3848553" y="3621202"/>
            <a:ext cx="1390938" cy="285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ight Arrow 8"/>
          <p:cNvSpPr/>
          <p:nvPr/>
        </p:nvSpPr>
        <p:spPr>
          <a:xfrm rot="2900258">
            <a:off x="4221914" y="4391751"/>
            <a:ext cx="1229880" cy="306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Bent Arrow 11"/>
          <p:cNvSpPr/>
          <p:nvPr/>
        </p:nvSpPr>
        <p:spPr>
          <a:xfrm>
            <a:off x="1457518" y="2133600"/>
            <a:ext cx="3768983" cy="2129681"/>
          </a:xfrm>
          <a:prstGeom prst="bentArrow">
            <a:avLst>
              <a:gd name="adj1" fmla="val 7820"/>
              <a:gd name="adj2" fmla="val 11029"/>
              <a:gd name="adj3" fmla="val 1523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77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  <a:r>
              <a:rPr lang="bg-BG" dirty="0"/>
              <a:t> "</a:t>
            </a:r>
            <a:r>
              <a:rPr lang="en-US" dirty="0"/>
              <a:t>shooting</a:t>
            </a:r>
            <a:r>
              <a:rPr lang="bg-BG" dirty="0"/>
              <a:t>"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143000"/>
            <a:ext cx="9296400" cy="531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9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  <a:r>
              <a:rPr lang="bg-BG" dirty="0"/>
              <a:t> "</a:t>
            </a:r>
            <a:r>
              <a:rPr lang="en-US" dirty="0"/>
              <a:t>Game Over</a:t>
            </a:r>
            <a:r>
              <a:rPr lang="bg-BG" dirty="0"/>
              <a:t>"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061344"/>
            <a:ext cx="8839200" cy="54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  <a:r>
              <a:rPr lang="bg-BG" dirty="0"/>
              <a:t> "</a:t>
            </a:r>
            <a:r>
              <a:rPr lang="en-US" dirty="0"/>
              <a:t>Game Over</a:t>
            </a:r>
            <a:r>
              <a:rPr lang="bg-BG" dirty="0"/>
              <a:t>"</a:t>
            </a:r>
            <a:r>
              <a:rPr lang="en-US" dirty="0"/>
              <a:t>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85" y="1066800"/>
            <a:ext cx="8914054" cy="53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4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</a:t>
            </a:r>
            <a:r>
              <a:rPr lang="bg-BG" dirty="0"/>
              <a:t> </a:t>
            </a:r>
            <a:r>
              <a:rPr lang="en-US" dirty="0"/>
              <a:t>[Ctrl+F5]</a:t>
            </a:r>
            <a:r>
              <a:rPr lang="bg-BG" dirty="0"/>
              <a:t> </a:t>
            </a:r>
            <a:r>
              <a:rPr lang="en-US" dirty="0"/>
              <a:t>and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67" y="1187016"/>
            <a:ext cx="6960720" cy="5213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652" y="1187016"/>
            <a:ext cx="3447960" cy="5213784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>
            <a:off x="5342094" y="3023947"/>
            <a:ext cx="2800364" cy="7058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1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game</a:t>
            </a:r>
            <a:r>
              <a:rPr lang="bg-BG" dirty="0"/>
              <a:t> </a:t>
            </a:r>
            <a:r>
              <a:rPr lang="en-US" dirty="0"/>
              <a:t>with</a:t>
            </a:r>
            <a:r>
              <a:rPr lang="bg-BG" dirty="0"/>
              <a:t> </a:t>
            </a:r>
            <a:r>
              <a:rPr lang="en-US"/>
              <a:t>ASP.NET MVC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game</a:t>
            </a:r>
            <a:r>
              <a:rPr lang="bg-BG" dirty="0"/>
              <a:t> “</a:t>
            </a:r>
            <a:r>
              <a:rPr lang="en-US" dirty="0"/>
              <a:t>Shoot the fruits</a:t>
            </a:r>
            <a:r>
              <a:rPr lang="bg-BG" dirty="0"/>
              <a:t>!"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68" y="1279729"/>
            <a:ext cx="7748688" cy="4968671"/>
          </a:xfrm>
          <a:prstGeom prst="roundRect">
            <a:avLst>
              <a:gd name="adj" fmla="val 1010"/>
            </a:avLst>
          </a:prstGeom>
        </p:spPr>
      </p:pic>
      <p:sp>
        <p:nvSpPr>
          <p:cNvPr id="13" name="Bent-Up Arrow 12"/>
          <p:cNvSpPr/>
          <p:nvPr/>
        </p:nvSpPr>
        <p:spPr>
          <a:xfrm flipV="1">
            <a:off x="4951412" y="1856096"/>
            <a:ext cx="1463036" cy="1344304"/>
          </a:xfrm>
          <a:prstGeom prst="bentUpArrow">
            <a:avLst>
              <a:gd name="adj1" fmla="val 14035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0575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web application in VS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1" y="1170296"/>
            <a:ext cx="8534402" cy="52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7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web project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en-US" dirty="0"/>
              <a:t>MVC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1135728"/>
            <a:ext cx="6858000" cy="53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controls in the game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116647"/>
            <a:ext cx="8991600" cy="534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9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/>
              <a:t>Prepare the fruits in the </a:t>
            </a:r>
            <a:r>
              <a:rPr lang="en-US" sz="3700" dirty="0" err="1"/>
              <a:t>HomeController</a:t>
            </a:r>
            <a:endParaRPr lang="en-US" sz="3700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140021"/>
            <a:ext cx="8077200" cy="53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9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random fruits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1" y="1158448"/>
            <a:ext cx="9601202" cy="526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6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images in the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62" y="1066800"/>
            <a:ext cx="77343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Draw the fruits in</a:t>
            </a:r>
            <a:r>
              <a:rPr lang="bg-BG" dirty="0"/>
              <a:t> </a:t>
            </a:r>
            <a:r>
              <a:rPr lang="en-US" noProof="1"/>
              <a:t>Index.cshtml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217075"/>
            <a:ext cx="10515600" cy="521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221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134</Words>
  <Application>Microsoft Office PowerPoint</Application>
  <PresentationFormat>Custom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SoftUni 16x9</vt:lpstr>
      <vt:lpstr>Web game with ASP.NET MVC</vt:lpstr>
      <vt:lpstr>Web game “Shoot the fruits!"</vt:lpstr>
      <vt:lpstr>Create a web application in VS</vt:lpstr>
      <vt:lpstr>Type of web project  MVC</vt:lpstr>
      <vt:lpstr>Create the controls in the game</vt:lpstr>
      <vt:lpstr>Prepare the fruits in the HomeController</vt:lpstr>
      <vt:lpstr>Generate random fruits</vt:lpstr>
      <vt:lpstr>Add the images in the project</vt:lpstr>
      <vt:lpstr>Draw the fruits in Index.cshtml</vt:lpstr>
      <vt:lpstr>Setup the texts in _Layout.cshtml</vt:lpstr>
      <vt:lpstr>Start with [Ctrl+F5] and test</vt:lpstr>
      <vt:lpstr>Add actions "Reset" and "Fire"</vt:lpstr>
      <vt:lpstr>Implement "shooting"</vt:lpstr>
      <vt:lpstr>Implement "Game Over"</vt:lpstr>
      <vt:lpstr>Implement "Game Over" (2)</vt:lpstr>
      <vt:lpstr>Start with [Ctrl+F5] and test</vt:lpstr>
      <vt:lpstr>Web game with ASP.NET MVC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2018-11-20T10:24:02Z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