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0"/>
  </p:notesMasterIdLst>
  <p:handoutMasterIdLst>
    <p:handoutMasterId r:id="rId11"/>
  </p:handoutMasterIdLst>
  <p:sldIdLst>
    <p:sldId id="353" r:id="rId3"/>
    <p:sldId id="398" r:id="rId4"/>
    <p:sldId id="433" r:id="rId5"/>
    <p:sldId id="395" r:id="rId6"/>
    <p:sldId id="396" r:id="rId7"/>
    <p:sldId id="397" r:id="rId8"/>
    <p:sldId id="278" r:id="rId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533" autoAdjust="0"/>
  </p:normalViewPr>
  <p:slideViewPr>
    <p:cSldViewPr>
      <p:cViewPr varScale="1">
        <p:scale>
          <a:sx n="82" d="100"/>
          <a:sy n="82" d="100"/>
        </p:scale>
        <p:origin x="398" y="7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15-Feb-19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15-Feb-19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15-Feb-19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15-Feb-19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fiddle.net/" TargetMode="External"/><Relationship Id="rId2" Type="http://schemas.openxmlformats.org/officeDocument/2006/relationships/hyperlink" Target="https://visualstudio.com/products/visual-studio-community-v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epl.it/" TargetMode="External"/><Relationship Id="rId4" Type="http://schemas.openxmlformats.org/officeDocument/2006/relationships/hyperlink" Target="https://www.compilejava.net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isualstudio.microsoft.com/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484" y="5625917"/>
            <a:ext cx="10263928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Installing and Running Visual Studio</a:t>
            </a:r>
          </a:p>
        </p:txBody>
      </p:sp>
      <p:pic>
        <p:nvPicPr>
          <p:cNvPr id="1026" name="Picture 2" descr="https://csharp-book.softuni.org/assets/chapter-1-images/00.visual-studio-4.png">
            <a:extLst>
              <a:ext uri="{FF2B5EF4-FFF2-40B4-BE49-F238E27FC236}">
                <a16:creationId xmlns:a16="http://schemas.microsoft.com/office/drawing/2014/main" id="{750A9A86-BD48-4E6D-90D0-78AA8A011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2" y="810332"/>
            <a:ext cx="5832363" cy="4272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sharp-book.softuni.org/assets/chapter-1-images/VS-solutions-and-projects.png">
            <a:extLst>
              <a:ext uri="{FF2B5EF4-FFF2-40B4-BE49-F238E27FC236}">
                <a16:creationId xmlns:a16="http://schemas.microsoft.com/office/drawing/2014/main" id="{99CF9484-EAA4-4C41-BE04-F48140BDF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498" y="1824909"/>
            <a:ext cx="6201715" cy="352936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sharp-book.softuni.org/assets/chapter-1-images/00.visual-studio-7.png">
            <a:extLst>
              <a:ext uri="{FF2B5EF4-FFF2-40B4-BE49-F238E27FC236}">
                <a16:creationId xmlns:a16="http://schemas.microsoft.com/office/drawing/2014/main" id="{D6C3384B-8E65-4FB0-B2E6-44A711C50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915" y="360533"/>
            <a:ext cx="3054297" cy="230646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order to program, we need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IDE</a:t>
            </a:r>
          </a:p>
          <a:p>
            <a:pPr lvl="1"/>
            <a:r>
              <a:rPr lang="en-US" dirty="0"/>
              <a:t>For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C#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</a:p>
          <a:p>
            <a:pPr lvl="2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Visual Studio </a:t>
            </a:r>
            <a:r>
              <a:rPr lang="en-US" dirty="0"/>
              <a:t>(for Windows)</a:t>
            </a:r>
          </a:p>
          <a:p>
            <a:pPr lvl="2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Visual Studio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/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Raider</a:t>
            </a:r>
            <a:r>
              <a:rPr lang="en-US" dirty="0"/>
              <a:t> (for macOS)</a:t>
            </a:r>
          </a:p>
          <a:p>
            <a:pPr lvl="2"/>
            <a:r>
              <a:rPr lang="en-US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Visual Studio Code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/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Raider</a:t>
            </a:r>
            <a:r>
              <a:rPr lang="en-US" dirty="0">
                <a:sym typeface="Wingdings" panose="05000000000000000000" pitchFamily="2" charset="2"/>
              </a:rPr>
              <a:t> (for Linux)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For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Java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IntelliJ IDEA</a:t>
            </a:r>
            <a:r>
              <a:rPr lang="en-US" dirty="0">
                <a:sym typeface="Wingdings" panose="05000000000000000000" pitchFamily="2" charset="2"/>
              </a:rPr>
              <a:t> /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Eclipse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For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Python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PyCharm </a:t>
            </a:r>
            <a:r>
              <a:rPr lang="en-US" dirty="0">
                <a:sym typeface="Wingdings" panose="05000000000000000000" pitchFamily="2" charset="2"/>
              </a:rPr>
              <a:t>/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Eclipse</a:t>
            </a:r>
            <a:r>
              <a:rPr lang="en-US" dirty="0">
                <a:sym typeface="Wingdings" panose="05000000000000000000" pitchFamily="2" charset="2"/>
              </a:rPr>
              <a:t> /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Visual Studio Code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For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JavaScript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WebStorm</a:t>
            </a:r>
            <a:r>
              <a:rPr lang="en-US" dirty="0">
                <a:sym typeface="Wingdings" panose="05000000000000000000" pitchFamily="2" charset="2"/>
              </a:rPr>
              <a:t> /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Visual Studio Code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11696797" cy="1110780"/>
          </a:xfrm>
        </p:spPr>
        <p:txBody>
          <a:bodyPr>
            <a:normAutofit/>
          </a:bodyPr>
          <a:lstStyle/>
          <a:p>
            <a:r>
              <a:rPr lang="en-US" sz="4400" dirty="0"/>
              <a:t>Integrated Development Environments (IDE)</a:t>
            </a:r>
          </a:p>
        </p:txBody>
      </p:sp>
      <p:pic>
        <p:nvPicPr>
          <p:cNvPr id="1026" name="Picture 2" descr="https://csharp-book.softuni.org/assets/chapter-1-images/01.Hello-csharp-03.png">
            <a:extLst>
              <a:ext uri="{FF2B5EF4-FFF2-40B4-BE49-F238E27FC236}">
                <a16:creationId xmlns:a16="http://schemas.microsoft.com/office/drawing/2014/main" id="{C2071181-D497-487F-ADD6-BBFEBA173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812" y="1981200"/>
            <a:ext cx="4343400" cy="275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6753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 Microsoft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Visual Studio Community</a:t>
            </a:r>
          </a:p>
          <a:p>
            <a:pPr lvl="1"/>
            <a:r>
              <a:rPr lang="en-US" dirty="0">
                <a:hlinkClick r:id="rId2"/>
              </a:rPr>
              <a:t>https://visualstudio.com/products/visual-studio-community-vs</a:t>
            </a:r>
            <a:endParaRPr lang="bg-BG" dirty="0"/>
          </a:p>
          <a:p>
            <a:pPr lvl="1"/>
            <a:r>
              <a:rPr lang="en-US" dirty="0"/>
              <a:t>You can use an older version, but it is not recommended</a:t>
            </a:r>
          </a:p>
          <a:p>
            <a:pPr>
              <a:spcBef>
                <a:spcPts val="1200"/>
              </a:spcBef>
            </a:pPr>
            <a:r>
              <a:rPr lang="en-US" dirty="0"/>
              <a:t>Alternative IDE</a:t>
            </a:r>
            <a:r>
              <a:rPr lang="bg-BG" dirty="0"/>
              <a:t> (</a:t>
            </a:r>
            <a:r>
              <a:rPr lang="en-US" dirty="0"/>
              <a:t>online)</a:t>
            </a:r>
          </a:p>
          <a:p>
            <a:pPr lvl="1"/>
            <a:r>
              <a:rPr lang="en-US" dirty="0"/>
              <a:t>C#: </a:t>
            </a:r>
            <a:r>
              <a:rPr lang="en-US" dirty="0">
                <a:hlinkClick r:id="rId3"/>
              </a:rPr>
              <a:t>https://dotnetfiddle.net</a:t>
            </a:r>
            <a:endParaRPr lang="en-US" dirty="0"/>
          </a:p>
          <a:p>
            <a:pPr lvl="1"/>
            <a:r>
              <a:rPr lang="en-US" dirty="0"/>
              <a:t>Java: </a:t>
            </a:r>
            <a:r>
              <a:rPr lang="en-US" dirty="0">
                <a:hlinkClick r:id="rId4"/>
              </a:rPr>
              <a:t>https://compilejava.net</a:t>
            </a:r>
            <a:r>
              <a:rPr lang="bg-BG" dirty="0"/>
              <a:t> </a:t>
            </a:r>
            <a:endParaRPr lang="en-US" dirty="0"/>
          </a:p>
          <a:p>
            <a:pPr lvl="1"/>
            <a:r>
              <a:rPr lang="en-US" dirty="0"/>
              <a:t>Python: </a:t>
            </a:r>
            <a:r>
              <a:rPr lang="en-US" dirty="0">
                <a:hlinkClick r:id="rId5"/>
              </a:rPr>
              <a:t>https://repl.it</a:t>
            </a:r>
            <a:endParaRPr lang="en-US" dirty="0"/>
          </a:p>
          <a:p>
            <a:pPr lvl="1"/>
            <a:r>
              <a:rPr lang="en-US" dirty="0"/>
              <a:t>JavaScript: directly use the browser console (press [F12] key)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en-US" sz="4400" dirty="0"/>
              <a:t>Development Environments: Desktop and Online</a:t>
            </a:r>
          </a:p>
        </p:txBody>
      </p:sp>
    </p:spTree>
    <p:extLst>
      <p:ext uri="{BB962C8B-B14F-4D97-AF65-F5344CB8AC3E}">
        <p14:creationId xmlns:p14="http://schemas.microsoft.com/office/powerpoint/2010/main" val="3641119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Installing Visual Studio</a:t>
            </a:r>
          </a:p>
        </p:txBody>
      </p:sp>
      <p:pic>
        <p:nvPicPr>
          <p:cNvPr id="1026" name="Picture 2" descr="https://csharp-book.softuni.org/assets/chapter-1-images/00.visual-studio-1.png">
            <a:extLst>
              <a:ext uri="{FF2B5EF4-FFF2-40B4-BE49-F238E27FC236}">
                <a16:creationId xmlns:a16="http://schemas.microsoft.com/office/drawing/2014/main" id="{F6CAE61D-95A8-47AE-948A-9786D0AAF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2" y="1105676"/>
            <a:ext cx="407670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sharp-book.softuni.org/assets/chapter-1-images/00.visual-studio-2.png">
            <a:extLst>
              <a:ext uri="{FF2B5EF4-FFF2-40B4-BE49-F238E27FC236}">
                <a16:creationId xmlns:a16="http://schemas.microsoft.com/office/drawing/2014/main" id="{DD3DCA41-2C83-4DEC-BAB2-BF17A5828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812" y="1105676"/>
            <a:ext cx="3757083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sharp-book.softuni.org/assets/chapter-1-images/00.visual-studio-3.png">
            <a:extLst>
              <a:ext uri="{FF2B5EF4-FFF2-40B4-BE49-F238E27FC236}">
                <a16:creationId xmlns:a16="http://schemas.microsoft.com/office/drawing/2014/main" id="{0BF9C038-0BA1-4096-AD4C-2DE208239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2" y="3190696"/>
            <a:ext cx="4166831" cy="317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csharp-book.softuni.org/assets/chapter-1-images/00.visual-studio-5.png">
            <a:extLst>
              <a:ext uri="{FF2B5EF4-FFF2-40B4-BE49-F238E27FC236}">
                <a16:creationId xmlns:a16="http://schemas.microsoft.com/office/drawing/2014/main" id="{F71519CE-26DA-4E41-923F-4B94F0BF3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812" y="3190696"/>
            <a:ext cx="6180329" cy="317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86F5CEC-1643-415F-8EC2-1BA0711B4E57}"/>
              </a:ext>
            </a:extLst>
          </p:cNvPr>
          <p:cNvSpPr/>
          <p:nvPr/>
        </p:nvSpPr>
        <p:spPr>
          <a:xfrm>
            <a:off x="5942011" y="312579"/>
            <a:ext cx="59436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hlinkClick r:id="rId6"/>
              </a:rPr>
              <a:t>https://visualstudio.microsoft.com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311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451BBE-9248-4936-AF98-D685B8E42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977A6C-8E1C-4EBE-AF58-0EFF9837A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Running Visual Studio</a:t>
            </a:r>
          </a:p>
        </p:txBody>
      </p:sp>
      <p:pic>
        <p:nvPicPr>
          <p:cNvPr id="2050" name="Picture 2" descr="https://csharp-book.softuni.org/assets/chapter-1-images/00.visual-studio-8.png">
            <a:extLst>
              <a:ext uri="{FF2B5EF4-FFF2-40B4-BE49-F238E27FC236}">
                <a16:creationId xmlns:a16="http://schemas.microsoft.com/office/drawing/2014/main" id="{D574E4CB-E77B-4704-8C30-3620A4E62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2" y="1219200"/>
            <a:ext cx="3118237" cy="2790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csharp-book.softuni.org/assets/chapter-1-images/00.visual-studio-7.png">
            <a:extLst>
              <a:ext uri="{FF2B5EF4-FFF2-40B4-BE49-F238E27FC236}">
                <a16:creationId xmlns:a16="http://schemas.microsoft.com/office/drawing/2014/main" id="{719A8E81-686A-441C-BD85-374A01C21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4" y="1219197"/>
            <a:ext cx="369570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csharp-book.softuni.org/assets/chapter-1-images/00.visual-studio-9.png">
            <a:extLst>
              <a:ext uri="{FF2B5EF4-FFF2-40B4-BE49-F238E27FC236}">
                <a16:creationId xmlns:a16="http://schemas.microsoft.com/office/drawing/2014/main" id="{85AF6C0E-C677-4C2E-9147-70134EF67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1781536"/>
            <a:ext cx="8977200" cy="4710809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387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83473A-BAE3-4785-91CC-E021CCE4B5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1F63762-ADF9-4E3F-B7C6-F8A9209C2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15" y="40341"/>
            <a:ext cx="11804822" cy="1110780"/>
          </a:xfrm>
        </p:spPr>
        <p:txBody>
          <a:bodyPr>
            <a:normAutofit/>
          </a:bodyPr>
          <a:lstStyle/>
          <a:p>
            <a:r>
              <a:rPr lang="en-US" sz="4400" dirty="0"/>
              <a:t>Solutions and Projects in Visual Studio</a:t>
            </a:r>
          </a:p>
        </p:txBody>
      </p:sp>
      <p:pic>
        <p:nvPicPr>
          <p:cNvPr id="3074" name="Picture 2" descr="https://csharp-book.softuni.org/assets/chapter-1-images/VS-solutions-and-projects.png">
            <a:extLst>
              <a:ext uri="{FF2B5EF4-FFF2-40B4-BE49-F238E27FC236}">
                <a16:creationId xmlns:a16="http://schemas.microsoft.com/office/drawing/2014/main" id="{5C785A9E-F968-4C96-A55D-09800BC91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267" y="1243141"/>
            <a:ext cx="9053879" cy="515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2243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and Running Visual Studio</a:t>
            </a:r>
          </a:p>
        </p:txBody>
      </p:sp>
      <p:pic>
        <p:nvPicPr>
          <p:cNvPr id="16" name="Graphic 15" descr="Teacher">
            <a:extLst>
              <a:ext uri="{FF2B5EF4-FFF2-40B4-BE49-F238E27FC236}">
                <a16:creationId xmlns:a16="http://schemas.microsoft.com/office/drawing/2014/main" id="{C09D6E1A-B79C-44B5-88E7-DD8903F4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600200"/>
            <a:ext cx="7620000" cy="44520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5494143" y="2460354"/>
            <a:ext cx="3389490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Try Yourself!</a:t>
            </a:r>
          </a:p>
        </p:txBody>
      </p:sp>
    </p:spTree>
    <p:extLst>
      <p:ext uri="{BB962C8B-B14F-4D97-AF65-F5344CB8AC3E}">
        <p14:creationId xmlns:p14="http://schemas.microsoft.com/office/powerpoint/2010/main" val="36215993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198</Words>
  <Application>Microsoft Office PowerPoint</Application>
  <PresentationFormat>Custom</PresentationFormat>
  <Paragraphs>33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SoftUni 16x9</vt:lpstr>
      <vt:lpstr>Installing and Running Visual Studio</vt:lpstr>
      <vt:lpstr>Integrated Development Environments (IDE)</vt:lpstr>
      <vt:lpstr>Development Environments: Desktop and Online</vt:lpstr>
      <vt:lpstr>Installing Visual Studio</vt:lpstr>
      <vt:lpstr>Running Visual Studio</vt:lpstr>
      <vt:lpstr>Solutions and Projects in Visual Studio</vt:lpstr>
      <vt:lpstr>Installing and Running Visual Studio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Първи стъпки в кодирането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2019-02-15T15:26:05Z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