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31"/>
  </p:notesMasterIdLst>
  <p:handoutMasterIdLst>
    <p:handoutMasterId r:id="rId32"/>
  </p:handoutMasterIdLst>
  <p:sldIdLst>
    <p:sldId id="274" r:id="rId3"/>
    <p:sldId id="275" r:id="rId4"/>
    <p:sldId id="303" r:id="rId5"/>
    <p:sldId id="278" r:id="rId6"/>
    <p:sldId id="279" r:id="rId7"/>
    <p:sldId id="280" r:id="rId8"/>
    <p:sldId id="281" r:id="rId9"/>
    <p:sldId id="291" r:id="rId10"/>
    <p:sldId id="292" r:id="rId11"/>
    <p:sldId id="290" r:id="rId12"/>
    <p:sldId id="293" r:id="rId13"/>
    <p:sldId id="287" r:id="rId14"/>
    <p:sldId id="304" r:id="rId15"/>
    <p:sldId id="305" r:id="rId16"/>
    <p:sldId id="285" r:id="rId17"/>
    <p:sldId id="286" r:id="rId18"/>
    <p:sldId id="288" r:id="rId19"/>
    <p:sldId id="289" r:id="rId20"/>
    <p:sldId id="296" r:id="rId21"/>
    <p:sldId id="294" r:id="rId22"/>
    <p:sldId id="295" r:id="rId23"/>
    <p:sldId id="297" r:id="rId24"/>
    <p:sldId id="298" r:id="rId25"/>
    <p:sldId id="299" r:id="rId26"/>
    <p:sldId id="300" r:id="rId27"/>
    <p:sldId id="301" r:id="rId28"/>
    <p:sldId id="302" r:id="rId29"/>
    <p:sldId id="307" r:id="rId3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5178"/>
    <a:srgbClr val="CC9900"/>
    <a:srgbClr val="122233"/>
    <a:srgbClr val="7F5000"/>
    <a:srgbClr val="3C75AE"/>
    <a:srgbClr val="203F5E"/>
    <a:srgbClr val="1A334C"/>
    <a:srgbClr val="2F5C89"/>
    <a:srgbClr val="234465"/>
    <a:srgbClr val="294D7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54" autoAdjust="0"/>
    <p:restoredTop sz="95232" autoAdjust="0"/>
  </p:normalViewPr>
  <p:slideViewPr>
    <p:cSldViewPr>
      <p:cViewPr varScale="1">
        <p:scale>
          <a:sx n="78" d="100"/>
          <a:sy n="78" d="100"/>
        </p:scale>
        <p:origin x="725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6" d="100"/>
          <a:sy n="56" d="100"/>
        </p:scale>
        <p:origin x="2856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21-Feb-19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21-Feb-19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Animation + sound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085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811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970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649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374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3277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927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2856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8631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011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Animation + sound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6213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3917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1312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5237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2536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1898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7175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2674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8684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Animation + sound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91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814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33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60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541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080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953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688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://softuni.foundation/" TargetMode="External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facebook.com/SoftwareUniversity" TargetMode="External"/><Relationship Id="rId11" Type="http://schemas.openxmlformats.org/officeDocument/2006/relationships/image" Target="../media/image20.png"/><Relationship Id="rId5" Type="http://schemas.openxmlformats.org/officeDocument/2006/relationships/hyperlink" Target="http://forum.softuni.bg/" TargetMode="External"/><Relationship Id="rId10" Type="http://schemas.openxmlformats.org/officeDocument/2006/relationships/image" Target="../media/image19.png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hyperlink" Target="http://softuni.bg/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27612" y="2743200"/>
            <a:ext cx="6601519" cy="2857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9160" y="1586500"/>
            <a:ext cx="11189973" cy="699500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9160" y="457200"/>
            <a:ext cx="11189973" cy="882654"/>
          </a:xfrm>
        </p:spPr>
        <p:txBody>
          <a:bodyPr>
            <a:noAutofit/>
          </a:bodyPr>
          <a:lstStyle>
            <a:lvl1pPr algn="ctr">
              <a:defRPr sz="54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027612" y="6094465"/>
            <a:ext cx="6601520" cy="38253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 and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9694" y="4648200"/>
            <a:ext cx="38583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9694" y="5185621"/>
            <a:ext cx="38583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975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7E04FD45-0543-48E8-ADD8-EA1BF8DEC995}"/>
              </a:ext>
            </a:extLst>
          </p:cNvPr>
          <p:cNvSpPr/>
          <p:nvPr userDrawn="1"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F458D2A7-EBC0-4F55-8689-DF57D20857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1551908" y="1510442"/>
            <a:ext cx="6264942" cy="1375326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96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9600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590800"/>
            <a:ext cx="3257976" cy="3780811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CA4D313-3A24-4CC9-B4F3-83D17FBE12CD}"/>
              </a:ext>
            </a:extLst>
          </p:cNvPr>
          <p:cNvGrpSpPr/>
          <p:nvPr userDrawn="1"/>
        </p:nvGrpSpPr>
        <p:grpSpPr>
          <a:xfrm>
            <a:off x="3275012" y="2035415"/>
            <a:ext cx="8325928" cy="3603385"/>
            <a:chOff x="3385421" y="1739416"/>
            <a:chExt cx="8325928" cy="3603385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1359" y="1739416"/>
              <a:ext cx="1198589" cy="1198901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869" y="3776292"/>
              <a:ext cx="1166096" cy="1402229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6378" y="3776292"/>
              <a:ext cx="1166096" cy="1389257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6003" y="3775662"/>
              <a:ext cx="1166096" cy="1567139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5628" y="3769759"/>
              <a:ext cx="1166096" cy="1350756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45253" y="3776292"/>
              <a:ext cx="1166096" cy="1433701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5421" y="3776295"/>
              <a:ext cx="1164351" cy="1440000"/>
            </a:xfrm>
            <a:prstGeom prst="rect">
              <a:avLst/>
            </a:prstGeom>
          </p:spPr>
        </p:pic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/>
          </p:nvCxnSpPr>
          <p:spPr>
            <a:xfrm>
              <a:off x="3968380" y="3354037"/>
              <a:ext cx="7159921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/>
          </p:nvCxnSpPr>
          <p:spPr>
            <a:xfrm>
              <a:off x="3968380" y="3354037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/>
          </p:nvCxnSpPr>
          <p:spPr>
            <a:xfrm>
              <a:off x="5362603" y="3354037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/>
          </p:nvCxnSpPr>
          <p:spPr>
            <a:xfrm>
              <a:off x="6809426" y="3347687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/>
          </p:nvCxnSpPr>
          <p:spPr>
            <a:xfrm>
              <a:off x="8249051" y="3347687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/>
          </p:nvCxnSpPr>
          <p:spPr>
            <a:xfrm>
              <a:off x="9688676" y="3347687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/>
          </p:nvCxnSpPr>
          <p:spPr>
            <a:xfrm>
              <a:off x="11128301" y="3354037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/>
          </p:nvCxnSpPr>
          <p:spPr>
            <a:xfrm>
              <a:off x="8990012" y="3111467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6" name="Title Placeholder 1">
            <a:extLst>
              <a:ext uri="{FF2B5EF4-FFF2-40B4-BE49-F238E27FC236}">
                <a16:creationId xmlns:a16="http://schemas.microsoft.com/office/drawing/2014/main" id="{9F209D6A-A005-4B04-B140-1C0833E196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11847652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57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3598"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3200" noProof="1"/>
              <a:t>https://softuni.org</a:t>
            </a:r>
            <a:endParaRPr lang="en-US" sz="28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3"/>
              </a:rPr>
              <a:t>http://softuni.foundation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4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5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6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5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9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>
            <a:normAutofit/>
          </a:bodyPr>
          <a:lstStyle>
            <a:lvl1pPr>
              <a:defRPr sz="4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5861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47212" y="3581400"/>
            <a:ext cx="2406363" cy="2954788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11809260" cy="5334437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32320" y="6553200"/>
            <a:ext cx="581110" cy="228600"/>
          </a:xfrm>
          <a:prstGeom prst="rect">
            <a:avLst/>
          </a:prstGeom>
        </p:spPr>
        <p:txBody>
          <a:bodyPr tIns="0" bIns="0"/>
          <a:lstStyle>
            <a:lvl1pPr algn="r">
              <a:defRPr sz="1400"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31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596181"/>
            <a:ext cx="10958928" cy="6522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650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58445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 marL="803275" indent="-360363"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13" name="Slide Number Placeholder 15">
            <a:extLst>
              <a:ext uri="{FF2B5EF4-FFF2-40B4-BE49-F238E27FC236}">
                <a16:creationId xmlns:a16="http://schemas.microsoft.com/office/drawing/2014/main" id="{80D9964A-E848-4010-9058-166ABA6DB8A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32320" y="6553200"/>
            <a:ext cx="581110" cy="228600"/>
          </a:xfrm>
          <a:prstGeom prst="rect">
            <a:avLst/>
          </a:prstGeom>
        </p:spPr>
        <p:txBody>
          <a:bodyPr tIns="0" bIns="0"/>
          <a:lstStyle>
            <a:lvl1pPr algn="r">
              <a:defRPr sz="1400"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43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50825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14" name="Slide Number Placeholder 15">
            <a:extLst>
              <a:ext uri="{FF2B5EF4-FFF2-40B4-BE49-F238E27FC236}">
                <a16:creationId xmlns:a16="http://schemas.microsoft.com/office/drawing/2014/main" id="{B0614A33-45B5-45A5-B9A5-BACEB9BD082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32320" y="6553200"/>
            <a:ext cx="581110" cy="228600"/>
          </a:xfrm>
          <a:prstGeom prst="rect">
            <a:avLst/>
          </a:prstGeom>
        </p:spPr>
        <p:txBody>
          <a:bodyPr tIns="0" bIns="0"/>
          <a:lstStyle>
            <a:lvl1pPr algn="r">
              <a:defRPr sz="1400"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50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255117"/>
            <a:ext cx="11815018" cy="5428902"/>
          </a:xfrm>
        </p:spPr>
        <p:txBody>
          <a:bodyPr/>
          <a:lstStyle>
            <a:lvl1pPr marL="360363" indent="-360363">
              <a:defRPr/>
            </a:lvl1pPr>
            <a:lvl2pPr marL="989013" indent="-379413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2" name="Slide Number Placeholder 15">
            <a:extLst>
              <a:ext uri="{FF2B5EF4-FFF2-40B4-BE49-F238E27FC236}">
                <a16:creationId xmlns:a16="http://schemas.microsoft.com/office/drawing/2014/main" id="{71CA5186-9C5F-41C2-AE95-ABE4A755DF0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32320" y="6553200"/>
            <a:ext cx="581110" cy="228600"/>
          </a:xfrm>
          <a:prstGeom prst="rect">
            <a:avLst/>
          </a:prstGeom>
        </p:spPr>
        <p:txBody>
          <a:bodyPr tIns="0" bIns="0"/>
          <a:lstStyle>
            <a:lvl1pPr algn="r">
              <a:defRPr sz="1400"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70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236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A81AEDD7-8D90-46EB-AF13-6931E9FBDFB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32320" y="6553200"/>
            <a:ext cx="581110" cy="228600"/>
          </a:xfrm>
          <a:prstGeom prst="rect">
            <a:avLst/>
          </a:prstGeom>
        </p:spPr>
        <p:txBody>
          <a:bodyPr tIns="0" bIns="0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93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428901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806635"/>
          </a:xfrm>
          <a:prstGeom prst="roundRect">
            <a:avLst>
              <a:gd name="adj" fmla="val 1330"/>
            </a:avLst>
          </a:prstGeom>
          <a:solidFill>
            <a:schemeClr val="accent6">
              <a:lumMod val="75000"/>
              <a:alpha val="15000"/>
            </a:schemeClr>
          </a:solidFill>
          <a:ln w="19050">
            <a:solidFill>
              <a:srgbClr val="1A334C">
                <a:alpha val="60000"/>
              </a:srgb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2" name="Slide Number Placeholder 15">
            <a:extLst>
              <a:ext uri="{FF2B5EF4-FFF2-40B4-BE49-F238E27FC236}">
                <a16:creationId xmlns:a16="http://schemas.microsoft.com/office/drawing/2014/main" id="{59952880-13C4-4C4A-94BE-B9B3251CF20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32320" y="6553200"/>
            <a:ext cx="581110" cy="228600"/>
          </a:xfrm>
          <a:prstGeom prst="rect">
            <a:avLst/>
          </a:prstGeom>
        </p:spPr>
        <p:txBody>
          <a:bodyPr tIns="0" bIns="0"/>
          <a:lstStyle>
            <a:lvl1pPr algn="r">
              <a:defRPr sz="1400"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04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566756"/>
          </a:xfrm>
          <a:prstGeom prst="rect">
            <a:avLst/>
          </a:prstGeom>
        </p:spPr>
        <p:txBody>
          <a:bodyPr vert="horz" wrap="square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9766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152650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sharp-book.softuni.org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A close up of a logo&#10;&#10;Description automatically generated">
            <a:extLst>
              <a:ext uri="{FF2B5EF4-FFF2-40B4-BE49-F238E27FC236}">
                <a16:creationId xmlns:a16="http://schemas.microsoft.com/office/drawing/2014/main" id="{E8235526-6CEF-42B9-AEB5-62667CA7D0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709" y="595116"/>
            <a:ext cx="5675407" cy="56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"/>
    </mc:Choice>
    <mc:Fallback>
      <p:transition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74AF389-E129-495C-A0CD-9FC1942ED012}"/>
              </a:ext>
            </a:extLst>
          </p:cNvPr>
          <p:cNvSpPr/>
          <p:nvPr/>
        </p:nvSpPr>
        <p:spPr>
          <a:xfrm>
            <a:off x="4341812" y="379172"/>
            <a:ext cx="7479740" cy="1588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b="1" dirty="0"/>
              <a:t>Comprehensive Introduction</a:t>
            </a:r>
          </a:p>
          <a:p>
            <a:pPr algn="ctr">
              <a:lnSpc>
                <a:spcPct val="90000"/>
              </a:lnSpc>
            </a:pPr>
            <a:r>
              <a:rPr lang="en-US" sz="4800" b="1" dirty="0"/>
              <a:t>to </a:t>
            </a:r>
            <a:r>
              <a:rPr lang="en-US" sz="6000" b="1" dirty="0">
                <a:solidFill>
                  <a:schemeClr val="bg1">
                    <a:lumMod val="75000"/>
                  </a:schemeClr>
                </a:solidFill>
              </a:rPr>
              <a:t>Programming </a:t>
            </a:r>
            <a:r>
              <a:rPr lang="en-US" sz="4800" b="1" dirty="0"/>
              <a:t>with </a:t>
            </a:r>
            <a:r>
              <a:rPr lang="en-US" sz="6000" b="1" dirty="0">
                <a:solidFill>
                  <a:schemeClr val="bg1">
                    <a:lumMod val="75000"/>
                  </a:schemeClr>
                </a:solidFill>
              </a:rPr>
              <a:t>C#</a:t>
            </a:r>
            <a:endParaRPr lang="en-US" sz="4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759C493-A4C8-4D24-9561-F1874564335F}"/>
              </a:ext>
            </a:extLst>
          </p:cNvPr>
          <p:cNvSpPr/>
          <p:nvPr/>
        </p:nvSpPr>
        <p:spPr>
          <a:xfrm>
            <a:off x="3275012" y="6078738"/>
            <a:ext cx="5638800" cy="425301"/>
          </a:xfrm>
          <a:prstGeom prst="roundRect">
            <a:avLst>
              <a:gd name="adj" fmla="val 8675"/>
            </a:avLst>
          </a:prstGeom>
          <a:solidFill>
            <a:srgbClr val="122233">
              <a:alpha val="74902"/>
            </a:srgbClr>
          </a:solidFill>
          <a:ln>
            <a:noFill/>
          </a:ln>
          <a:effectLst/>
        </p:spPr>
        <p:txBody>
          <a:bodyPr wrap="square" lIns="72000" tIns="18000" rIns="72000" bIns="1800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and a </a:t>
            </a:r>
            <a:r>
              <a:rPr lang="en-US" sz="2400" b="1" dirty="0">
                <a:solidFill>
                  <a:schemeClr val="bg2"/>
                </a:solidFill>
              </a:rPr>
              <a:t>speaker</a:t>
            </a:r>
            <a:r>
              <a:rPr lang="en-US" sz="2400" dirty="0">
                <a:solidFill>
                  <a:schemeClr val="bg2"/>
                </a:solidFill>
              </a:rPr>
              <a:t> at hundreds of conferences.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801CA3B4-5D9C-4D4D-8FFC-9459D4B27F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91" y="533400"/>
            <a:ext cx="3433621" cy="3429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D240D7-9A39-4001-9BC5-2B6C71278447}"/>
              </a:ext>
            </a:extLst>
          </p:cNvPr>
          <p:cNvSpPr txBox="1"/>
          <p:nvPr/>
        </p:nvSpPr>
        <p:spPr>
          <a:xfrm>
            <a:off x="1274811" y="4587185"/>
            <a:ext cx="1938379" cy="65463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 anchor="ctr" anchorCtr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cap="all" dirty="0">
                <a:solidFill>
                  <a:schemeClr val="tx1">
                    <a:alpha val="80000"/>
                  </a:schemeClr>
                </a:solidFill>
                <a:latin typeface="Arial Nova" panose="020B0504020202020204" pitchFamily="34" charset="0"/>
                <a:cs typeface="Aharoni" panose="020B0604020202020204" pitchFamily="2" charset="-79"/>
              </a:rPr>
              <a:t>speaker</a:t>
            </a:r>
          </a:p>
        </p:txBody>
      </p:sp>
    </p:spTree>
    <p:extLst>
      <p:ext uri="{BB962C8B-B14F-4D97-AF65-F5344CB8AC3E}">
        <p14:creationId xmlns:p14="http://schemas.microsoft.com/office/powerpoint/2010/main" val="3796464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74AF389-E129-495C-A0CD-9FC1942ED012}"/>
              </a:ext>
            </a:extLst>
          </p:cNvPr>
          <p:cNvSpPr/>
          <p:nvPr/>
        </p:nvSpPr>
        <p:spPr>
          <a:xfrm>
            <a:off x="4341812" y="379172"/>
            <a:ext cx="7479740" cy="1588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b="1" dirty="0"/>
              <a:t>Comprehensive Introduction</a:t>
            </a:r>
          </a:p>
          <a:p>
            <a:pPr algn="ctr">
              <a:lnSpc>
                <a:spcPct val="90000"/>
              </a:lnSpc>
            </a:pPr>
            <a:r>
              <a:rPr lang="en-US" sz="4800" b="1" dirty="0"/>
              <a:t>to </a:t>
            </a:r>
            <a:r>
              <a:rPr lang="en-US" sz="6000" b="1" dirty="0">
                <a:solidFill>
                  <a:schemeClr val="bg1">
                    <a:lumMod val="75000"/>
                  </a:schemeClr>
                </a:solidFill>
              </a:rPr>
              <a:t>Programming </a:t>
            </a:r>
            <a:r>
              <a:rPr lang="en-US" sz="4800" b="1" dirty="0"/>
              <a:t>with </a:t>
            </a:r>
            <a:r>
              <a:rPr lang="en-US" sz="6000" b="1" dirty="0">
                <a:solidFill>
                  <a:schemeClr val="bg1">
                    <a:lumMod val="75000"/>
                  </a:schemeClr>
                </a:solidFill>
              </a:rPr>
              <a:t>C#</a:t>
            </a:r>
            <a:endParaRPr lang="en-US" sz="4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759C493-A4C8-4D24-9561-F1874564335F}"/>
              </a:ext>
            </a:extLst>
          </p:cNvPr>
          <p:cNvSpPr/>
          <p:nvPr/>
        </p:nvSpPr>
        <p:spPr>
          <a:xfrm>
            <a:off x="3536437" y="6078739"/>
            <a:ext cx="5115950" cy="425301"/>
          </a:xfrm>
          <a:prstGeom prst="roundRect">
            <a:avLst>
              <a:gd name="adj" fmla="val 8675"/>
            </a:avLst>
          </a:prstGeom>
          <a:solidFill>
            <a:srgbClr val="122233">
              <a:alpha val="74902"/>
            </a:srgbClr>
          </a:solidFill>
          <a:ln>
            <a:noFill/>
          </a:ln>
          <a:effectLst/>
        </p:spPr>
        <p:txBody>
          <a:bodyPr wrap="square" lIns="72000" tIns="18000" rIns="72000" bIns="1800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I designed this course after </a:t>
            </a:r>
            <a:r>
              <a:rPr lang="en-US" sz="2400" b="1" dirty="0">
                <a:solidFill>
                  <a:schemeClr val="bg2"/>
                </a:solidFill>
              </a:rPr>
              <a:t>15 years </a:t>
            </a:r>
            <a:r>
              <a:rPr lang="en-US" sz="2400" dirty="0">
                <a:solidFill>
                  <a:schemeClr val="bg2"/>
                </a:solidFill>
              </a:rPr>
              <a:t>of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801CA3B4-5D9C-4D4D-8FFC-9459D4B27F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91" y="533400"/>
            <a:ext cx="3433621" cy="3429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39A118-5A23-4F2E-B3E9-437916C33B3B}"/>
              </a:ext>
            </a:extLst>
          </p:cNvPr>
          <p:cNvSpPr txBox="1"/>
          <p:nvPr/>
        </p:nvSpPr>
        <p:spPr>
          <a:xfrm>
            <a:off x="1354576" y="4587185"/>
            <a:ext cx="1778849" cy="65463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 anchor="ctr" anchorCtr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cap="all" dirty="0">
                <a:solidFill>
                  <a:schemeClr val="tx1">
                    <a:alpha val="80000"/>
                  </a:schemeClr>
                </a:solidFill>
                <a:latin typeface="Arial Nova" panose="020B0504020202020204" pitchFamily="34" charset="0"/>
                <a:cs typeface="Aharoni" panose="020B0604020202020204" pitchFamily="2" charset="-79"/>
              </a:rPr>
              <a:t>course</a:t>
            </a:r>
          </a:p>
        </p:txBody>
      </p:sp>
    </p:spTree>
    <p:extLst>
      <p:ext uri="{BB962C8B-B14F-4D97-AF65-F5344CB8AC3E}">
        <p14:creationId xmlns:p14="http://schemas.microsoft.com/office/powerpoint/2010/main" val="962152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74AF389-E129-495C-A0CD-9FC1942ED012}"/>
              </a:ext>
            </a:extLst>
          </p:cNvPr>
          <p:cNvSpPr/>
          <p:nvPr/>
        </p:nvSpPr>
        <p:spPr>
          <a:xfrm>
            <a:off x="4341812" y="379172"/>
            <a:ext cx="7479740" cy="1588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b="1" dirty="0"/>
              <a:t>Comprehensive Introduction</a:t>
            </a:r>
          </a:p>
          <a:p>
            <a:pPr algn="ctr">
              <a:lnSpc>
                <a:spcPct val="90000"/>
              </a:lnSpc>
            </a:pPr>
            <a:r>
              <a:rPr lang="en-US" sz="4800" b="1" dirty="0"/>
              <a:t>to </a:t>
            </a:r>
            <a:r>
              <a:rPr lang="en-US" sz="6000" b="1" dirty="0">
                <a:solidFill>
                  <a:schemeClr val="bg1">
                    <a:lumMod val="75000"/>
                  </a:schemeClr>
                </a:solidFill>
              </a:rPr>
              <a:t>Programming </a:t>
            </a:r>
            <a:r>
              <a:rPr lang="en-US" sz="4800" b="1" dirty="0"/>
              <a:t>with </a:t>
            </a:r>
            <a:r>
              <a:rPr lang="en-US" sz="6000" b="1" dirty="0">
                <a:solidFill>
                  <a:schemeClr val="bg1">
                    <a:lumMod val="75000"/>
                  </a:schemeClr>
                </a:solidFill>
              </a:rPr>
              <a:t>C#</a:t>
            </a:r>
            <a:endParaRPr lang="en-US" sz="4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759C493-A4C8-4D24-9561-F1874564335F}"/>
              </a:ext>
            </a:extLst>
          </p:cNvPr>
          <p:cNvSpPr/>
          <p:nvPr/>
        </p:nvSpPr>
        <p:spPr>
          <a:xfrm>
            <a:off x="3427412" y="6078739"/>
            <a:ext cx="5334000" cy="425301"/>
          </a:xfrm>
          <a:prstGeom prst="roundRect">
            <a:avLst>
              <a:gd name="adj" fmla="val 8675"/>
            </a:avLst>
          </a:prstGeom>
          <a:solidFill>
            <a:srgbClr val="122233">
              <a:alpha val="74902"/>
            </a:srgbClr>
          </a:solidFill>
          <a:ln>
            <a:noFill/>
          </a:ln>
          <a:effectLst/>
        </p:spPr>
        <p:txBody>
          <a:bodyPr wrap="square" lIns="72000" tIns="18000" rIns="72000" bIns="1800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teaching programming</a:t>
            </a:r>
            <a:r>
              <a:rPr lang="bg-BG" sz="2400" b="1" dirty="0">
                <a:solidFill>
                  <a:schemeClr val="bg2"/>
                </a:solidFill>
              </a:rPr>
              <a:t> </a:t>
            </a:r>
            <a:r>
              <a:rPr lang="en-US" sz="2400" dirty="0">
                <a:solidFill>
                  <a:schemeClr val="bg2"/>
                </a:solidFill>
              </a:rPr>
              <a:t>in 6 tech schools,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801CA3B4-5D9C-4D4D-8FFC-9459D4B27F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91" y="533400"/>
            <a:ext cx="3433621" cy="3429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748F30-5137-47FF-93DA-C0D88FB10D11}"/>
              </a:ext>
            </a:extLst>
          </p:cNvPr>
          <p:cNvSpPr txBox="1"/>
          <p:nvPr/>
        </p:nvSpPr>
        <p:spPr>
          <a:xfrm>
            <a:off x="1176386" y="4350197"/>
            <a:ext cx="2135227" cy="112861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 anchor="ctr" anchorCtr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cap="all" dirty="0">
                <a:solidFill>
                  <a:schemeClr val="tx1">
                    <a:alpha val="80000"/>
                  </a:schemeClr>
                </a:solidFill>
                <a:latin typeface="Arial Nova" panose="020B0504020202020204" pitchFamily="34" charset="0"/>
                <a:cs typeface="Aharoni" panose="020B0604020202020204" pitchFamily="2" charset="-79"/>
              </a:rPr>
              <a:t>teaching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cap="all" dirty="0">
                <a:solidFill>
                  <a:schemeClr val="tx1">
                    <a:alpha val="80000"/>
                  </a:schemeClr>
                </a:solidFill>
                <a:latin typeface="Arial Nova" panose="020B0504020202020204" pitchFamily="34" charset="0"/>
                <a:cs typeface="Aharoni" panose="020B0604020202020204" pitchFamily="2" charset="-79"/>
              </a:rPr>
              <a:t>coding</a:t>
            </a:r>
          </a:p>
        </p:txBody>
      </p:sp>
    </p:spTree>
    <p:extLst>
      <p:ext uri="{BB962C8B-B14F-4D97-AF65-F5344CB8AC3E}">
        <p14:creationId xmlns:p14="http://schemas.microsoft.com/office/powerpoint/2010/main" val="3836519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74AF389-E129-495C-A0CD-9FC1942ED012}"/>
              </a:ext>
            </a:extLst>
          </p:cNvPr>
          <p:cNvSpPr/>
          <p:nvPr/>
        </p:nvSpPr>
        <p:spPr>
          <a:xfrm>
            <a:off x="4341812" y="379172"/>
            <a:ext cx="7479740" cy="1588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b="1" dirty="0"/>
              <a:t>Comprehensive Introduction</a:t>
            </a:r>
          </a:p>
          <a:p>
            <a:pPr algn="ctr">
              <a:lnSpc>
                <a:spcPct val="90000"/>
              </a:lnSpc>
            </a:pPr>
            <a:r>
              <a:rPr lang="en-US" sz="4800" b="1" dirty="0"/>
              <a:t>to </a:t>
            </a:r>
            <a:r>
              <a:rPr lang="en-US" sz="6000" b="1" dirty="0">
                <a:solidFill>
                  <a:schemeClr val="bg1">
                    <a:lumMod val="75000"/>
                  </a:schemeClr>
                </a:solidFill>
              </a:rPr>
              <a:t>Programming </a:t>
            </a:r>
            <a:r>
              <a:rPr lang="en-US" sz="4800" b="1" dirty="0"/>
              <a:t>with </a:t>
            </a:r>
            <a:r>
              <a:rPr lang="en-US" sz="6000" b="1" dirty="0">
                <a:solidFill>
                  <a:schemeClr val="bg1">
                    <a:lumMod val="75000"/>
                  </a:schemeClr>
                </a:solidFill>
              </a:rPr>
              <a:t>C#</a:t>
            </a:r>
            <a:endParaRPr lang="en-US" sz="4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759C493-A4C8-4D24-9561-F1874564335F}"/>
              </a:ext>
            </a:extLst>
          </p:cNvPr>
          <p:cNvSpPr/>
          <p:nvPr/>
        </p:nvSpPr>
        <p:spPr>
          <a:xfrm>
            <a:off x="1903412" y="6078739"/>
            <a:ext cx="8382000" cy="425301"/>
          </a:xfrm>
          <a:prstGeom prst="roundRect">
            <a:avLst>
              <a:gd name="adj" fmla="val 8675"/>
            </a:avLst>
          </a:prstGeom>
          <a:solidFill>
            <a:srgbClr val="122233">
              <a:alpha val="74902"/>
            </a:srgbClr>
          </a:solidFill>
          <a:ln>
            <a:noFill/>
          </a:ln>
          <a:effectLst/>
        </p:spPr>
        <p:txBody>
          <a:bodyPr wrap="square" lIns="72000" tIns="18000" rIns="72000" bIns="1800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where I found that coding can be learned only by </a:t>
            </a:r>
            <a:r>
              <a:rPr lang="en-US" sz="2400" b="1" dirty="0">
                <a:solidFill>
                  <a:schemeClr val="bg2"/>
                </a:solidFill>
              </a:rPr>
              <a:t>a lot of practice</a:t>
            </a:r>
            <a:r>
              <a:rPr lang="en-US" sz="2400" dirty="0">
                <a:solidFill>
                  <a:schemeClr val="bg2"/>
                </a:solidFill>
              </a:rPr>
              <a:t>,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801CA3B4-5D9C-4D4D-8FFC-9459D4B27F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91" y="533400"/>
            <a:ext cx="3433621" cy="3429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6A1DBD-1F7B-49BB-94A1-430544DAE017}"/>
              </a:ext>
            </a:extLst>
          </p:cNvPr>
          <p:cNvSpPr txBox="1"/>
          <p:nvPr/>
        </p:nvSpPr>
        <p:spPr>
          <a:xfrm>
            <a:off x="1204920" y="4587185"/>
            <a:ext cx="2078161" cy="65463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 anchor="ctr" anchorCtr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cap="all" dirty="0">
                <a:solidFill>
                  <a:schemeClr val="tx1">
                    <a:alpha val="80000"/>
                  </a:schemeClr>
                </a:solidFill>
                <a:latin typeface="Arial Nova" panose="020B0504020202020204" pitchFamily="34" charset="0"/>
                <a:cs typeface="Aharoni" panose="020B0604020202020204" pitchFamily="2" charset="-79"/>
              </a:rPr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3803199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74AF389-E129-495C-A0CD-9FC1942ED012}"/>
              </a:ext>
            </a:extLst>
          </p:cNvPr>
          <p:cNvSpPr/>
          <p:nvPr/>
        </p:nvSpPr>
        <p:spPr>
          <a:xfrm>
            <a:off x="4341812" y="379172"/>
            <a:ext cx="7479740" cy="1588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b="1" dirty="0"/>
              <a:t>Comprehensive Introduction</a:t>
            </a:r>
          </a:p>
          <a:p>
            <a:pPr algn="ctr">
              <a:lnSpc>
                <a:spcPct val="90000"/>
              </a:lnSpc>
            </a:pPr>
            <a:r>
              <a:rPr lang="en-US" sz="4800" b="1" dirty="0"/>
              <a:t>to </a:t>
            </a:r>
            <a:r>
              <a:rPr lang="en-US" sz="6000" b="1" dirty="0">
                <a:solidFill>
                  <a:schemeClr val="bg1">
                    <a:lumMod val="75000"/>
                  </a:schemeClr>
                </a:solidFill>
              </a:rPr>
              <a:t>Programming </a:t>
            </a:r>
            <a:r>
              <a:rPr lang="en-US" sz="4800" b="1" dirty="0"/>
              <a:t>with </a:t>
            </a:r>
            <a:r>
              <a:rPr lang="en-US" sz="6000" b="1" dirty="0">
                <a:solidFill>
                  <a:schemeClr val="bg1">
                    <a:lumMod val="75000"/>
                  </a:schemeClr>
                </a:solidFill>
              </a:rPr>
              <a:t>C#</a:t>
            </a:r>
            <a:endParaRPr lang="en-US" sz="4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759C493-A4C8-4D24-9561-F1874564335F}"/>
              </a:ext>
            </a:extLst>
          </p:cNvPr>
          <p:cNvSpPr/>
          <p:nvPr/>
        </p:nvSpPr>
        <p:spPr>
          <a:xfrm>
            <a:off x="2589212" y="6078739"/>
            <a:ext cx="7010400" cy="425301"/>
          </a:xfrm>
          <a:prstGeom prst="roundRect">
            <a:avLst>
              <a:gd name="adj" fmla="val 8675"/>
            </a:avLst>
          </a:prstGeom>
          <a:solidFill>
            <a:srgbClr val="122233">
              <a:alpha val="74902"/>
            </a:srgbClr>
          </a:solidFill>
          <a:ln>
            <a:noFill/>
          </a:ln>
          <a:effectLst/>
        </p:spPr>
        <p:txBody>
          <a:bodyPr wrap="square" lIns="72000" tIns="18000" rIns="72000" bIns="1800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and this is my main teaching approach: </a:t>
            </a:r>
            <a:r>
              <a:rPr lang="en-US" sz="2400" b="1" dirty="0">
                <a:solidFill>
                  <a:schemeClr val="bg2"/>
                </a:solidFill>
              </a:rPr>
              <a:t>learn by doing</a:t>
            </a:r>
            <a:r>
              <a:rPr lang="en-US" sz="2400" dirty="0">
                <a:solidFill>
                  <a:schemeClr val="bg2"/>
                </a:solidFill>
              </a:rPr>
              <a:t>.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801CA3B4-5D9C-4D4D-8FFC-9459D4B27F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91" y="533400"/>
            <a:ext cx="3433621" cy="3429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336429-53EC-42E0-A80B-A535A155B276}"/>
              </a:ext>
            </a:extLst>
          </p:cNvPr>
          <p:cNvSpPr txBox="1"/>
          <p:nvPr/>
        </p:nvSpPr>
        <p:spPr>
          <a:xfrm>
            <a:off x="1224155" y="4350197"/>
            <a:ext cx="2039689" cy="112861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 anchor="ctr" anchorCtr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cap="all">
                <a:solidFill>
                  <a:schemeClr val="tx1">
                    <a:alpha val="80000"/>
                  </a:schemeClr>
                </a:solidFill>
                <a:latin typeface="Arial Nova" panose="020B0504020202020204" pitchFamily="34" charset="0"/>
                <a:cs typeface="Aharoni" panose="020B0604020202020204" pitchFamily="2" charset="-79"/>
              </a:rPr>
              <a:t>learn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cap="all" dirty="0">
                <a:solidFill>
                  <a:schemeClr val="tx1">
                    <a:alpha val="80000"/>
                  </a:schemeClr>
                </a:solidFill>
                <a:latin typeface="Arial Nova" panose="020B0504020202020204" pitchFamily="34" charset="0"/>
                <a:cs typeface="Aharoni" panose="020B0604020202020204" pitchFamily="2" charset="-79"/>
              </a:rPr>
              <a:t>by doing</a:t>
            </a:r>
          </a:p>
        </p:txBody>
      </p:sp>
    </p:spTree>
    <p:extLst>
      <p:ext uri="{BB962C8B-B14F-4D97-AF65-F5344CB8AC3E}">
        <p14:creationId xmlns:p14="http://schemas.microsoft.com/office/powerpoint/2010/main" val="2542547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74AF389-E129-495C-A0CD-9FC1942ED012}"/>
              </a:ext>
            </a:extLst>
          </p:cNvPr>
          <p:cNvSpPr/>
          <p:nvPr/>
        </p:nvSpPr>
        <p:spPr>
          <a:xfrm>
            <a:off x="4341812" y="379172"/>
            <a:ext cx="7479740" cy="1588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b="1" dirty="0"/>
              <a:t>Comprehensive Introduction</a:t>
            </a:r>
          </a:p>
          <a:p>
            <a:pPr algn="ctr">
              <a:lnSpc>
                <a:spcPct val="90000"/>
              </a:lnSpc>
            </a:pPr>
            <a:r>
              <a:rPr lang="en-US" sz="4800" b="1" dirty="0"/>
              <a:t>to </a:t>
            </a:r>
            <a:r>
              <a:rPr lang="en-US" sz="6000" b="1" dirty="0">
                <a:solidFill>
                  <a:schemeClr val="bg1">
                    <a:lumMod val="75000"/>
                  </a:schemeClr>
                </a:solidFill>
              </a:rPr>
              <a:t>Programming </a:t>
            </a:r>
            <a:r>
              <a:rPr lang="en-US" sz="4800" b="1" dirty="0"/>
              <a:t>with </a:t>
            </a:r>
            <a:r>
              <a:rPr lang="en-US" sz="6000" b="1" dirty="0">
                <a:solidFill>
                  <a:schemeClr val="bg1">
                    <a:lumMod val="75000"/>
                  </a:schemeClr>
                </a:solidFill>
              </a:rPr>
              <a:t>C#</a:t>
            </a:r>
            <a:endParaRPr lang="en-US" sz="4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759C493-A4C8-4D24-9561-F1874564335F}"/>
              </a:ext>
            </a:extLst>
          </p:cNvPr>
          <p:cNvSpPr/>
          <p:nvPr/>
        </p:nvSpPr>
        <p:spPr>
          <a:xfrm>
            <a:off x="1979612" y="6078738"/>
            <a:ext cx="8229600" cy="425301"/>
          </a:xfrm>
          <a:prstGeom prst="roundRect">
            <a:avLst>
              <a:gd name="adj" fmla="val 8675"/>
            </a:avLst>
          </a:prstGeom>
          <a:solidFill>
            <a:srgbClr val="122233">
              <a:alpha val="74902"/>
            </a:srgbClr>
          </a:solidFill>
          <a:ln>
            <a:noFill/>
          </a:ln>
          <a:effectLst/>
        </p:spPr>
        <p:txBody>
          <a:bodyPr wrap="square" lIns="72000" tIns="18000" rIns="72000" bIns="1800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This training is designed to give the attendees a </a:t>
            </a:r>
            <a:r>
              <a:rPr lang="en-US" sz="2400" b="1" dirty="0">
                <a:solidFill>
                  <a:schemeClr val="bg2"/>
                </a:solidFill>
              </a:rPr>
              <a:t>solid foundation 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801CA3B4-5D9C-4D4D-8FFC-9459D4B27F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91" y="533400"/>
            <a:ext cx="3433621" cy="3429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CD525E-3FAD-4160-B558-310EE68749D1}"/>
              </a:ext>
            </a:extLst>
          </p:cNvPr>
          <p:cNvSpPr txBox="1"/>
          <p:nvPr/>
        </p:nvSpPr>
        <p:spPr>
          <a:xfrm>
            <a:off x="924267" y="4587185"/>
            <a:ext cx="2639469" cy="65463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 anchor="ctr" anchorCtr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cap="all" dirty="0">
                <a:solidFill>
                  <a:schemeClr val="tx1">
                    <a:alpha val="80000"/>
                  </a:schemeClr>
                </a:solidFill>
                <a:latin typeface="Arial Nova" panose="020B0504020202020204" pitchFamily="34" charset="0"/>
                <a:cs typeface="Aharoni" panose="020B0604020202020204" pitchFamily="2" charset="-79"/>
              </a:rPr>
              <a:t>foundation</a:t>
            </a:r>
          </a:p>
        </p:txBody>
      </p:sp>
    </p:spTree>
    <p:extLst>
      <p:ext uri="{BB962C8B-B14F-4D97-AF65-F5344CB8AC3E}">
        <p14:creationId xmlns:p14="http://schemas.microsoft.com/office/powerpoint/2010/main" val="2461618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74AF389-E129-495C-A0CD-9FC1942ED012}"/>
              </a:ext>
            </a:extLst>
          </p:cNvPr>
          <p:cNvSpPr/>
          <p:nvPr/>
        </p:nvSpPr>
        <p:spPr>
          <a:xfrm>
            <a:off x="4341812" y="379172"/>
            <a:ext cx="7479740" cy="1588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b="1" dirty="0"/>
              <a:t>Comprehensive Introduction</a:t>
            </a:r>
          </a:p>
          <a:p>
            <a:pPr algn="ctr">
              <a:lnSpc>
                <a:spcPct val="90000"/>
              </a:lnSpc>
            </a:pPr>
            <a:r>
              <a:rPr lang="en-US" sz="4800" b="1" dirty="0"/>
              <a:t>to </a:t>
            </a:r>
            <a:r>
              <a:rPr lang="en-US" sz="6000" b="1" dirty="0">
                <a:solidFill>
                  <a:schemeClr val="bg1">
                    <a:lumMod val="75000"/>
                  </a:schemeClr>
                </a:solidFill>
              </a:rPr>
              <a:t>Programming </a:t>
            </a:r>
            <a:r>
              <a:rPr lang="en-US" sz="4800" b="1" dirty="0"/>
              <a:t>with </a:t>
            </a:r>
            <a:r>
              <a:rPr lang="en-US" sz="6000" b="1" dirty="0">
                <a:solidFill>
                  <a:schemeClr val="bg1">
                    <a:lumMod val="75000"/>
                  </a:schemeClr>
                </a:solidFill>
              </a:rPr>
              <a:t>C#</a:t>
            </a:r>
            <a:endParaRPr lang="en-US" sz="4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759C493-A4C8-4D24-9561-F1874564335F}"/>
              </a:ext>
            </a:extLst>
          </p:cNvPr>
          <p:cNvSpPr/>
          <p:nvPr/>
        </p:nvSpPr>
        <p:spPr>
          <a:xfrm>
            <a:off x="2894012" y="6078738"/>
            <a:ext cx="6400800" cy="425301"/>
          </a:xfrm>
          <a:prstGeom prst="roundRect">
            <a:avLst>
              <a:gd name="adj" fmla="val 8675"/>
            </a:avLst>
          </a:prstGeom>
          <a:solidFill>
            <a:srgbClr val="122233">
              <a:alpha val="74902"/>
            </a:srgbClr>
          </a:solidFill>
          <a:ln>
            <a:noFill/>
          </a:ln>
          <a:effectLst/>
        </p:spPr>
        <p:txBody>
          <a:bodyPr wrap="square" lIns="72000" tIns="18000" rIns="72000" bIns="1800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of basic </a:t>
            </a:r>
            <a:r>
              <a:rPr lang="en-US" sz="2400" b="1" dirty="0">
                <a:solidFill>
                  <a:schemeClr val="bg2"/>
                </a:solidFill>
              </a:rPr>
              <a:t>programming</a:t>
            </a:r>
            <a:r>
              <a:rPr lang="en-US" sz="2400" dirty="0">
                <a:solidFill>
                  <a:schemeClr val="bg2"/>
                </a:solidFill>
              </a:rPr>
              <a:t> and </a:t>
            </a:r>
            <a:r>
              <a:rPr lang="en-US" sz="2400" b="1" dirty="0">
                <a:solidFill>
                  <a:schemeClr val="bg2"/>
                </a:solidFill>
              </a:rPr>
              <a:t>problem solving skills</a:t>
            </a:r>
            <a:r>
              <a:rPr lang="en-US" sz="2400" dirty="0">
                <a:solidFill>
                  <a:schemeClr val="bg2"/>
                </a:solidFill>
              </a:rPr>
              <a:t>.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801CA3B4-5D9C-4D4D-8FFC-9459D4B27F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91" y="533400"/>
            <a:ext cx="3433621" cy="3429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D793FB-E921-4D69-A9B5-24215C278282}"/>
              </a:ext>
            </a:extLst>
          </p:cNvPr>
          <p:cNvSpPr txBox="1"/>
          <p:nvPr/>
        </p:nvSpPr>
        <p:spPr>
          <a:xfrm>
            <a:off x="1482241" y="4587185"/>
            <a:ext cx="1523521" cy="65463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 anchor="ctr" anchorCtr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cap="all" dirty="0">
                <a:solidFill>
                  <a:schemeClr val="tx1">
                    <a:alpha val="80000"/>
                  </a:schemeClr>
                </a:solidFill>
                <a:latin typeface="Arial Nova" panose="020B0504020202020204" pitchFamily="34" charset="0"/>
                <a:cs typeface="Aharoni" panose="020B0604020202020204" pitchFamily="2" charset="-79"/>
              </a:rPr>
              <a:t>skills</a:t>
            </a:r>
          </a:p>
        </p:txBody>
      </p:sp>
    </p:spTree>
    <p:extLst>
      <p:ext uri="{BB962C8B-B14F-4D97-AF65-F5344CB8AC3E}">
        <p14:creationId xmlns:p14="http://schemas.microsoft.com/office/powerpoint/2010/main" val="217486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74AF389-E129-495C-A0CD-9FC1942ED012}"/>
              </a:ext>
            </a:extLst>
          </p:cNvPr>
          <p:cNvSpPr/>
          <p:nvPr/>
        </p:nvSpPr>
        <p:spPr>
          <a:xfrm>
            <a:off x="4341812" y="379172"/>
            <a:ext cx="7479740" cy="1588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b="1" dirty="0"/>
              <a:t>Comprehensive Introduction</a:t>
            </a:r>
          </a:p>
          <a:p>
            <a:pPr algn="ctr">
              <a:lnSpc>
                <a:spcPct val="90000"/>
              </a:lnSpc>
            </a:pPr>
            <a:r>
              <a:rPr lang="en-US" sz="4800" b="1" dirty="0"/>
              <a:t>to </a:t>
            </a:r>
            <a:r>
              <a:rPr lang="en-US" sz="6000" b="1" dirty="0">
                <a:solidFill>
                  <a:schemeClr val="bg1">
                    <a:lumMod val="75000"/>
                  </a:schemeClr>
                </a:solidFill>
              </a:rPr>
              <a:t>Programming </a:t>
            </a:r>
            <a:r>
              <a:rPr lang="en-US" sz="4800" b="1" dirty="0"/>
              <a:t>with </a:t>
            </a:r>
            <a:r>
              <a:rPr lang="en-US" sz="6000" b="1" dirty="0">
                <a:solidFill>
                  <a:schemeClr val="bg1">
                    <a:lumMod val="75000"/>
                  </a:schemeClr>
                </a:solidFill>
              </a:rPr>
              <a:t>C#</a:t>
            </a:r>
            <a:endParaRPr lang="en-US" sz="4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759C493-A4C8-4D24-9561-F1874564335F}"/>
              </a:ext>
            </a:extLst>
          </p:cNvPr>
          <p:cNvSpPr/>
          <p:nvPr/>
        </p:nvSpPr>
        <p:spPr>
          <a:xfrm>
            <a:off x="2665412" y="6078738"/>
            <a:ext cx="6858000" cy="425301"/>
          </a:xfrm>
          <a:prstGeom prst="roundRect">
            <a:avLst>
              <a:gd name="adj" fmla="val 8675"/>
            </a:avLst>
          </a:prstGeom>
          <a:solidFill>
            <a:srgbClr val="122233">
              <a:alpha val="74902"/>
            </a:srgbClr>
          </a:solidFill>
          <a:ln>
            <a:noFill/>
          </a:ln>
          <a:effectLst/>
        </p:spPr>
        <p:txBody>
          <a:bodyPr wrap="square" lIns="72000" tIns="18000" rIns="72000" bIns="1800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Successful graduates will develop skills to </a:t>
            </a:r>
            <a:r>
              <a:rPr lang="en-US" sz="2400" b="1" dirty="0">
                <a:solidFill>
                  <a:schemeClr val="bg2"/>
                </a:solidFill>
              </a:rPr>
              <a:t>write code</a:t>
            </a:r>
            <a:r>
              <a:rPr lang="en-US" sz="2400" dirty="0">
                <a:solidFill>
                  <a:schemeClr val="bg2"/>
                </a:solidFill>
              </a:rPr>
              <a:t>,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801CA3B4-5D9C-4D4D-8FFC-9459D4B27F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91" y="533400"/>
            <a:ext cx="3433621" cy="3429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6727EF-AC7A-4BDA-996D-8A157CBFEC88}"/>
              </a:ext>
            </a:extLst>
          </p:cNvPr>
          <p:cNvSpPr txBox="1"/>
          <p:nvPr/>
        </p:nvSpPr>
        <p:spPr>
          <a:xfrm>
            <a:off x="1380448" y="4587185"/>
            <a:ext cx="1727104" cy="65463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 anchor="ctr" anchorCtr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cap="all" dirty="0">
                <a:solidFill>
                  <a:schemeClr val="tx1">
                    <a:alpha val="80000"/>
                  </a:schemeClr>
                </a:solidFill>
                <a:latin typeface="Arial Nova" panose="020B0504020202020204" pitchFamily="34" charset="0"/>
                <a:cs typeface="Aharoni" panose="020B0604020202020204" pitchFamily="2" charset="-79"/>
              </a:rPr>
              <a:t>coding</a:t>
            </a:r>
          </a:p>
        </p:txBody>
      </p:sp>
    </p:spTree>
    <p:extLst>
      <p:ext uri="{BB962C8B-B14F-4D97-AF65-F5344CB8AC3E}">
        <p14:creationId xmlns:p14="http://schemas.microsoft.com/office/powerpoint/2010/main" val="3846703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74AF389-E129-495C-A0CD-9FC1942ED012}"/>
              </a:ext>
            </a:extLst>
          </p:cNvPr>
          <p:cNvSpPr/>
          <p:nvPr/>
        </p:nvSpPr>
        <p:spPr>
          <a:xfrm>
            <a:off x="4341812" y="379172"/>
            <a:ext cx="7479740" cy="1588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b="1" dirty="0"/>
              <a:t>Comprehensive Introduction</a:t>
            </a:r>
          </a:p>
          <a:p>
            <a:pPr algn="ctr">
              <a:lnSpc>
                <a:spcPct val="90000"/>
              </a:lnSpc>
            </a:pPr>
            <a:r>
              <a:rPr lang="en-US" sz="4800" b="1" dirty="0"/>
              <a:t>to </a:t>
            </a:r>
            <a:r>
              <a:rPr lang="en-US" sz="6000" b="1" dirty="0">
                <a:solidFill>
                  <a:schemeClr val="bg1">
                    <a:lumMod val="75000"/>
                  </a:schemeClr>
                </a:solidFill>
              </a:rPr>
              <a:t>Programming </a:t>
            </a:r>
            <a:r>
              <a:rPr lang="en-US" sz="4800" b="1" dirty="0"/>
              <a:t>with </a:t>
            </a:r>
            <a:r>
              <a:rPr lang="en-US" sz="6000" b="1" dirty="0">
                <a:solidFill>
                  <a:schemeClr val="bg1">
                    <a:lumMod val="75000"/>
                  </a:schemeClr>
                </a:solidFill>
              </a:rPr>
              <a:t>C#</a:t>
            </a:r>
            <a:endParaRPr lang="en-US" sz="4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759C493-A4C8-4D24-9561-F1874564335F}"/>
              </a:ext>
            </a:extLst>
          </p:cNvPr>
          <p:cNvSpPr/>
          <p:nvPr/>
        </p:nvSpPr>
        <p:spPr>
          <a:xfrm>
            <a:off x="4265612" y="6078739"/>
            <a:ext cx="3657600" cy="425301"/>
          </a:xfrm>
          <a:prstGeom prst="roundRect">
            <a:avLst>
              <a:gd name="adj" fmla="val 8675"/>
            </a:avLst>
          </a:prstGeom>
          <a:solidFill>
            <a:srgbClr val="122233">
              <a:alpha val="74902"/>
            </a:srgbClr>
          </a:solidFill>
          <a:ln>
            <a:noFill/>
          </a:ln>
          <a:effectLst/>
        </p:spPr>
        <p:txBody>
          <a:bodyPr wrap="square" lIns="72000" tIns="18000" rIns="72000" bIns="1800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using </a:t>
            </a:r>
            <a:r>
              <a:rPr lang="en-US" sz="2400" b="1" dirty="0">
                <a:solidFill>
                  <a:schemeClr val="bg2"/>
                </a:solidFill>
              </a:rPr>
              <a:t>C#</a:t>
            </a:r>
            <a:r>
              <a:rPr lang="en-US" sz="2400" dirty="0">
                <a:solidFill>
                  <a:schemeClr val="bg2"/>
                </a:solidFill>
              </a:rPr>
              <a:t> and </a:t>
            </a:r>
            <a:r>
              <a:rPr lang="en-US" sz="2400" b="1" dirty="0">
                <a:solidFill>
                  <a:schemeClr val="bg2"/>
                </a:solidFill>
              </a:rPr>
              <a:t>Visual Studio</a:t>
            </a:r>
            <a:r>
              <a:rPr lang="en-US" sz="2400" dirty="0">
                <a:solidFill>
                  <a:schemeClr val="bg2"/>
                </a:solidFill>
              </a:rPr>
              <a:t>,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801CA3B4-5D9C-4D4D-8FFC-9459D4B27F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91" y="533400"/>
            <a:ext cx="3433621" cy="3429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9462FE-4970-47B1-9A6A-1DD050FD59AE}"/>
              </a:ext>
            </a:extLst>
          </p:cNvPr>
          <p:cNvSpPr txBox="1"/>
          <p:nvPr/>
        </p:nvSpPr>
        <p:spPr>
          <a:xfrm>
            <a:off x="1868566" y="4587185"/>
            <a:ext cx="750875" cy="65463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 anchor="ctr" anchorCtr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cap="all" dirty="0">
                <a:solidFill>
                  <a:schemeClr val="tx1">
                    <a:alpha val="80000"/>
                  </a:schemeClr>
                </a:solidFill>
                <a:latin typeface="Arial Nova" panose="020B0504020202020204" pitchFamily="34" charset="0"/>
                <a:cs typeface="Aharoni" panose="020B0604020202020204" pitchFamily="2" charset="-79"/>
              </a:rPr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3294235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74AF389-E129-495C-A0CD-9FC1942ED012}"/>
              </a:ext>
            </a:extLst>
          </p:cNvPr>
          <p:cNvSpPr/>
          <p:nvPr/>
        </p:nvSpPr>
        <p:spPr>
          <a:xfrm>
            <a:off x="4341812" y="379172"/>
            <a:ext cx="7479740" cy="1588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b="1" dirty="0"/>
              <a:t>Comprehensive Introduction</a:t>
            </a:r>
          </a:p>
          <a:p>
            <a:pPr algn="ctr">
              <a:lnSpc>
                <a:spcPct val="90000"/>
              </a:lnSpc>
            </a:pPr>
            <a:r>
              <a:rPr lang="en-US" sz="4800" b="1" dirty="0"/>
              <a:t>to </a:t>
            </a:r>
            <a:r>
              <a:rPr lang="en-US" sz="6000" b="1" dirty="0">
                <a:solidFill>
                  <a:schemeClr val="bg1">
                    <a:lumMod val="75000"/>
                  </a:schemeClr>
                </a:solidFill>
              </a:rPr>
              <a:t>Programming </a:t>
            </a:r>
            <a:r>
              <a:rPr lang="en-US" sz="4800" b="1" dirty="0"/>
              <a:t>with </a:t>
            </a:r>
            <a:r>
              <a:rPr lang="en-US" sz="6000" b="1" dirty="0">
                <a:solidFill>
                  <a:schemeClr val="bg1">
                    <a:lumMod val="75000"/>
                  </a:schemeClr>
                </a:solidFill>
              </a:rPr>
              <a:t>C#</a:t>
            </a:r>
            <a:endParaRPr lang="en-US" sz="4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759C493-A4C8-4D24-9561-F1874564335F}"/>
              </a:ext>
            </a:extLst>
          </p:cNvPr>
          <p:cNvSpPr/>
          <p:nvPr/>
        </p:nvSpPr>
        <p:spPr>
          <a:xfrm>
            <a:off x="3275012" y="6078738"/>
            <a:ext cx="5638800" cy="425301"/>
          </a:xfrm>
          <a:prstGeom prst="roundRect">
            <a:avLst>
              <a:gd name="adj" fmla="val 8675"/>
            </a:avLst>
          </a:prstGeom>
          <a:solidFill>
            <a:srgbClr val="122233">
              <a:alpha val="74902"/>
            </a:srgbClr>
          </a:solidFill>
          <a:ln>
            <a:noFill/>
          </a:ln>
          <a:effectLst/>
        </p:spPr>
        <p:txBody>
          <a:bodyPr wrap="square" lIns="72000" tIns="18000" rIns="72000" bIns="1800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work with </a:t>
            </a:r>
            <a:r>
              <a:rPr lang="en-US" sz="2400" b="1" dirty="0">
                <a:solidFill>
                  <a:schemeClr val="bg2"/>
                </a:solidFill>
              </a:rPr>
              <a:t>variables</a:t>
            </a:r>
            <a:r>
              <a:rPr lang="en-US" sz="2400" dirty="0">
                <a:solidFill>
                  <a:schemeClr val="bg2"/>
                </a:solidFill>
              </a:rPr>
              <a:t>, </a:t>
            </a:r>
            <a:r>
              <a:rPr lang="en-US" sz="2400" b="1" dirty="0">
                <a:solidFill>
                  <a:schemeClr val="bg2"/>
                </a:solidFill>
              </a:rPr>
              <a:t>data</a:t>
            </a:r>
            <a:r>
              <a:rPr lang="en-US" sz="2400" dirty="0">
                <a:solidFill>
                  <a:schemeClr val="bg2"/>
                </a:solidFill>
              </a:rPr>
              <a:t> and </a:t>
            </a:r>
            <a:r>
              <a:rPr lang="en-US" sz="2400" b="1" dirty="0">
                <a:solidFill>
                  <a:schemeClr val="bg2"/>
                </a:solidFill>
              </a:rPr>
              <a:t>calculations</a:t>
            </a:r>
            <a:r>
              <a:rPr lang="en-US" sz="2400" dirty="0">
                <a:solidFill>
                  <a:schemeClr val="bg2"/>
                </a:solidFill>
              </a:rPr>
              <a:t>,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801CA3B4-5D9C-4D4D-8FFC-9459D4B27F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91" y="533400"/>
            <a:ext cx="3433621" cy="3429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7EA770-FFD5-45DD-9180-E59F1FBAF914}"/>
              </a:ext>
            </a:extLst>
          </p:cNvPr>
          <p:cNvSpPr txBox="1"/>
          <p:nvPr/>
        </p:nvSpPr>
        <p:spPr>
          <a:xfrm>
            <a:off x="1636095" y="4587185"/>
            <a:ext cx="1215810" cy="65463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 anchor="ctr" anchorCtr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cap="all" dirty="0">
                <a:solidFill>
                  <a:schemeClr val="tx1">
                    <a:alpha val="80000"/>
                  </a:schemeClr>
                </a:solidFill>
                <a:latin typeface="Arial Nova" panose="020B0504020202020204" pitchFamily="34" charset="0"/>
                <a:cs typeface="Aharoni" panose="020B0604020202020204" pitchFamily="2" charset="-79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110665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A close up of a logo&#10;&#10;Description automatically generated">
            <a:extLst>
              <a:ext uri="{FF2B5EF4-FFF2-40B4-BE49-F238E27FC236}">
                <a16:creationId xmlns:a16="http://schemas.microsoft.com/office/drawing/2014/main" id="{E8235526-6CEF-42B9-AEB5-62667CA7D0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91" y="533400"/>
            <a:ext cx="3433621" cy="3429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D4A1F92-01CC-435A-A7D2-83C92EB42A6D}"/>
              </a:ext>
            </a:extLst>
          </p:cNvPr>
          <p:cNvSpPr/>
          <p:nvPr/>
        </p:nvSpPr>
        <p:spPr>
          <a:xfrm>
            <a:off x="5499994" y="1066800"/>
            <a:ext cx="5928418" cy="4136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6600" b="1" dirty="0"/>
              <a:t>Comprehensive</a:t>
            </a:r>
            <a:br>
              <a:rPr lang="en-US" sz="6600" b="1" dirty="0"/>
            </a:br>
            <a:r>
              <a:rPr lang="en-US" sz="6600" b="1" dirty="0"/>
              <a:t>Introduction to</a:t>
            </a:r>
            <a:br>
              <a:rPr lang="en-US" sz="6600" b="1" dirty="0"/>
            </a:br>
            <a:r>
              <a:rPr lang="en-US" sz="8000" b="1" dirty="0">
                <a:solidFill>
                  <a:schemeClr val="bg1">
                    <a:lumMod val="75000"/>
                  </a:schemeClr>
                </a:solidFill>
              </a:rPr>
              <a:t>Programming</a:t>
            </a:r>
            <a:br>
              <a:rPr lang="en-US" sz="8000" b="1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6600" b="1" dirty="0"/>
              <a:t>with </a:t>
            </a:r>
            <a:r>
              <a:rPr lang="en-US" sz="8000" b="1" dirty="0">
                <a:solidFill>
                  <a:schemeClr val="bg1">
                    <a:lumMod val="75000"/>
                  </a:schemeClr>
                </a:solidFill>
              </a:rPr>
              <a:t>C#</a:t>
            </a:r>
            <a:endParaRPr lang="en-US" sz="6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D970C3-D1D0-48A5-814D-861C89922ABC}"/>
              </a:ext>
            </a:extLst>
          </p:cNvPr>
          <p:cNvSpPr/>
          <p:nvPr/>
        </p:nvSpPr>
        <p:spPr>
          <a:xfrm rot="237631">
            <a:off x="484519" y="4749702"/>
            <a:ext cx="5902130" cy="14219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b="1" dirty="0"/>
              <a:t>With Dr. </a:t>
            </a:r>
            <a:r>
              <a:rPr lang="en-US" sz="4800" b="1" dirty="0">
                <a:solidFill>
                  <a:schemeClr val="bg1">
                    <a:lumMod val="75000"/>
                  </a:schemeClr>
                </a:solidFill>
              </a:rPr>
              <a:t>Svetlin Nakov</a:t>
            </a:r>
          </a:p>
          <a:p>
            <a:pPr algn="ctr">
              <a:lnSpc>
                <a:spcPct val="90000"/>
              </a:lnSpc>
            </a:pPr>
            <a:r>
              <a:rPr lang="en-US" sz="4800" b="1" dirty="0"/>
              <a:t>and </a:t>
            </a:r>
            <a:r>
              <a:rPr lang="en-US" sz="4800" b="1" noProof="1">
                <a:solidFill>
                  <a:schemeClr val="bg1">
                    <a:lumMod val="75000"/>
                  </a:schemeClr>
                </a:solidFill>
              </a:rPr>
              <a:t>Preslav Mihaylov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2CC3F7-A374-4A71-856D-8F8DCB10E794}"/>
              </a:ext>
            </a:extLst>
          </p:cNvPr>
          <p:cNvSpPr txBox="1"/>
          <p:nvPr/>
        </p:nvSpPr>
        <p:spPr>
          <a:xfrm rot="21299888">
            <a:off x="7264535" y="5519723"/>
            <a:ext cx="4368852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hlinkClick r:id="rId4"/>
              </a:rPr>
              <a:t>csharp-book.softuni.org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231004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 advTm="5000">
        <p159:morph option="byObject"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6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50"/>
                            </p:stCondLst>
                            <p:childTnLst>
                              <p:par>
                                <p:cTn id="2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2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3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3" tmFilter="0, 0; 0.125,0.2665; 0.25,0.4; 0.375,0.465; 0.5,0.5;  0.625,0.535; 0.75,0.6; 0.875,0.7335; 1,1">
                                          <p:stCondLst>
                                            <p:cond delay="83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1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1" tmFilter="0, 0; 0.125,0.2665; 0.25,0.4; 0.375,0.465; 0.5,0.5;  0.625,0.535; 0.75,0.6; 0.875,0.7335; 1,1">
                                          <p:stCondLst>
                                            <p:cond delay="20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3">
                                          <p:stCondLst>
                                            <p:cond delay="8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21" decel="50000">
                                          <p:stCondLst>
                                            <p:cond delay="8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3">
                                          <p:stCondLst>
                                            <p:cond delay="1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21" decel="50000">
                                          <p:stCondLst>
                                            <p:cond delay="16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3">
                                          <p:stCondLst>
                                            <p:cond delay="20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21" decel="50000">
                                          <p:stCondLst>
                                            <p:cond delay="2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3">
                                          <p:stCondLst>
                                            <p:cond delay="22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21" decel="50000">
                                          <p:stCondLst>
                                            <p:cond delay="22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74AF389-E129-495C-A0CD-9FC1942ED012}"/>
              </a:ext>
            </a:extLst>
          </p:cNvPr>
          <p:cNvSpPr/>
          <p:nvPr/>
        </p:nvSpPr>
        <p:spPr>
          <a:xfrm>
            <a:off x="4341812" y="379172"/>
            <a:ext cx="7479740" cy="1588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b="1" dirty="0"/>
              <a:t>Comprehensive Introduction</a:t>
            </a:r>
          </a:p>
          <a:p>
            <a:pPr algn="ctr">
              <a:lnSpc>
                <a:spcPct val="90000"/>
              </a:lnSpc>
            </a:pPr>
            <a:r>
              <a:rPr lang="en-US" sz="4800" b="1" dirty="0"/>
              <a:t>to </a:t>
            </a:r>
            <a:r>
              <a:rPr lang="en-US" sz="6000" b="1" dirty="0">
                <a:solidFill>
                  <a:schemeClr val="bg1">
                    <a:lumMod val="75000"/>
                  </a:schemeClr>
                </a:solidFill>
              </a:rPr>
              <a:t>Programming </a:t>
            </a:r>
            <a:r>
              <a:rPr lang="en-US" sz="4800" b="1" dirty="0"/>
              <a:t>with </a:t>
            </a:r>
            <a:r>
              <a:rPr lang="en-US" sz="6000" b="1" dirty="0">
                <a:solidFill>
                  <a:schemeClr val="bg1">
                    <a:lumMod val="75000"/>
                  </a:schemeClr>
                </a:solidFill>
              </a:rPr>
              <a:t>C#</a:t>
            </a:r>
            <a:endParaRPr lang="en-US" sz="4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759C493-A4C8-4D24-9561-F1874564335F}"/>
              </a:ext>
            </a:extLst>
          </p:cNvPr>
          <p:cNvSpPr/>
          <p:nvPr/>
        </p:nvSpPr>
        <p:spPr>
          <a:xfrm>
            <a:off x="2208212" y="6078738"/>
            <a:ext cx="7772400" cy="425301"/>
          </a:xfrm>
          <a:prstGeom prst="roundRect">
            <a:avLst>
              <a:gd name="adj" fmla="val 8675"/>
            </a:avLst>
          </a:prstGeom>
          <a:solidFill>
            <a:srgbClr val="122233">
              <a:alpha val="74902"/>
            </a:srgbClr>
          </a:solidFill>
          <a:ln>
            <a:noFill/>
          </a:ln>
          <a:effectLst/>
        </p:spPr>
        <p:txBody>
          <a:bodyPr wrap="square" lIns="72000" tIns="18000" rIns="72000" bIns="1800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implement program logic, based on </a:t>
            </a:r>
            <a:r>
              <a:rPr lang="en-US" sz="2400" b="1" dirty="0">
                <a:solidFill>
                  <a:schemeClr val="bg2"/>
                </a:solidFill>
              </a:rPr>
              <a:t>conditional statements</a:t>
            </a:r>
            <a:r>
              <a:rPr lang="en-US" sz="2400" dirty="0">
                <a:solidFill>
                  <a:schemeClr val="bg2"/>
                </a:solidFill>
              </a:rPr>
              <a:t>,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801CA3B4-5D9C-4D4D-8FFC-9459D4B27F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91" y="533400"/>
            <a:ext cx="3433621" cy="3429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4FDF99-B69A-45A4-866A-79E44AAB7240}"/>
              </a:ext>
            </a:extLst>
          </p:cNvPr>
          <p:cNvSpPr txBox="1"/>
          <p:nvPr/>
        </p:nvSpPr>
        <p:spPr>
          <a:xfrm>
            <a:off x="968477" y="4587185"/>
            <a:ext cx="2551048" cy="65463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 anchor="ctr" anchorCtr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cap="all" dirty="0">
                <a:solidFill>
                  <a:schemeClr val="tx1">
                    <a:alpha val="80000"/>
                  </a:schemeClr>
                </a:solidFill>
                <a:latin typeface="Arial Nova" panose="020B0504020202020204" pitchFamily="34" charset="0"/>
                <a:cs typeface="Aharoni" panose="020B0604020202020204" pitchFamily="2" charset="-79"/>
              </a:rPr>
              <a:t>conditions</a:t>
            </a:r>
          </a:p>
        </p:txBody>
      </p:sp>
    </p:spTree>
    <p:extLst>
      <p:ext uri="{BB962C8B-B14F-4D97-AF65-F5344CB8AC3E}">
        <p14:creationId xmlns:p14="http://schemas.microsoft.com/office/powerpoint/2010/main" val="3581714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74AF389-E129-495C-A0CD-9FC1942ED012}"/>
              </a:ext>
            </a:extLst>
          </p:cNvPr>
          <p:cNvSpPr/>
          <p:nvPr/>
        </p:nvSpPr>
        <p:spPr>
          <a:xfrm>
            <a:off x="4341812" y="379172"/>
            <a:ext cx="7479740" cy="1588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b="1" dirty="0"/>
              <a:t>Comprehensive Introduction</a:t>
            </a:r>
          </a:p>
          <a:p>
            <a:pPr algn="ctr">
              <a:lnSpc>
                <a:spcPct val="90000"/>
              </a:lnSpc>
            </a:pPr>
            <a:r>
              <a:rPr lang="en-US" sz="4800" b="1" dirty="0"/>
              <a:t>to </a:t>
            </a:r>
            <a:r>
              <a:rPr lang="en-US" sz="6000" b="1" dirty="0">
                <a:solidFill>
                  <a:schemeClr val="bg1">
                    <a:lumMod val="75000"/>
                  </a:schemeClr>
                </a:solidFill>
              </a:rPr>
              <a:t>Programming </a:t>
            </a:r>
            <a:r>
              <a:rPr lang="en-US" sz="4800" b="1" dirty="0"/>
              <a:t>with </a:t>
            </a:r>
            <a:r>
              <a:rPr lang="en-US" sz="6000" b="1" dirty="0">
                <a:solidFill>
                  <a:schemeClr val="bg1">
                    <a:lumMod val="75000"/>
                  </a:schemeClr>
                </a:solidFill>
              </a:rPr>
              <a:t>C#</a:t>
            </a:r>
            <a:endParaRPr lang="en-US" sz="4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759C493-A4C8-4D24-9561-F1874564335F}"/>
              </a:ext>
            </a:extLst>
          </p:cNvPr>
          <p:cNvSpPr/>
          <p:nvPr/>
        </p:nvSpPr>
        <p:spPr>
          <a:xfrm>
            <a:off x="2894012" y="6078739"/>
            <a:ext cx="6400800" cy="425301"/>
          </a:xfrm>
          <a:prstGeom prst="roundRect">
            <a:avLst>
              <a:gd name="adj" fmla="val 8675"/>
            </a:avLst>
          </a:prstGeom>
          <a:solidFill>
            <a:srgbClr val="122233">
              <a:alpha val="74902"/>
            </a:srgbClr>
          </a:solidFill>
          <a:ln>
            <a:noFill/>
          </a:ln>
          <a:effectLst/>
        </p:spPr>
        <p:txBody>
          <a:bodyPr wrap="square" lIns="72000" tIns="18000" rIns="72000" bIns="1800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loops</a:t>
            </a:r>
            <a:r>
              <a:rPr lang="en-US" sz="2400" dirty="0">
                <a:solidFill>
                  <a:schemeClr val="bg2"/>
                </a:solidFill>
              </a:rPr>
              <a:t> and nested loops with more complex logic,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801CA3B4-5D9C-4D4D-8FFC-9459D4B27F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91" y="533400"/>
            <a:ext cx="3433621" cy="3429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DF5370-FA66-4ED1-BE3C-5535C15FE125}"/>
              </a:ext>
            </a:extLst>
          </p:cNvPr>
          <p:cNvSpPr txBox="1"/>
          <p:nvPr/>
        </p:nvSpPr>
        <p:spPr>
          <a:xfrm>
            <a:off x="1493331" y="4587185"/>
            <a:ext cx="1501337" cy="65463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 anchor="ctr" anchorCtr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cap="all" dirty="0">
                <a:solidFill>
                  <a:schemeClr val="tx1">
                    <a:alpha val="80000"/>
                  </a:schemeClr>
                </a:solidFill>
                <a:latin typeface="Arial Nova" panose="020B0504020202020204" pitchFamily="34" charset="0"/>
                <a:cs typeface="Aharoni" panose="020B0604020202020204" pitchFamily="2" charset="-79"/>
              </a:rPr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2835947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74AF389-E129-495C-A0CD-9FC1942ED012}"/>
              </a:ext>
            </a:extLst>
          </p:cNvPr>
          <p:cNvSpPr/>
          <p:nvPr/>
        </p:nvSpPr>
        <p:spPr>
          <a:xfrm>
            <a:off x="4341812" y="379172"/>
            <a:ext cx="7479740" cy="1588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b="1" dirty="0"/>
              <a:t>Comprehensive Introduction</a:t>
            </a:r>
          </a:p>
          <a:p>
            <a:pPr algn="ctr">
              <a:lnSpc>
                <a:spcPct val="90000"/>
              </a:lnSpc>
            </a:pPr>
            <a:r>
              <a:rPr lang="en-US" sz="4800" b="1" dirty="0"/>
              <a:t>to </a:t>
            </a:r>
            <a:r>
              <a:rPr lang="en-US" sz="6000" b="1" dirty="0">
                <a:solidFill>
                  <a:schemeClr val="bg1">
                    <a:lumMod val="75000"/>
                  </a:schemeClr>
                </a:solidFill>
              </a:rPr>
              <a:t>Programming </a:t>
            </a:r>
            <a:r>
              <a:rPr lang="en-US" sz="4800" b="1" dirty="0"/>
              <a:t>with </a:t>
            </a:r>
            <a:r>
              <a:rPr lang="en-US" sz="6000" b="1" dirty="0">
                <a:solidFill>
                  <a:schemeClr val="bg1">
                    <a:lumMod val="75000"/>
                  </a:schemeClr>
                </a:solidFill>
              </a:rPr>
              <a:t>C#</a:t>
            </a:r>
            <a:endParaRPr lang="en-US" sz="4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759C493-A4C8-4D24-9561-F1874564335F}"/>
              </a:ext>
            </a:extLst>
          </p:cNvPr>
          <p:cNvSpPr/>
          <p:nvPr/>
        </p:nvSpPr>
        <p:spPr>
          <a:xfrm>
            <a:off x="2970212" y="6078738"/>
            <a:ext cx="6248400" cy="425301"/>
          </a:xfrm>
          <a:prstGeom prst="roundRect">
            <a:avLst>
              <a:gd name="adj" fmla="val 8675"/>
            </a:avLst>
          </a:prstGeom>
          <a:solidFill>
            <a:srgbClr val="122233">
              <a:alpha val="74902"/>
            </a:srgbClr>
          </a:solidFill>
          <a:ln>
            <a:noFill/>
          </a:ln>
          <a:effectLst/>
        </p:spPr>
        <p:txBody>
          <a:bodyPr wrap="square" lIns="72000" tIns="18000" rIns="72000" bIns="1800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using </a:t>
            </a:r>
            <a:r>
              <a:rPr lang="en-US" sz="2400" b="1" dirty="0">
                <a:solidFill>
                  <a:schemeClr val="bg2"/>
                </a:solidFill>
              </a:rPr>
              <a:t>methods</a:t>
            </a:r>
            <a:r>
              <a:rPr lang="en-US" sz="2400" dirty="0">
                <a:solidFill>
                  <a:schemeClr val="bg2"/>
                </a:solidFill>
              </a:rPr>
              <a:t>, </a:t>
            </a:r>
            <a:r>
              <a:rPr lang="en-US" sz="2400" b="1" dirty="0">
                <a:solidFill>
                  <a:schemeClr val="bg2"/>
                </a:solidFill>
              </a:rPr>
              <a:t>debugger</a:t>
            </a:r>
            <a:r>
              <a:rPr lang="en-US" sz="2400" dirty="0">
                <a:solidFill>
                  <a:schemeClr val="bg2"/>
                </a:solidFill>
              </a:rPr>
              <a:t> and other techniques.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801CA3B4-5D9C-4D4D-8FFC-9459D4B27F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91" y="533400"/>
            <a:ext cx="3433621" cy="3429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4C293B-667D-4DE3-8380-1BB203C6F603}"/>
              </a:ext>
            </a:extLst>
          </p:cNvPr>
          <p:cNvSpPr txBox="1"/>
          <p:nvPr/>
        </p:nvSpPr>
        <p:spPr>
          <a:xfrm>
            <a:off x="1207325" y="4587185"/>
            <a:ext cx="2073353" cy="65463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 anchor="ctr" anchorCtr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cap="all" dirty="0">
                <a:solidFill>
                  <a:schemeClr val="tx1">
                    <a:alpha val="80000"/>
                  </a:schemeClr>
                </a:solidFill>
                <a:latin typeface="Arial Nova" panose="020B0504020202020204" pitchFamily="34" charset="0"/>
                <a:cs typeface="Aharoni" panose="020B0604020202020204" pitchFamily="2" charset="-79"/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1191412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74AF389-E129-495C-A0CD-9FC1942ED012}"/>
              </a:ext>
            </a:extLst>
          </p:cNvPr>
          <p:cNvSpPr/>
          <p:nvPr/>
        </p:nvSpPr>
        <p:spPr>
          <a:xfrm>
            <a:off x="4341812" y="379172"/>
            <a:ext cx="7479740" cy="1588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b="1" dirty="0"/>
              <a:t>Comprehensive Introduction</a:t>
            </a:r>
          </a:p>
          <a:p>
            <a:pPr algn="ctr">
              <a:lnSpc>
                <a:spcPct val="90000"/>
              </a:lnSpc>
            </a:pPr>
            <a:r>
              <a:rPr lang="en-US" sz="4800" b="1" dirty="0"/>
              <a:t>to </a:t>
            </a:r>
            <a:r>
              <a:rPr lang="en-US" sz="6000" b="1" dirty="0">
                <a:solidFill>
                  <a:schemeClr val="bg1">
                    <a:lumMod val="75000"/>
                  </a:schemeClr>
                </a:solidFill>
              </a:rPr>
              <a:t>Programming </a:t>
            </a:r>
            <a:r>
              <a:rPr lang="en-US" sz="4800" b="1" dirty="0"/>
              <a:t>with </a:t>
            </a:r>
            <a:r>
              <a:rPr lang="en-US" sz="6000" b="1" dirty="0">
                <a:solidFill>
                  <a:schemeClr val="bg1">
                    <a:lumMod val="75000"/>
                  </a:schemeClr>
                </a:solidFill>
              </a:rPr>
              <a:t>C#</a:t>
            </a:r>
            <a:endParaRPr lang="en-US" sz="4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759C493-A4C8-4D24-9561-F1874564335F}"/>
              </a:ext>
            </a:extLst>
          </p:cNvPr>
          <p:cNvSpPr/>
          <p:nvPr/>
        </p:nvSpPr>
        <p:spPr>
          <a:xfrm>
            <a:off x="2055812" y="6078738"/>
            <a:ext cx="8077200" cy="425301"/>
          </a:xfrm>
          <a:prstGeom prst="roundRect">
            <a:avLst>
              <a:gd name="adj" fmla="val 8675"/>
            </a:avLst>
          </a:prstGeom>
          <a:solidFill>
            <a:srgbClr val="122233">
              <a:alpha val="74902"/>
            </a:srgbClr>
          </a:solidFill>
          <a:ln>
            <a:noFill/>
          </a:ln>
          <a:effectLst/>
        </p:spPr>
        <p:txBody>
          <a:bodyPr wrap="square" lIns="72000" tIns="18000" rIns="72000" bIns="1800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All the lessons are rich of </a:t>
            </a:r>
            <a:r>
              <a:rPr lang="en-US" sz="2400" b="1" dirty="0">
                <a:solidFill>
                  <a:schemeClr val="bg2"/>
                </a:solidFill>
              </a:rPr>
              <a:t>practical exercises </a:t>
            </a:r>
            <a:r>
              <a:rPr lang="en-US" sz="2400" dirty="0">
                <a:solidFill>
                  <a:schemeClr val="bg2"/>
                </a:solidFill>
              </a:rPr>
              <a:t>and assignments,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801CA3B4-5D9C-4D4D-8FFC-9459D4B27F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91" y="533400"/>
            <a:ext cx="3433621" cy="3429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C6F2AE-B0B3-4252-85E9-2025D36D8386}"/>
              </a:ext>
            </a:extLst>
          </p:cNvPr>
          <p:cNvSpPr txBox="1"/>
          <p:nvPr/>
        </p:nvSpPr>
        <p:spPr>
          <a:xfrm>
            <a:off x="1204921" y="4587185"/>
            <a:ext cx="2078161" cy="65463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 anchor="ctr" anchorCtr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cap="all" dirty="0">
                <a:solidFill>
                  <a:schemeClr val="tx1">
                    <a:alpha val="80000"/>
                  </a:schemeClr>
                </a:solidFill>
                <a:latin typeface="Arial Nova" panose="020B0504020202020204" pitchFamily="34" charset="0"/>
                <a:cs typeface="Aharoni" panose="020B0604020202020204" pitchFamily="2" charset="-79"/>
              </a:rPr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3534232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74AF389-E129-495C-A0CD-9FC1942ED012}"/>
              </a:ext>
            </a:extLst>
          </p:cNvPr>
          <p:cNvSpPr/>
          <p:nvPr/>
        </p:nvSpPr>
        <p:spPr>
          <a:xfrm>
            <a:off x="4341812" y="379172"/>
            <a:ext cx="7479740" cy="1588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b="1" dirty="0"/>
              <a:t>Comprehensive Introduction</a:t>
            </a:r>
          </a:p>
          <a:p>
            <a:pPr algn="ctr">
              <a:lnSpc>
                <a:spcPct val="90000"/>
              </a:lnSpc>
            </a:pPr>
            <a:r>
              <a:rPr lang="en-US" sz="4800" b="1" dirty="0"/>
              <a:t>to </a:t>
            </a:r>
            <a:r>
              <a:rPr lang="en-US" sz="6000" b="1" dirty="0">
                <a:solidFill>
                  <a:schemeClr val="bg1">
                    <a:lumMod val="75000"/>
                  </a:schemeClr>
                </a:solidFill>
              </a:rPr>
              <a:t>Programming </a:t>
            </a:r>
            <a:r>
              <a:rPr lang="en-US" sz="4800" b="1" dirty="0"/>
              <a:t>with </a:t>
            </a:r>
            <a:r>
              <a:rPr lang="en-US" sz="6000" b="1" dirty="0">
                <a:solidFill>
                  <a:schemeClr val="bg1">
                    <a:lumMod val="75000"/>
                  </a:schemeClr>
                </a:solidFill>
              </a:rPr>
              <a:t>C#</a:t>
            </a:r>
            <a:endParaRPr lang="en-US" sz="4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759C493-A4C8-4D24-9561-F1874564335F}"/>
              </a:ext>
            </a:extLst>
          </p:cNvPr>
          <p:cNvSpPr/>
          <p:nvPr/>
        </p:nvSpPr>
        <p:spPr>
          <a:xfrm>
            <a:off x="1522412" y="6078738"/>
            <a:ext cx="9144000" cy="425301"/>
          </a:xfrm>
          <a:prstGeom prst="roundRect">
            <a:avLst>
              <a:gd name="adj" fmla="val 8675"/>
            </a:avLst>
          </a:prstGeom>
          <a:solidFill>
            <a:srgbClr val="122233">
              <a:alpha val="74902"/>
            </a:srgbClr>
          </a:solidFill>
          <a:ln>
            <a:noFill/>
          </a:ln>
          <a:effectLst/>
        </p:spPr>
        <p:txBody>
          <a:bodyPr wrap="square" lIns="72000" tIns="18000" rIns="72000" bIns="1800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which come with </a:t>
            </a:r>
            <a:r>
              <a:rPr lang="en-US" sz="2400" b="1" dirty="0">
                <a:solidFill>
                  <a:schemeClr val="bg2"/>
                </a:solidFill>
              </a:rPr>
              <a:t>hints and guidelines </a:t>
            </a:r>
            <a:r>
              <a:rPr lang="en-US" sz="2400" dirty="0">
                <a:solidFill>
                  <a:schemeClr val="bg2"/>
                </a:solidFill>
              </a:rPr>
              <a:t>and an automated </a:t>
            </a:r>
            <a:r>
              <a:rPr lang="en-US" sz="2400" b="1" dirty="0">
                <a:solidFill>
                  <a:schemeClr val="bg2"/>
                </a:solidFill>
              </a:rPr>
              <a:t>judge system</a:t>
            </a:r>
            <a:r>
              <a:rPr lang="en-US" sz="2400" dirty="0">
                <a:solidFill>
                  <a:schemeClr val="bg2"/>
                </a:solidFill>
              </a:rPr>
              <a:t>.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801CA3B4-5D9C-4D4D-8FFC-9459D4B27F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91" y="533400"/>
            <a:ext cx="3433621" cy="3429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09EC2E-B258-4DB7-9934-652699724787}"/>
              </a:ext>
            </a:extLst>
          </p:cNvPr>
          <p:cNvSpPr txBox="1"/>
          <p:nvPr/>
        </p:nvSpPr>
        <p:spPr>
          <a:xfrm>
            <a:off x="1565885" y="4145961"/>
            <a:ext cx="1356232" cy="65463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 anchor="ctr" anchorCtr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cap="all" dirty="0">
                <a:solidFill>
                  <a:schemeClr val="tx1">
                    <a:alpha val="80000"/>
                  </a:schemeClr>
                </a:solidFill>
                <a:latin typeface="Arial Nova" panose="020B0504020202020204" pitchFamily="34" charset="0"/>
                <a:cs typeface="Aharoni" panose="020B0604020202020204" pitchFamily="2" charset="-79"/>
              </a:rPr>
              <a:t>hints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DA6311-B38E-4437-9EB1-9A4695D26A3B}"/>
              </a:ext>
            </a:extLst>
          </p:cNvPr>
          <p:cNvSpPr txBox="1"/>
          <p:nvPr/>
        </p:nvSpPr>
        <p:spPr>
          <a:xfrm>
            <a:off x="742103" y="4907961"/>
            <a:ext cx="3003799" cy="65463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 anchor="ctr" anchorCtr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cap="all" dirty="0">
                <a:solidFill>
                  <a:schemeClr val="tx1">
                    <a:alpha val="80000"/>
                  </a:schemeClr>
                </a:solidFill>
                <a:latin typeface="Arial Nova" panose="020B0504020202020204" pitchFamily="34" charset="0"/>
                <a:cs typeface="Aharoni" panose="020B0604020202020204" pitchFamily="2" charset="-79"/>
              </a:rPr>
              <a:t>judge system</a:t>
            </a:r>
          </a:p>
        </p:txBody>
      </p:sp>
    </p:spTree>
    <p:extLst>
      <p:ext uri="{BB962C8B-B14F-4D97-AF65-F5344CB8AC3E}">
        <p14:creationId xmlns:p14="http://schemas.microsoft.com/office/powerpoint/2010/main" val="4112796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74AF389-E129-495C-A0CD-9FC1942ED012}"/>
              </a:ext>
            </a:extLst>
          </p:cNvPr>
          <p:cNvSpPr/>
          <p:nvPr/>
        </p:nvSpPr>
        <p:spPr>
          <a:xfrm>
            <a:off x="4341812" y="379172"/>
            <a:ext cx="7479740" cy="1588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b="1" dirty="0"/>
              <a:t>Comprehensive Introduction</a:t>
            </a:r>
          </a:p>
          <a:p>
            <a:pPr algn="ctr">
              <a:lnSpc>
                <a:spcPct val="90000"/>
              </a:lnSpc>
            </a:pPr>
            <a:r>
              <a:rPr lang="en-US" sz="4800" b="1" dirty="0"/>
              <a:t>to </a:t>
            </a:r>
            <a:r>
              <a:rPr lang="en-US" sz="6000" b="1" dirty="0">
                <a:solidFill>
                  <a:schemeClr val="bg1">
                    <a:lumMod val="75000"/>
                  </a:schemeClr>
                </a:solidFill>
              </a:rPr>
              <a:t>Programming </a:t>
            </a:r>
            <a:r>
              <a:rPr lang="en-US" sz="4800" b="1" dirty="0"/>
              <a:t>with </a:t>
            </a:r>
            <a:r>
              <a:rPr lang="en-US" sz="6000" b="1" dirty="0">
                <a:solidFill>
                  <a:schemeClr val="bg1">
                    <a:lumMod val="75000"/>
                  </a:schemeClr>
                </a:solidFill>
              </a:rPr>
              <a:t>C#</a:t>
            </a:r>
            <a:endParaRPr lang="en-US" sz="4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759C493-A4C8-4D24-9561-F1874564335F}"/>
              </a:ext>
            </a:extLst>
          </p:cNvPr>
          <p:cNvSpPr/>
          <p:nvPr/>
        </p:nvSpPr>
        <p:spPr>
          <a:xfrm>
            <a:off x="2055812" y="6078738"/>
            <a:ext cx="8077200" cy="425301"/>
          </a:xfrm>
          <a:prstGeom prst="roundRect">
            <a:avLst>
              <a:gd name="adj" fmla="val 8675"/>
            </a:avLst>
          </a:prstGeom>
          <a:solidFill>
            <a:srgbClr val="122233">
              <a:alpha val="74902"/>
            </a:srgbClr>
          </a:solidFill>
          <a:ln>
            <a:noFill/>
          </a:ln>
          <a:effectLst/>
        </p:spPr>
        <p:txBody>
          <a:bodyPr wrap="square" lIns="72000" tIns="18000" rIns="72000" bIns="1800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This training is for </a:t>
            </a:r>
            <a:r>
              <a:rPr lang="en-US" sz="2400" b="1" dirty="0">
                <a:solidFill>
                  <a:schemeClr val="bg2"/>
                </a:solidFill>
              </a:rPr>
              <a:t>absolute beginners</a:t>
            </a:r>
            <a:r>
              <a:rPr lang="en-US" sz="2400" dirty="0">
                <a:solidFill>
                  <a:schemeClr val="bg2"/>
                </a:solidFill>
              </a:rPr>
              <a:t>, who want to try coding,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801CA3B4-5D9C-4D4D-8FFC-9459D4B27F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91" y="533400"/>
            <a:ext cx="3433621" cy="3429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C9D4B2-215B-41E4-9C2E-1F484DAC87C7}"/>
              </a:ext>
            </a:extLst>
          </p:cNvPr>
          <p:cNvSpPr txBox="1"/>
          <p:nvPr/>
        </p:nvSpPr>
        <p:spPr>
          <a:xfrm>
            <a:off x="1073250" y="4587185"/>
            <a:ext cx="2341502" cy="65463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 anchor="ctr" anchorCtr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cap="all" dirty="0">
                <a:solidFill>
                  <a:schemeClr val="tx1">
                    <a:alpha val="80000"/>
                  </a:schemeClr>
                </a:solidFill>
                <a:latin typeface="Arial Nova" panose="020B0504020202020204" pitchFamily="34" charset="0"/>
                <a:cs typeface="Aharoni" panose="020B0604020202020204" pitchFamily="2" charset="-79"/>
              </a:rPr>
              <a:t>beginners</a:t>
            </a:r>
          </a:p>
        </p:txBody>
      </p:sp>
    </p:spTree>
    <p:extLst>
      <p:ext uri="{BB962C8B-B14F-4D97-AF65-F5344CB8AC3E}">
        <p14:creationId xmlns:p14="http://schemas.microsoft.com/office/powerpoint/2010/main" val="1666779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74AF389-E129-495C-A0CD-9FC1942ED012}"/>
              </a:ext>
            </a:extLst>
          </p:cNvPr>
          <p:cNvSpPr/>
          <p:nvPr/>
        </p:nvSpPr>
        <p:spPr>
          <a:xfrm>
            <a:off x="4341812" y="379172"/>
            <a:ext cx="7479740" cy="1588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b="1" dirty="0"/>
              <a:t>Comprehensive Introduction</a:t>
            </a:r>
          </a:p>
          <a:p>
            <a:pPr algn="ctr">
              <a:lnSpc>
                <a:spcPct val="90000"/>
              </a:lnSpc>
            </a:pPr>
            <a:r>
              <a:rPr lang="en-US" sz="4800" b="1" dirty="0"/>
              <a:t>to </a:t>
            </a:r>
            <a:r>
              <a:rPr lang="en-US" sz="6000" b="1" dirty="0">
                <a:solidFill>
                  <a:schemeClr val="bg1">
                    <a:lumMod val="75000"/>
                  </a:schemeClr>
                </a:solidFill>
              </a:rPr>
              <a:t>Programming </a:t>
            </a:r>
            <a:r>
              <a:rPr lang="en-US" sz="4800" b="1" dirty="0"/>
              <a:t>with </a:t>
            </a:r>
            <a:r>
              <a:rPr lang="en-US" sz="6000" b="1" dirty="0">
                <a:solidFill>
                  <a:schemeClr val="bg1">
                    <a:lumMod val="75000"/>
                  </a:schemeClr>
                </a:solidFill>
              </a:rPr>
              <a:t>C#</a:t>
            </a:r>
            <a:endParaRPr lang="en-US" sz="4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759C493-A4C8-4D24-9561-F1874564335F}"/>
              </a:ext>
            </a:extLst>
          </p:cNvPr>
          <p:cNvSpPr/>
          <p:nvPr/>
        </p:nvSpPr>
        <p:spPr>
          <a:xfrm>
            <a:off x="2513012" y="6078738"/>
            <a:ext cx="7162800" cy="425301"/>
          </a:xfrm>
          <a:prstGeom prst="roundRect">
            <a:avLst>
              <a:gd name="adj" fmla="val 8675"/>
            </a:avLst>
          </a:prstGeom>
          <a:solidFill>
            <a:srgbClr val="122233">
              <a:alpha val="74902"/>
            </a:srgbClr>
          </a:solidFill>
          <a:ln>
            <a:noFill/>
          </a:ln>
          <a:effectLst/>
        </p:spPr>
        <p:txBody>
          <a:bodyPr wrap="square" lIns="72000" tIns="18000" rIns="72000" bIns="1800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so </a:t>
            </a:r>
            <a:r>
              <a:rPr lang="en-US" sz="2400" b="1" dirty="0">
                <a:solidFill>
                  <a:schemeClr val="bg2"/>
                </a:solidFill>
              </a:rPr>
              <a:t>no previous knowledge </a:t>
            </a:r>
            <a:r>
              <a:rPr lang="en-US" sz="2400" dirty="0">
                <a:solidFill>
                  <a:schemeClr val="bg2"/>
                </a:solidFill>
              </a:rPr>
              <a:t>or experience are required.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801CA3B4-5D9C-4D4D-8FFC-9459D4B27F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91" y="533400"/>
            <a:ext cx="343362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7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74AF389-E129-495C-A0CD-9FC1942ED012}"/>
              </a:ext>
            </a:extLst>
          </p:cNvPr>
          <p:cNvSpPr/>
          <p:nvPr/>
        </p:nvSpPr>
        <p:spPr>
          <a:xfrm>
            <a:off x="4341812" y="379172"/>
            <a:ext cx="7479740" cy="1588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b="1" dirty="0"/>
              <a:t>Comprehensive Introduction</a:t>
            </a:r>
          </a:p>
          <a:p>
            <a:pPr algn="ctr">
              <a:lnSpc>
                <a:spcPct val="90000"/>
              </a:lnSpc>
            </a:pPr>
            <a:r>
              <a:rPr lang="en-US" sz="4800" b="1" dirty="0"/>
              <a:t>to </a:t>
            </a:r>
            <a:r>
              <a:rPr lang="en-US" sz="6000" b="1" dirty="0">
                <a:solidFill>
                  <a:schemeClr val="bg1">
                    <a:lumMod val="75000"/>
                  </a:schemeClr>
                </a:solidFill>
              </a:rPr>
              <a:t>Programming </a:t>
            </a:r>
            <a:r>
              <a:rPr lang="en-US" sz="4800" b="1" dirty="0"/>
              <a:t>with </a:t>
            </a:r>
            <a:r>
              <a:rPr lang="en-US" sz="6000" b="1" dirty="0">
                <a:solidFill>
                  <a:schemeClr val="bg1">
                    <a:lumMod val="75000"/>
                  </a:schemeClr>
                </a:solidFill>
              </a:rPr>
              <a:t>C#</a:t>
            </a:r>
            <a:endParaRPr lang="en-US" sz="4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759C493-A4C8-4D24-9561-F1874564335F}"/>
              </a:ext>
            </a:extLst>
          </p:cNvPr>
          <p:cNvSpPr/>
          <p:nvPr/>
        </p:nvSpPr>
        <p:spPr>
          <a:xfrm>
            <a:off x="4037012" y="6078738"/>
            <a:ext cx="4114800" cy="425301"/>
          </a:xfrm>
          <a:prstGeom prst="roundRect">
            <a:avLst>
              <a:gd name="adj" fmla="val 8675"/>
            </a:avLst>
          </a:prstGeom>
          <a:solidFill>
            <a:srgbClr val="122233">
              <a:alpha val="74902"/>
            </a:srgbClr>
          </a:solidFill>
          <a:ln>
            <a:noFill/>
          </a:ln>
          <a:effectLst/>
        </p:spPr>
        <p:txBody>
          <a:bodyPr wrap="square" lIns="72000" tIns="18000" rIns="72000" bIns="1800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Just </a:t>
            </a:r>
            <a:r>
              <a:rPr lang="en-US" sz="2400" b="1" dirty="0">
                <a:solidFill>
                  <a:schemeClr val="bg2"/>
                </a:solidFill>
              </a:rPr>
              <a:t>sign-up</a:t>
            </a:r>
            <a:r>
              <a:rPr lang="en-US" sz="2400" dirty="0">
                <a:solidFill>
                  <a:schemeClr val="bg2"/>
                </a:solidFill>
              </a:rPr>
              <a:t> and </a:t>
            </a:r>
            <a:r>
              <a:rPr lang="en-US" sz="2400" b="1" dirty="0">
                <a:solidFill>
                  <a:schemeClr val="bg2"/>
                </a:solidFill>
              </a:rPr>
              <a:t>start coding</a:t>
            </a:r>
            <a:r>
              <a:rPr lang="en-US" sz="2400" dirty="0">
                <a:solidFill>
                  <a:schemeClr val="bg2"/>
                </a:solidFill>
              </a:rPr>
              <a:t>!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801CA3B4-5D9C-4D4D-8FFC-9459D4B27F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91" y="533400"/>
            <a:ext cx="3433621" cy="3429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8FCDC8-F7BB-4E1D-9590-A0AE3ABCD243}"/>
              </a:ext>
            </a:extLst>
          </p:cNvPr>
          <p:cNvSpPr txBox="1"/>
          <p:nvPr/>
        </p:nvSpPr>
        <p:spPr>
          <a:xfrm>
            <a:off x="711036" y="4433985"/>
            <a:ext cx="3065931" cy="112861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 anchor="ctr" anchorCtr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cap="all" noProof="1">
                <a:solidFill>
                  <a:schemeClr val="tx1">
                    <a:alpha val="80000"/>
                  </a:schemeClr>
                </a:solidFill>
                <a:latin typeface="Arial Nova" panose="020B0504020202020204" pitchFamily="34" charset="0"/>
                <a:cs typeface="Aharoni" panose="020B0604020202020204" pitchFamily="2" charset="-79"/>
              </a:rPr>
              <a:t>csharp-book.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cap="all" noProof="1">
                <a:solidFill>
                  <a:schemeClr val="tx1">
                    <a:alpha val="80000"/>
                  </a:schemeClr>
                </a:solidFill>
                <a:latin typeface="Arial Nova" panose="020B0504020202020204" pitchFamily="34" charset="0"/>
                <a:cs typeface="Aharoni" panose="020B0604020202020204" pitchFamily="2" charset="-79"/>
              </a:rPr>
              <a:t>softuni.org</a:t>
            </a:r>
          </a:p>
        </p:txBody>
      </p:sp>
    </p:spTree>
    <p:extLst>
      <p:ext uri="{BB962C8B-B14F-4D97-AF65-F5344CB8AC3E}">
        <p14:creationId xmlns:p14="http://schemas.microsoft.com/office/powerpoint/2010/main" val="324644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A close up of a logo&#10;&#10;Description automatically generated">
            <a:extLst>
              <a:ext uri="{FF2B5EF4-FFF2-40B4-BE49-F238E27FC236}">
                <a16:creationId xmlns:a16="http://schemas.microsoft.com/office/drawing/2014/main" id="{E8235526-6CEF-42B9-AEB5-62667CA7D0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709" y="595116"/>
            <a:ext cx="5675407" cy="56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787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"/>
    </mc:Choice>
    <mc:Fallback>
      <p:transition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74AF389-E129-495C-A0CD-9FC1942ED012}"/>
              </a:ext>
            </a:extLst>
          </p:cNvPr>
          <p:cNvSpPr/>
          <p:nvPr/>
        </p:nvSpPr>
        <p:spPr>
          <a:xfrm>
            <a:off x="4341812" y="379172"/>
            <a:ext cx="7479740" cy="1588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b="1" dirty="0"/>
              <a:t>Comprehensive Introduction</a:t>
            </a:r>
          </a:p>
          <a:p>
            <a:pPr algn="ctr">
              <a:lnSpc>
                <a:spcPct val="90000"/>
              </a:lnSpc>
            </a:pPr>
            <a:r>
              <a:rPr lang="en-US" sz="4800" b="1" dirty="0"/>
              <a:t>to </a:t>
            </a:r>
            <a:r>
              <a:rPr lang="en-US" sz="6000" b="1" dirty="0">
                <a:solidFill>
                  <a:schemeClr val="bg1">
                    <a:lumMod val="75000"/>
                  </a:schemeClr>
                </a:solidFill>
              </a:rPr>
              <a:t>Programming </a:t>
            </a:r>
            <a:r>
              <a:rPr lang="en-US" sz="4800" b="1" dirty="0"/>
              <a:t>with </a:t>
            </a:r>
            <a:r>
              <a:rPr lang="en-US" sz="6000" b="1" dirty="0">
                <a:solidFill>
                  <a:schemeClr val="bg1">
                    <a:lumMod val="75000"/>
                  </a:schemeClr>
                </a:solidFill>
              </a:rPr>
              <a:t>C#</a:t>
            </a:r>
            <a:endParaRPr lang="en-US" sz="4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759C493-A4C8-4D24-9561-F1874564335F}"/>
              </a:ext>
            </a:extLst>
          </p:cNvPr>
          <p:cNvSpPr/>
          <p:nvPr/>
        </p:nvSpPr>
        <p:spPr>
          <a:xfrm>
            <a:off x="1147198" y="6078738"/>
            <a:ext cx="9894428" cy="425301"/>
          </a:xfrm>
          <a:prstGeom prst="roundRect">
            <a:avLst>
              <a:gd name="adj" fmla="val 8675"/>
            </a:avLst>
          </a:prstGeom>
          <a:solidFill>
            <a:srgbClr val="122233">
              <a:alpha val="74902"/>
            </a:srgbClr>
          </a:solidFill>
          <a:ln>
            <a:noFill/>
          </a:ln>
          <a:effectLst/>
        </p:spPr>
        <p:txBody>
          <a:bodyPr wrap="square" lIns="72000" tIns="18000" rIns="72000" bIns="1800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Welcome to the "</a:t>
            </a:r>
            <a:r>
              <a:rPr lang="en-US" sz="2400" b="1" dirty="0">
                <a:solidFill>
                  <a:schemeClr val="bg2"/>
                </a:solidFill>
              </a:rPr>
              <a:t>Comprehensive Introduction to Programming</a:t>
            </a:r>
            <a:r>
              <a:rPr lang="en-US" sz="2400" dirty="0">
                <a:solidFill>
                  <a:schemeClr val="bg2"/>
                </a:solidFill>
              </a:rPr>
              <a:t>" free training.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801CA3B4-5D9C-4D4D-8FFC-9459D4B27F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91" y="533400"/>
            <a:ext cx="3433621" cy="3429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917AE31-7737-4789-93A1-FFB609733B3C}"/>
              </a:ext>
            </a:extLst>
          </p:cNvPr>
          <p:cNvSpPr txBox="1"/>
          <p:nvPr/>
        </p:nvSpPr>
        <p:spPr>
          <a:xfrm>
            <a:off x="1230567" y="4349844"/>
            <a:ext cx="2026865" cy="1129321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 anchor="ctr" anchorCtr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cap="all" dirty="0">
                <a:solidFill>
                  <a:schemeClr val="tx1">
                    <a:alpha val="80000"/>
                  </a:schemeClr>
                </a:solidFill>
                <a:latin typeface="Arial Nova" panose="020B0504020202020204" pitchFamily="34" charset="0"/>
                <a:cs typeface="Aharoni" panose="020B0604020202020204" pitchFamily="2" charset="-79"/>
              </a:rPr>
              <a:t>free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cap="all" dirty="0">
                <a:solidFill>
                  <a:schemeClr val="tx1">
                    <a:alpha val="80000"/>
                  </a:schemeClr>
                </a:solidFill>
                <a:latin typeface="Arial Nova" panose="020B0504020202020204" pitchFamily="34" charset="0"/>
                <a:cs typeface="Aharoni" panose="020B0604020202020204" pitchFamily="2" charset="-79"/>
              </a:rPr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1589884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74AF389-E129-495C-A0CD-9FC1942ED012}"/>
              </a:ext>
            </a:extLst>
          </p:cNvPr>
          <p:cNvSpPr/>
          <p:nvPr/>
        </p:nvSpPr>
        <p:spPr>
          <a:xfrm>
            <a:off x="4341812" y="379172"/>
            <a:ext cx="7479740" cy="1588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b="1" dirty="0"/>
              <a:t>Comprehensive Introduction</a:t>
            </a:r>
          </a:p>
          <a:p>
            <a:pPr algn="ctr">
              <a:lnSpc>
                <a:spcPct val="90000"/>
              </a:lnSpc>
            </a:pPr>
            <a:r>
              <a:rPr lang="en-US" sz="4800" b="1" dirty="0"/>
              <a:t>to </a:t>
            </a:r>
            <a:r>
              <a:rPr lang="en-US" sz="6000" b="1" dirty="0">
                <a:solidFill>
                  <a:schemeClr val="bg1">
                    <a:lumMod val="75000"/>
                  </a:schemeClr>
                </a:solidFill>
              </a:rPr>
              <a:t>Programming </a:t>
            </a:r>
            <a:r>
              <a:rPr lang="en-US" sz="4800" b="1" dirty="0"/>
              <a:t>with </a:t>
            </a:r>
            <a:r>
              <a:rPr lang="en-US" sz="6000" b="1" dirty="0">
                <a:solidFill>
                  <a:schemeClr val="bg1">
                    <a:lumMod val="75000"/>
                  </a:schemeClr>
                </a:solidFill>
              </a:rPr>
              <a:t>C#</a:t>
            </a:r>
            <a:endParaRPr lang="en-US" sz="4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759C493-A4C8-4D24-9561-F1874564335F}"/>
              </a:ext>
            </a:extLst>
          </p:cNvPr>
          <p:cNvSpPr/>
          <p:nvPr/>
        </p:nvSpPr>
        <p:spPr>
          <a:xfrm>
            <a:off x="1370012" y="6069211"/>
            <a:ext cx="9448800" cy="444355"/>
          </a:xfrm>
          <a:prstGeom prst="roundRect">
            <a:avLst>
              <a:gd name="adj" fmla="val 8675"/>
            </a:avLst>
          </a:prstGeom>
          <a:solidFill>
            <a:srgbClr val="122233">
              <a:alpha val="74902"/>
            </a:srgbClr>
          </a:solidFill>
          <a:ln>
            <a:noFill/>
          </a:ln>
          <a:effectLst/>
        </p:spPr>
        <p:txBody>
          <a:bodyPr wrap="square" lIns="72000" tIns="18000" rIns="72000" bIns="1800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In this training you will learn the </a:t>
            </a:r>
            <a:r>
              <a:rPr lang="en-US" sz="2400" b="1" dirty="0">
                <a:solidFill>
                  <a:schemeClr val="bg2"/>
                </a:solidFill>
              </a:rPr>
              <a:t>basics of coding </a:t>
            </a:r>
            <a:r>
              <a:rPr lang="en-US" sz="2400" dirty="0">
                <a:solidFill>
                  <a:schemeClr val="bg2"/>
                </a:solidFill>
              </a:rPr>
              <a:t>through </a:t>
            </a:r>
            <a:r>
              <a:rPr lang="en-US" sz="2400" b="1" dirty="0">
                <a:solidFill>
                  <a:schemeClr val="bg2"/>
                </a:solidFill>
              </a:rPr>
              <a:t>a lot of practice</a:t>
            </a:r>
            <a:r>
              <a:rPr lang="en-US" sz="2400" dirty="0">
                <a:solidFill>
                  <a:schemeClr val="bg2"/>
                </a:solidFill>
              </a:rPr>
              <a:t>.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801CA3B4-5D9C-4D4D-8FFC-9459D4B27F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91" y="533400"/>
            <a:ext cx="3433621" cy="3429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CFC299-00B0-40BD-9F40-3376351FEBEE}"/>
              </a:ext>
            </a:extLst>
          </p:cNvPr>
          <p:cNvSpPr txBox="1"/>
          <p:nvPr/>
        </p:nvSpPr>
        <p:spPr>
          <a:xfrm>
            <a:off x="1380449" y="4151672"/>
            <a:ext cx="1727104" cy="65463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 anchor="ctr" anchorCtr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cap="all" dirty="0">
                <a:solidFill>
                  <a:schemeClr val="tx1">
                    <a:alpha val="80000"/>
                  </a:schemeClr>
                </a:solidFill>
                <a:latin typeface="Arial Nova" panose="020B0504020202020204" pitchFamily="34" charset="0"/>
                <a:cs typeface="Aharoni" panose="020B0604020202020204" pitchFamily="2" charset="-79"/>
              </a:rPr>
              <a:t>coding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7A7EF2-6D00-4A7D-ACCB-76E689E88104}"/>
              </a:ext>
            </a:extLst>
          </p:cNvPr>
          <p:cNvSpPr txBox="1"/>
          <p:nvPr/>
        </p:nvSpPr>
        <p:spPr>
          <a:xfrm>
            <a:off x="1204920" y="4876800"/>
            <a:ext cx="2078161" cy="65463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 anchor="ctr" anchorCtr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cap="all" dirty="0">
                <a:solidFill>
                  <a:schemeClr val="tx1">
                    <a:alpha val="80000"/>
                  </a:schemeClr>
                </a:solidFill>
                <a:latin typeface="Arial Nova" panose="020B0504020202020204" pitchFamily="34" charset="0"/>
                <a:cs typeface="Aharoni" panose="020B0604020202020204" pitchFamily="2" charset="-79"/>
              </a:rPr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1825389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74AF389-E129-495C-A0CD-9FC1942ED012}"/>
              </a:ext>
            </a:extLst>
          </p:cNvPr>
          <p:cNvSpPr/>
          <p:nvPr/>
        </p:nvSpPr>
        <p:spPr>
          <a:xfrm>
            <a:off x="4341812" y="379172"/>
            <a:ext cx="7479740" cy="1588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b="1" dirty="0"/>
              <a:t>Comprehensive Introduction</a:t>
            </a:r>
          </a:p>
          <a:p>
            <a:pPr algn="ctr">
              <a:lnSpc>
                <a:spcPct val="90000"/>
              </a:lnSpc>
            </a:pPr>
            <a:r>
              <a:rPr lang="en-US" sz="4800" b="1" dirty="0"/>
              <a:t>to </a:t>
            </a:r>
            <a:r>
              <a:rPr lang="en-US" sz="6000" b="1" dirty="0">
                <a:solidFill>
                  <a:schemeClr val="bg1">
                    <a:lumMod val="75000"/>
                  </a:schemeClr>
                </a:solidFill>
              </a:rPr>
              <a:t>Programming </a:t>
            </a:r>
            <a:r>
              <a:rPr lang="en-US" sz="4800" b="1" dirty="0"/>
              <a:t>with </a:t>
            </a:r>
            <a:r>
              <a:rPr lang="en-US" sz="6000" b="1" dirty="0">
                <a:solidFill>
                  <a:schemeClr val="bg1">
                    <a:lumMod val="75000"/>
                  </a:schemeClr>
                </a:solidFill>
              </a:rPr>
              <a:t>C#</a:t>
            </a:r>
            <a:endParaRPr lang="en-US" sz="4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759C493-A4C8-4D24-9561-F1874564335F}"/>
              </a:ext>
            </a:extLst>
          </p:cNvPr>
          <p:cNvSpPr/>
          <p:nvPr/>
        </p:nvSpPr>
        <p:spPr>
          <a:xfrm>
            <a:off x="1446212" y="6069211"/>
            <a:ext cx="9296400" cy="444355"/>
          </a:xfrm>
          <a:prstGeom prst="roundRect">
            <a:avLst>
              <a:gd name="adj" fmla="val 8675"/>
            </a:avLst>
          </a:prstGeom>
          <a:solidFill>
            <a:srgbClr val="122233">
              <a:alpha val="74902"/>
            </a:srgbClr>
          </a:solidFill>
          <a:ln>
            <a:noFill/>
          </a:ln>
          <a:effectLst/>
        </p:spPr>
        <p:txBody>
          <a:bodyPr wrap="square" lIns="72000" tIns="18000" rIns="72000" bIns="1800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We shall solve </a:t>
            </a:r>
            <a:r>
              <a:rPr lang="en-US" sz="2400" b="1" dirty="0">
                <a:solidFill>
                  <a:schemeClr val="bg2"/>
                </a:solidFill>
              </a:rPr>
              <a:t>150 practical coding problems </a:t>
            </a:r>
            <a:r>
              <a:rPr lang="en-US" sz="2400" dirty="0">
                <a:solidFill>
                  <a:schemeClr val="bg2"/>
                </a:solidFill>
              </a:rPr>
              <a:t>using C# and Visual Studio.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801CA3B4-5D9C-4D4D-8FFC-9459D4B27F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91" y="533400"/>
            <a:ext cx="3433621" cy="3429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A025B9-BDFE-40EB-86B7-E8140DF9E93C}"/>
              </a:ext>
            </a:extLst>
          </p:cNvPr>
          <p:cNvSpPr txBox="1"/>
          <p:nvPr/>
        </p:nvSpPr>
        <p:spPr>
          <a:xfrm>
            <a:off x="769641" y="4587185"/>
            <a:ext cx="2948721" cy="65463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 anchor="ctr" anchorCtr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cap="all" dirty="0">
                <a:solidFill>
                  <a:schemeClr val="tx1">
                    <a:alpha val="80000"/>
                  </a:schemeClr>
                </a:solidFill>
                <a:latin typeface="Arial Nova" panose="020B0504020202020204" pitchFamily="34" charset="0"/>
                <a:cs typeface="Aharoni" panose="020B0604020202020204" pitchFamily="2" charset="-79"/>
              </a:rPr>
              <a:t>150 problems</a:t>
            </a:r>
          </a:p>
        </p:txBody>
      </p:sp>
    </p:spTree>
    <p:extLst>
      <p:ext uri="{BB962C8B-B14F-4D97-AF65-F5344CB8AC3E}">
        <p14:creationId xmlns:p14="http://schemas.microsoft.com/office/powerpoint/2010/main" val="3411355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74AF389-E129-495C-A0CD-9FC1942ED012}"/>
              </a:ext>
            </a:extLst>
          </p:cNvPr>
          <p:cNvSpPr/>
          <p:nvPr/>
        </p:nvSpPr>
        <p:spPr>
          <a:xfrm>
            <a:off x="4341812" y="379172"/>
            <a:ext cx="7479740" cy="1588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b="1" dirty="0"/>
              <a:t>Comprehensive Introduction</a:t>
            </a:r>
          </a:p>
          <a:p>
            <a:pPr algn="ctr">
              <a:lnSpc>
                <a:spcPct val="90000"/>
              </a:lnSpc>
            </a:pPr>
            <a:r>
              <a:rPr lang="en-US" sz="4800" b="1" dirty="0"/>
              <a:t>to </a:t>
            </a:r>
            <a:r>
              <a:rPr lang="en-US" sz="6000" b="1" dirty="0">
                <a:solidFill>
                  <a:schemeClr val="bg1">
                    <a:lumMod val="75000"/>
                  </a:schemeClr>
                </a:solidFill>
              </a:rPr>
              <a:t>Programming </a:t>
            </a:r>
            <a:r>
              <a:rPr lang="en-US" sz="4800" b="1" dirty="0"/>
              <a:t>with </a:t>
            </a:r>
            <a:r>
              <a:rPr lang="en-US" sz="6000" b="1" dirty="0">
                <a:solidFill>
                  <a:schemeClr val="bg1">
                    <a:lumMod val="75000"/>
                  </a:schemeClr>
                </a:solidFill>
              </a:rPr>
              <a:t>C#</a:t>
            </a:r>
            <a:endParaRPr lang="en-US" sz="4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759C493-A4C8-4D24-9561-F1874564335F}"/>
              </a:ext>
            </a:extLst>
          </p:cNvPr>
          <p:cNvSpPr/>
          <p:nvPr/>
        </p:nvSpPr>
        <p:spPr>
          <a:xfrm>
            <a:off x="4283689" y="6078739"/>
            <a:ext cx="3621446" cy="425301"/>
          </a:xfrm>
          <a:prstGeom prst="roundRect">
            <a:avLst>
              <a:gd name="adj" fmla="val 8675"/>
            </a:avLst>
          </a:prstGeom>
          <a:solidFill>
            <a:srgbClr val="122233">
              <a:alpha val="74902"/>
            </a:srgbClr>
          </a:solidFill>
          <a:ln>
            <a:noFill/>
          </a:ln>
          <a:effectLst/>
        </p:spPr>
        <p:txBody>
          <a:bodyPr wrap="square" lIns="72000" tIns="18000" rIns="72000" bIns="1800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My name is </a:t>
            </a:r>
            <a:r>
              <a:rPr lang="en-US" sz="2400" b="1" dirty="0">
                <a:solidFill>
                  <a:schemeClr val="bg2"/>
                </a:solidFill>
              </a:rPr>
              <a:t>Svetlin Nakov</a:t>
            </a:r>
            <a:r>
              <a:rPr lang="en-US" sz="2400" dirty="0">
                <a:solidFill>
                  <a:schemeClr val="bg2"/>
                </a:solidFill>
              </a:rPr>
              <a:t>.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801CA3B4-5D9C-4D4D-8FFC-9459D4B27F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91" y="533400"/>
            <a:ext cx="3433621" cy="3429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CDEFC4-294C-4F19-B836-F1B4D42E1921}"/>
              </a:ext>
            </a:extLst>
          </p:cNvPr>
          <p:cNvSpPr txBox="1"/>
          <p:nvPr/>
        </p:nvSpPr>
        <p:spPr>
          <a:xfrm>
            <a:off x="1003487" y="4587185"/>
            <a:ext cx="2481028" cy="65463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 anchor="ctr" anchorCtr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cap="all" dirty="0">
                <a:solidFill>
                  <a:schemeClr val="tx1">
                    <a:alpha val="80000"/>
                  </a:schemeClr>
                </a:solidFill>
                <a:latin typeface="Arial Nova" panose="020B0504020202020204" pitchFamily="34" charset="0"/>
                <a:cs typeface="Aharoni" panose="020B0604020202020204" pitchFamily="2" charset="-79"/>
              </a:rPr>
              <a:t>Nakov.com</a:t>
            </a:r>
          </a:p>
        </p:txBody>
      </p:sp>
    </p:spTree>
    <p:extLst>
      <p:ext uri="{BB962C8B-B14F-4D97-AF65-F5344CB8AC3E}">
        <p14:creationId xmlns:p14="http://schemas.microsoft.com/office/powerpoint/2010/main" val="1518442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74AF389-E129-495C-A0CD-9FC1942ED012}"/>
              </a:ext>
            </a:extLst>
          </p:cNvPr>
          <p:cNvSpPr/>
          <p:nvPr/>
        </p:nvSpPr>
        <p:spPr>
          <a:xfrm>
            <a:off x="4341812" y="379172"/>
            <a:ext cx="7479740" cy="1588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b="1" dirty="0"/>
              <a:t>Comprehensive Introduction</a:t>
            </a:r>
          </a:p>
          <a:p>
            <a:pPr algn="ctr">
              <a:lnSpc>
                <a:spcPct val="90000"/>
              </a:lnSpc>
            </a:pPr>
            <a:r>
              <a:rPr lang="en-US" sz="4800" b="1" dirty="0"/>
              <a:t>to </a:t>
            </a:r>
            <a:r>
              <a:rPr lang="en-US" sz="6000" b="1" dirty="0">
                <a:solidFill>
                  <a:schemeClr val="bg1">
                    <a:lumMod val="75000"/>
                  </a:schemeClr>
                </a:solidFill>
              </a:rPr>
              <a:t>Programming </a:t>
            </a:r>
            <a:r>
              <a:rPr lang="en-US" sz="4800" b="1" dirty="0"/>
              <a:t>with </a:t>
            </a:r>
            <a:r>
              <a:rPr lang="en-US" sz="6000" b="1" dirty="0">
                <a:solidFill>
                  <a:schemeClr val="bg1">
                    <a:lumMod val="75000"/>
                  </a:schemeClr>
                </a:solidFill>
              </a:rPr>
              <a:t>C#</a:t>
            </a:r>
            <a:endParaRPr lang="en-US" sz="4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759C493-A4C8-4D24-9561-F1874564335F}"/>
              </a:ext>
            </a:extLst>
          </p:cNvPr>
          <p:cNvSpPr/>
          <p:nvPr/>
        </p:nvSpPr>
        <p:spPr>
          <a:xfrm>
            <a:off x="2436812" y="6078738"/>
            <a:ext cx="7315200" cy="425301"/>
          </a:xfrm>
          <a:prstGeom prst="roundRect">
            <a:avLst>
              <a:gd name="adj" fmla="val 8675"/>
            </a:avLst>
          </a:prstGeom>
          <a:solidFill>
            <a:srgbClr val="122233">
              <a:alpha val="74902"/>
            </a:srgbClr>
          </a:solidFill>
          <a:ln>
            <a:noFill/>
          </a:ln>
          <a:effectLst/>
        </p:spPr>
        <p:txBody>
          <a:bodyPr wrap="square" lIns="72000" tIns="18000" rIns="72000" bIns="1800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I am a software engineer, </a:t>
            </a:r>
            <a:r>
              <a:rPr lang="en-US" sz="2400" b="1" dirty="0">
                <a:solidFill>
                  <a:schemeClr val="bg2"/>
                </a:solidFill>
              </a:rPr>
              <a:t>trainer</a:t>
            </a:r>
            <a:r>
              <a:rPr lang="en-US" sz="2400" dirty="0">
                <a:solidFill>
                  <a:schemeClr val="bg2"/>
                </a:solidFill>
              </a:rPr>
              <a:t> and tech entrepreneur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801CA3B4-5D9C-4D4D-8FFC-9459D4B27F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91" y="533400"/>
            <a:ext cx="3433621" cy="3429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F8041A-6E2F-4F79-BB36-C3ADF6ABA3B4}"/>
              </a:ext>
            </a:extLst>
          </p:cNvPr>
          <p:cNvSpPr txBox="1"/>
          <p:nvPr/>
        </p:nvSpPr>
        <p:spPr>
          <a:xfrm>
            <a:off x="1320882" y="4587185"/>
            <a:ext cx="1846238" cy="65463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 anchor="ctr" anchorCtr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cap="all" dirty="0">
                <a:solidFill>
                  <a:schemeClr val="tx1">
                    <a:alpha val="80000"/>
                  </a:schemeClr>
                </a:solidFill>
                <a:latin typeface="Arial Nova" panose="020B0504020202020204" pitchFamily="34" charset="0"/>
                <a:cs typeface="Aharoni" panose="020B0604020202020204" pitchFamily="2" charset="-79"/>
              </a:rPr>
              <a:t>trainer</a:t>
            </a:r>
          </a:p>
        </p:txBody>
      </p:sp>
    </p:spTree>
    <p:extLst>
      <p:ext uri="{BB962C8B-B14F-4D97-AF65-F5344CB8AC3E}">
        <p14:creationId xmlns:p14="http://schemas.microsoft.com/office/powerpoint/2010/main" val="646325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74AF389-E129-495C-A0CD-9FC1942ED012}"/>
              </a:ext>
            </a:extLst>
          </p:cNvPr>
          <p:cNvSpPr/>
          <p:nvPr/>
        </p:nvSpPr>
        <p:spPr>
          <a:xfrm>
            <a:off x="4341812" y="379172"/>
            <a:ext cx="7479740" cy="1588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b="1" dirty="0"/>
              <a:t>Comprehensive Introduction</a:t>
            </a:r>
          </a:p>
          <a:p>
            <a:pPr algn="ctr">
              <a:lnSpc>
                <a:spcPct val="90000"/>
              </a:lnSpc>
            </a:pPr>
            <a:r>
              <a:rPr lang="en-US" sz="4800" b="1" dirty="0"/>
              <a:t>to </a:t>
            </a:r>
            <a:r>
              <a:rPr lang="en-US" sz="6000" b="1" dirty="0">
                <a:solidFill>
                  <a:schemeClr val="bg1">
                    <a:lumMod val="75000"/>
                  </a:schemeClr>
                </a:solidFill>
              </a:rPr>
              <a:t>Programming </a:t>
            </a:r>
            <a:r>
              <a:rPr lang="en-US" sz="4800" b="1" dirty="0"/>
              <a:t>with </a:t>
            </a:r>
            <a:r>
              <a:rPr lang="en-US" sz="6000" b="1" dirty="0">
                <a:solidFill>
                  <a:schemeClr val="bg1">
                    <a:lumMod val="75000"/>
                  </a:schemeClr>
                </a:solidFill>
              </a:rPr>
              <a:t>C#</a:t>
            </a:r>
            <a:endParaRPr lang="en-US" sz="4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759C493-A4C8-4D24-9561-F1874564335F}"/>
              </a:ext>
            </a:extLst>
          </p:cNvPr>
          <p:cNvSpPr/>
          <p:nvPr/>
        </p:nvSpPr>
        <p:spPr>
          <a:xfrm>
            <a:off x="4189412" y="6078738"/>
            <a:ext cx="3810000" cy="425301"/>
          </a:xfrm>
          <a:prstGeom prst="roundRect">
            <a:avLst>
              <a:gd name="adj" fmla="val 8675"/>
            </a:avLst>
          </a:prstGeom>
          <a:solidFill>
            <a:srgbClr val="122233">
              <a:alpha val="74902"/>
            </a:srgbClr>
          </a:solidFill>
          <a:ln>
            <a:noFill/>
          </a:ln>
          <a:effectLst/>
        </p:spPr>
        <p:txBody>
          <a:bodyPr wrap="square" lIns="72000" tIns="18000" rIns="72000" bIns="1800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with </a:t>
            </a:r>
            <a:r>
              <a:rPr lang="en-US" sz="2400" b="1" dirty="0">
                <a:solidFill>
                  <a:schemeClr val="bg2"/>
                </a:solidFill>
              </a:rPr>
              <a:t>25 years of experience</a:t>
            </a:r>
            <a:r>
              <a:rPr lang="en-US" sz="2400" dirty="0">
                <a:solidFill>
                  <a:schemeClr val="bg2"/>
                </a:solidFill>
              </a:rPr>
              <a:t>,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801CA3B4-5D9C-4D4D-8FFC-9459D4B27F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91" y="533400"/>
            <a:ext cx="3433621" cy="3429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B757C7-31C9-4794-903B-E2BCD48620FE}"/>
              </a:ext>
            </a:extLst>
          </p:cNvPr>
          <p:cNvSpPr txBox="1"/>
          <p:nvPr/>
        </p:nvSpPr>
        <p:spPr>
          <a:xfrm>
            <a:off x="995088" y="4587185"/>
            <a:ext cx="2497828" cy="65463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 anchor="ctr" anchorCtr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cap="all" dirty="0">
                <a:solidFill>
                  <a:schemeClr val="tx1">
                    <a:alpha val="80000"/>
                  </a:schemeClr>
                </a:solidFill>
                <a:latin typeface="Arial Nova" panose="020B0504020202020204" pitchFamily="34" charset="0"/>
                <a:cs typeface="Aharoni" panose="020B0604020202020204" pitchFamily="2" charset="-79"/>
              </a:rPr>
              <a:t>experience</a:t>
            </a:r>
          </a:p>
        </p:txBody>
      </p:sp>
    </p:spTree>
    <p:extLst>
      <p:ext uri="{BB962C8B-B14F-4D97-AF65-F5344CB8AC3E}">
        <p14:creationId xmlns:p14="http://schemas.microsoft.com/office/powerpoint/2010/main" val="4212644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74AF389-E129-495C-A0CD-9FC1942ED012}"/>
              </a:ext>
            </a:extLst>
          </p:cNvPr>
          <p:cNvSpPr/>
          <p:nvPr/>
        </p:nvSpPr>
        <p:spPr>
          <a:xfrm>
            <a:off x="4341812" y="379172"/>
            <a:ext cx="7479740" cy="1588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b="1" dirty="0"/>
              <a:t>Comprehensive Introduction</a:t>
            </a:r>
          </a:p>
          <a:p>
            <a:pPr algn="ctr">
              <a:lnSpc>
                <a:spcPct val="90000"/>
              </a:lnSpc>
            </a:pPr>
            <a:r>
              <a:rPr lang="en-US" sz="4800" b="1" dirty="0"/>
              <a:t>to </a:t>
            </a:r>
            <a:r>
              <a:rPr lang="en-US" sz="6000" b="1" dirty="0">
                <a:solidFill>
                  <a:schemeClr val="bg1">
                    <a:lumMod val="75000"/>
                  </a:schemeClr>
                </a:solidFill>
              </a:rPr>
              <a:t>Programming </a:t>
            </a:r>
            <a:r>
              <a:rPr lang="en-US" sz="4800" b="1" dirty="0"/>
              <a:t>with </a:t>
            </a:r>
            <a:r>
              <a:rPr lang="en-US" sz="6000" b="1" dirty="0">
                <a:solidFill>
                  <a:schemeClr val="bg1">
                    <a:lumMod val="75000"/>
                  </a:schemeClr>
                </a:solidFill>
              </a:rPr>
              <a:t>C#</a:t>
            </a:r>
            <a:endParaRPr lang="en-US" sz="4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759C493-A4C8-4D24-9561-F1874564335F}"/>
              </a:ext>
            </a:extLst>
          </p:cNvPr>
          <p:cNvSpPr/>
          <p:nvPr/>
        </p:nvSpPr>
        <p:spPr>
          <a:xfrm>
            <a:off x="4189412" y="6078738"/>
            <a:ext cx="3810000" cy="425301"/>
          </a:xfrm>
          <a:prstGeom prst="roundRect">
            <a:avLst>
              <a:gd name="adj" fmla="val 8675"/>
            </a:avLst>
          </a:prstGeom>
          <a:solidFill>
            <a:srgbClr val="122233">
              <a:alpha val="74902"/>
            </a:srgbClr>
          </a:solidFill>
          <a:ln>
            <a:noFill/>
          </a:ln>
          <a:effectLst/>
        </p:spPr>
        <p:txBody>
          <a:bodyPr wrap="square" lIns="72000" tIns="18000" rIns="72000" bIns="1800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an author of </a:t>
            </a:r>
            <a:r>
              <a:rPr lang="en-US" sz="2400" b="1" dirty="0">
                <a:solidFill>
                  <a:schemeClr val="bg2"/>
                </a:solidFill>
              </a:rPr>
              <a:t>15 tech books</a:t>
            </a:r>
            <a:r>
              <a:rPr lang="en-US" sz="2400" dirty="0">
                <a:solidFill>
                  <a:schemeClr val="bg2"/>
                </a:solidFill>
              </a:rPr>
              <a:t>,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801CA3B4-5D9C-4D4D-8FFC-9459D4B27F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91" y="533400"/>
            <a:ext cx="3433621" cy="3429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ED2EA6-F276-45D5-A6C5-80EC3FF3CE89}"/>
              </a:ext>
            </a:extLst>
          </p:cNvPr>
          <p:cNvSpPr txBox="1"/>
          <p:nvPr/>
        </p:nvSpPr>
        <p:spPr>
          <a:xfrm>
            <a:off x="1449378" y="4587185"/>
            <a:ext cx="1589245" cy="65463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 anchor="ctr" anchorCtr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cap="all" dirty="0">
                <a:solidFill>
                  <a:schemeClr val="tx1">
                    <a:alpha val="80000"/>
                  </a:schemeClr>
                </a:solidFill>
                <a:latin typeface="Arial Nova" panose="020B0504020202020204" pitchFamily="34" charset="0"/>
                <a:cs typeface="Aharoni" panose="020B0604020202020204" pitchFamily="2" charset="-79"/>
              </a:rPr>
              <a:t>books</a:t>
            </a:r>
          </a:p>
        </p:txBody>
      </p:sp>
    </p:spTree>
    <p:extLst>
      <p:ext uri="{BB962C8B-B14F-4D97-AF65-F5344CB8AC3E}">
        <p14:creationId xmlns:p14="http://schemas.microsoft.com/office/powerpoint/2010/main" val="3456812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SoftUni3_1">
  <a:themeElements>
    <a:clrScheme name="Custom 1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EF9511"/>
      </a:hlink>
      <a:folHlink>
        <a:srgbClr val="F0A73C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2142</TotalTime>
  <Words>1094</Words>
  <Application>Microsoft Office PowerPoint</Application>
  <PresentationFormat>Custom</PresentationFormat>
  <Paragraphs>196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Arial Nova</vt:lpstr>
      <vt:lpstr>Calibri</vt:lpstr>
      <vt:lpstr>Consolas</vt:lpstr>
      <vt:lpstr>Wingdings</vt:lpstr>
      <vt:lpstr>Wingdings 2</vt:lpstr>
      <vt:lpstr>SoftUni3_1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Decentralized Apps (DApps) in Ethereum</dc:title>
  <dc:subject/>
  <dc:creator>Svetlin Nakov</dc:creator>
  <cp:keywords>blockchain, DApps, Ethereum, Solidity, Svetlin Nakov, SoftUni, programming</cp:keywords>
  <dc:description>Learn more at https://nakov.com</dc:description>
  <cp:lastModifiedBy>Svetlin Nakov</cp:lastModifiedBy>
  <cp:revision>90</cp:revision>
  <dcterms:created xsi:type="dcterms:W3CDTF">2014-01-02T17:00:34Z</dcterms:created>
  <dcterms:modified xsi:type="dcterms:W3CDTF">2019-02-22T15:32:09Z</dcterms:modified>
  <cp:category>blockchain, DApps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