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79" r:id="rId3"/>
    <p:sldId id="276" r:id="rId4"/>
    <p:sldId id="280" r:id="rId5"/>
    <p:sldId id="282" r:id="rId6"/>
    <p:sldId id="283" r:id="rId7"/>
    <p:sldId id="284" r:id="rId8"/>
    <p:sldId id="285" r:id="rId9"/>
    <p:sldId id="27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judge.softuni.org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csharp-book.softun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640711"/>
            <a:ext cx="10845156" cy="1109205"/>
          </a:xfrm>
        </p:spPr>
        <p:txBody>
          <a:bodyPr/>
          <a:lstStyle/>
          <a:p>
            <a:r>
              <a:rPr lang="en-US" dirty="0"/>
              <a:t>Programming Basics with C#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859911"/>
            <a:ext cx="10845156" cy="1396475"/>
          </a:xfrm>
        </p:spPr>
        <p:txBody>
          <a:bodyPr>
            <a:normAutofit/>
          </a:bodyPr>
          <a:lstStyle/>
          <a:p>
            <a:r>
              <a:rPr lang="en-US" dirty="0"/>
              <a:t>Comprehensive Coding Basics</a:t>
            </a:r>
            <a:br>
              <a:rPr lang="en-US" dirty="0"/>
            </a:br>
            <a:r>
              <a:rPr lang="en-US" dirty="0"/>
              <a:t>Video Training + Book + Platform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481330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840965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25112"/>
            <a:ext cx="3727456" cy="568865"/>
          </a:xfrm>
        </p:spPr>
        <p:txBody>
          <a:bodyPr/>
          <a:lstStyle/>
          <a:p>
            <a:r>
              <a:rPr lang="en-US" sz="3200" noProof="1">
                <a:solidFill>
                  <a:schemeClr val="tx2">
                    <a:lumMod val="50000"/>
                  </a:schemeClr>
                </a:solidFill>
              </a:rPr>
              <a:t>Dr. Svetlin Nakov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82061"/>
            <a:ext cx="3810344" cy="832591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Co-Founder, Chief Training, Innovation and 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482229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10" name="Picture Placeholder 2">
            <a:extLst>
              <a:ext uri="{FF2B5EF4-FFF2-40B4-BE49-F238E27FC236}">
                <a16:creationId xmlns:a16="http://schemas.microsoft.com/office/drawing/2014/main" id="{BC58C871-CE04-46E5-9CC9-A022CB6DC1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6" r="37251"/>
          <a:stretch/>
        </p:blipFill>
        <p:spPr>
          <a:xfrm>
            <a:off x="4721512" y="4114800"/>
            <a:ext cx="4192300" cy="2070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7370" y="3906914"/>
            <a:ext cx="2133598" cy="234148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E1E03A-C203-4BF0-A4AC-D44FC12BCDD7}"/>
              </a:ext>
            </a:extLst>
          </p:cNvPr>
          <p:cNvGrpSpPr/>
          <p:nvPr/>
        </p:nvGrpSpPr>
        <p:grpSpPr>
          <a:xfrm>
            <a:off x="1023780" y="1913102"/>
            <a:ext cx="2327432" cy="1449029"/>
            <a:chOff x="1065212" y="1943801"/>
            <a:chExt cx="2327432" cy="14490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A41592-CFFD-49F4-8DAF-B19A99146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212" y="1943801"/>
              <a:ext cx="1926886" cy="1228695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39024C5-4A59-46ED-9164-F45AC9D8F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419636">
              <a:off x="2457939" y="2458125"/>
              <a:ext cx="934705" cy="93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Table of Contents</a:t>
            </a:r>
            <a:endParaRPr lang="bg-BG" sz="44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43000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Course Objectives and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Audience: Absolute Beginners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Did We Choose C#?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Learning Resources: Videos + Book + Judge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Exercises and Exams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SoftUni and the SoftUni Judge System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to Become a Software Developer?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Trainers and Contributors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989" y="706586"/>
            <a:ext cx="2702295" cy="34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33AAF-C6DE-45E5-9AF6-769959F8D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E9E2-56F7-40D6-816B-3AB32371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Basics with C#</a:t>
            </a:r>
            <a:r>
              <a:rPr lang="en-US" dirty="0"/>
              <a:t>" training course</a:t>
            </a:r>
          </a:p>
          <a:p>
            <a:pPr lvl="1"/>
            <a:r>
              <a:rPr lang="en-US" dirty="0"/>
              <a:t>Teaches the very basic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coding skills</a:t>
            </a:r>
            <a:r>
              <a:rPr lang="en-US" dirty="0"/>
              <a:t> with C#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Writing simple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programs</a:t>
            </a:r>
            <a:r>
              <a:rPr lang="en-US" dirty="0"/>
              <a:t>,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</a:t>
            </a:r>
          </a:p>
          <a:p>
            <a:pPr lvl="2"/>
            <a:r>
              <a:rPr lang="en-US" dirty="0"/>
              <a:t>Reading and printing numbers and text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2"/>
            <a:r>
              <a:rPr lang="en-US" dirty="0"/>
              <a:t>Checking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conditions</a:t>
            </a:r>
            <a:r>
              <a:rPr lang="en-US" dirty="0"/>
              <a:t> (if-else, switch-case statements)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dirty="0"/>
              <a:t>: repeating code blocks (for, while, do-while)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: reusable blocks of code (with parameters)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starting point</a:t>
            </a:r>
            <a:r>
              <a:rPr lang="en-US" dirty="0"/>
              <a:t> for learning software development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5B3B2-8EEE-4CA6-A7F0-17C79C49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Course Objectives and 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04657-B376-401E-91EF-22DBE542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59090" y="1447800"/>
            <a:ext cx="1889924" cy="1889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FED7E-373A-4454-A6A4-962ECEDEE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692" y="4343400"/>
            <a:ext cx="1724720" cy="18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9D5B0-C5CF-4A0B-ABA4-446DD15F8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AA79-0CBB-4D1A-B24D-F15565292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371600"/>
            <a:ext cx="7046999" cy="534987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dirty="0"/>
              <a:t>Absolute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beginners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No previous knowledge or skills are required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Anyone could join and start coding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AD37-C3F1-4765-9F76-6AF6A104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Target Audience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A3875-B091-4CCA-B686-1FEA712D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093" y="3596424"/>
            <a:ext cx="2505119" cy="249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7022D8-0931-4AB5-AF4D-9D733134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595731"/>
            <a:ext cx="2531718" cy="25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0220C-4C8A-4D82-83F3-11C156885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2A46-411F-4B4D-827E-0E070E36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C#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modern</a:t>
            </a:r>
            <a:r>
              <a:rPr lang="en-US" dirty="0"/>
              <a:t> programming language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Simple, developer-friendly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Powerful and multi-purpose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Object-oriented, functional and procedural programming</a:t>
            </a:r>
          </a:p>
          <a:p>
            <a:pPr>
              <a:lnSpc>
                <a:spcPct val="120000"/>
              </a:lnSpc>
            </a:pPr>
            <a:r>
              <a:rPr lang="en-US" dirty="0"/>
              <a:t>Very suitable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beginners</a:t>
            </a:r>
          </a:p>
          <a:p>
            <a:pPr>
              <a:lnSpc>
                <a:spcPct val="120000"/>
              </a:lnSpc>
            </a:pPr>
            <a:r>
              <a:rPr lang="en-US" dirty="0"/>
              <a:t>Big developer community</a:t>
            </a:r>
          </a:p>
          <a:p>
            <a:pPr>
              <a:lnSpc>
                <a:spcPct val="120000"/>
              </a:lnSpc>
            </a:pPr>
            <a:r>
              <a:rPr lang="en-US" dirty="0"/>
              <a:t>In the top 5 of the most popular languages in the industry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11B99-4C74-40B9-8354-2F407E46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Did We Choose C#?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474CB7-CE67-4B7F-A240-B5D1B864F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9636">
            <a:off x="9307857" y="876531"/>
            <a:ext cx="2003621" cy="200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8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5748A-A0BD-4B37-A95F-489537997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A6E6-B394-4539-982F-63160A12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Free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video lessons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marL="719138" lvl="1" indent="-341313"/>
            <a:r>
              <a:rPr lang="en-US" dirty="0"/>
              <a:t>Trainers explain, demonstrate, write code, solve exercises</a:t>
            </a:r>
          </a:p>
          <a:p>
            <a:pPr>
              <a:spcBef>
                <a:spcPts val="1200"/>
              </a:spcBef>
            </a:pPr>
            <a:r>
              <a:rPr lang="en-US" dirty="0"/>
              <a:t>Free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text-book</a:t>
            </a:r>
          </a:p>
          <a:p>
            <a:pPr marL="719138" lvl="1" indent="-341313"/>
            <a:r>
              <a:rPr lang="en-US" dirty="0"/>
              <a:t>Well explained concepts</a:t>
            </a:r>
          </a:p>
          <a:p>
            <a:pPr marL="719138" lvl="1" indent="-341313"/>
            <a:r>
              <a:rPr lang="en-US" dirty="0">
                <a:hlinkClick r:id="rId2"/>
              </a:rPr>
              <a:t>https://csharp-book.softuni.org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judge system</a:t>
            </a:r>
          </a:p>
          <a:p>
            <a:pPr marL="719138" lvl="1" indent="-341313"/>
            <a:r>
              <a:rPr lang="en-US" dirty="0"/>
              <a:t>Automated evaluation for the exercises</a:t>
            </a:r>
          </a:p>
          <a:p>
            <a:pPr marL="719138" lvl="1" indent="-341313"/>
            <a:r>
              <a:rPr lang="en-US" dirty="0">
                <a:hlinkClick r:id="rId3"/>
              </a:rPr>
              <a:t>https://judge.softuni.org</a:t>
            </a:r>
            <a:endParaRPr lang="en-US" dirty="0"/>
          </a:p>
          <a:p>
            <a:pPr marL="414392" indent="-341313">
              <a:spcBef>
                <a:spcPts val="1200"/>
              </a:spcBef>
            </a:pPr>
            <a:r>
              <a:rPr lang="en-US" dirty="0"/>
              <a:t>Presentation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 (for teachers)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CFF8A-E42A-4EF3-962C-8ADBB97E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Learning Resources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265DA6-7E91-4603-A7A0-12D935F2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9212" y="386321"/>
            <a:ext cx="1442479" cy="144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85218-2588-4618-B076-C5A094F853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627812" y="337677"/>
            <a:ext cx="2204170" cy="1344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Programming Basics with C# â book cover">
            <a:extLst>
              <a:ext uri="{FF2B5EF4-FFF2-40B4-BE49-F238E27FC236}">
                <a16:creationId xmlns:a16="http://schemas.microsoft.com/office/drawing/2014/main" id="{6819D251-D055-472B-B09A-C7121012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100" y="2466392"/>
            <a:ext cx="1494167" cy="209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0D0CC-A22A-43FF-BA26-7B0A5F1DD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052" y="4229876"/>
            <a:ext cx="2513878" cy="1883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B1674C-D24D-4219-821C-5EA6B36BFB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6283" y="5432049"/>
            <a:ext cx="1196529" cy="11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62EA8-A62C-49E1-9DB2-524DB2354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BC80-0C27-4BB4-B894-819BF51E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  <a:r>
              <a:rPr lang="en-US" dirty="0"/>
              <a:t> are extremely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important</a:t>
            </a:r>
          </a:p>
          <a:p>
            <a:pPr lvl="1"/>
            <a:r>
              <a:rPr lang="en-US" dirty="0"/>
              <a:t>You can't learning programming by watching videos</a:t>
            </a:r>
          </a:p>
          <a:p>
            <a:pPr lvl="1"/>
            <a:r>
              <a:rPr lang="en-US" dirty="0"/>
              <a:t>Programming is learned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practice</a:t>
            </a:r>
            <a:r>
              <a:rPr lang="en-US" dirty="0"/>
              <a:t>: a lot of coding every day!</a:t>
            </a:r>
          </a:p>
          <a:p>
            <a:r>
              <a:rPr lang="en-US" dirty="0"/>
              <a:t>Each lesson is followed by: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10-20 exercises </a:t>
            </a:r>
            <a:r>
              <a:rPr lang="en-US" dirty="0"/>
              <a:t>– solve them to learn the concepts from the lesson in practice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5-6 exam problems</a:t>
            </a:r>
            <a:r>
              <a:rPr lang="en-US" dirty="0"/>
              <a:t> – solve them to prepare for a practical exam</a:t>
            </a:r>
          </a:p>
          <a:p>
            <a:r>
              <a:rPr lang="en-US" dirty="0"/>
              <a:t>Practical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 preparations</a:t>
            </a:r>
            <a:r>
              <a:rPr lang="en-US" dirty="0"/>
              <a:t>: prepare for the exam at SoftUni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C6E77-84D2-45EB-B22B-038F6D24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Exercises and Exams</a:t>
            </a:r>
          </a:p>
        </p:txBody>
      </p:sp>
    </p:spTree>
    <p:extLst>
      <p:ext uri="{BB962C8B-B14F-4D97-AF65-F5344CB8AC3E}">
        <p14:creationId xmlns:p14="http://schemas.microsoft.com/office/powerpoint/2010/main" val="23876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Basics with C#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73606" y="2458802"/>
            <a:ext cx="2928788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Go Ahead!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386</Words>
  <Application>Microsoft Office PowerPoint</Application>
  <PresentationFormat>Custom</PresentationFormat>
  <Paragraphs>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SoftUni 16x9</vt:lpstr>
      <vt:lpstr>Programming Basics with C#</vt:lpstr>
      <vt:lpstr>Table of Contents</vt:lpstr>
      <vt:lpstr>Course Objectives and Scope</vt:lpstr>
      <vt:lpstr>Target Audience</vt:lpstr>
      <vt:lpstr>Why Did We Choose C#?</vt:lpstr>
      <vt:lpstr>Learning Resources</vt:lpstr>
      <vt:lpstr>Exercises and Exams</vt:lpstr>
      <vt:lpstr>Programming Basics with C#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2019-02-18T19:01:38Z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