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7" r:id="rId3"/>
    <p:sldId id="396" r:id="rId4"/>
    <p:sldId id="433" r:id="rId5"/>
    <p:sldId id="398" r:id="rId6"/>
    <p:sldId id="399" r:id="rId7"/>
    <p:sldId id="403" r:id="rId8"/>
    <p:sldId id="400" r:id="rId9"/>
    <p:sldId id="411" r:id="rId10"/>
    <p:sldId id="401" r:id="rId11"/>
    <p:sldId id="27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l.it/" TargetMode="External"/><Relationship Id="rId4" Type="http://schemas.openxmlformats.org/officeDocument/2006/relationships/hyperlink" Target="https://www.compilejava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udge.softuni.bg/Contests/503/1-First-Steps-in-Programm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6103"/>
            <a:ext cx="10363200" cy="1568497"/>
          </a:xfrm>
        </p:spPr>
        <p:txBody>
          <a:bodyPr/>
          <a:lstStyle/>
          <a:p>
            <a:r>
              <a:rPr lang="en-US" dirty="0"/>
              <a:t>Writing Our First Console Application in Visual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84" y="1143002"/>
            <a:ext cx="9515856" cy="3200398"/>
          </a:xfrm>
          <a:prstGeom prst="rect">
            <a:avLst/>
          </a:prstGeom>
          <a:ln>
            <a:solidFill>
              <a:srgbClr val="0097CC"/>
            </a:solidFill>
          </a:ln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First Console Application in Visual 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73741" y="2369978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program, we need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/>
              <a:t>(for Windows)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Raider</a:t>
            </a:r>
            <a:r>
              <a:rPr lang="en-US" dirty="0"/>
              <a:t> (for macOS)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Visual Studio 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Raider</a:t>
            </a:r>
            <a:r>
              <a:rPr lang="en-US" dirty="0">
                <a:sym typeface="Wingdings" panose="05000000000000000000" pitchFamily="2" charset="2"/>
              </a:rPr>
              <a:t> (for Linux)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IntelliJ IDEA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Eclipse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Python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PyCharm </a:t>
            </a:r>
            <a:r>
              <a:rPr lang="en-US" dirty="0">
                <a:sym typeface="Wingdings" panose="05000000000000000000" pitchFamily="2" charset="2"/>
              </a:rPr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Eclipse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Visual Studio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WebStorm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Visual Studio Code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Integrated Development Environment (IDE)</a:t>
            </a:r>
          </a:p>
        </p:txBody>
      </p:sp>
      <p:pic>
        <p:nvPicPr>
          <p:cNvPr id="1026" name="Picture 2" descr="https://csharp-book.softuni.org/assets/chapter-1-images/01.Hello-csharp-03.png">
            <a:extLst>
              <a:ext uri="{FF2B5EF4-FFF2-40B4-BE49-F238E27FC236}">
                <a16:creationId xmlns:a16="http://schemas.microsoft.com/office/drawing/2014/main" id="{C2071181-D497-487F-ADD6-BBFEBA17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1981200"/>
            <a:ext cx="4343400" cy="27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en-US" dirty="0"/>
              <a:t>You can use an older version, but it is not recommended</a:t>
            </a:r>
          </a:p>
          <a:p>
            <a:pPr>
              <a:spcBef>
                <a:spcPts val="1200"/>
              </a:spcBef>
            </a:pPr>
            <a:r>
              <a:rPr lang="en-US" dirty="0"/>
              <a:t>Alternative IDE</a:t>
            </a:r>
            <a:r>
              <a:rPr lang="bg-BG" dirty="0"/>
              <a:t>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C#: </a:t>
            </a:r>
            <a:r>
              <a:rPr lang="en-US" dirty="0">
                <a:hlinkClick r:id="rId3"/>
              </a:rPr>
              <a:t>https://dotnetfiddle.net</a:t>
            </a:r>
            <a:endParaRPr lang="en-US" dirty="0"/>
          </a:p>
          <a:p>
            <a:pPr lvl="1"/>
            <a:r>
              <a:rPr lang="en-US" dirty="0"/>
              <a:t>Java: </a:t>
            </a:r>
            <a:r>
              <a:rPr lang="en-US" dirty="0">
                <a:hlinkClick r:id="rId4"/>
              </a:rPr>
              <a:t>https://compilejava.net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Python: </a:t>
            </a:r>
            <a:r>
              <a:rPr lang="en-US" dirty="0">
                <a:hlinkClick r:id="rId5"/>
              </a:rPr>
              <a:t>https://repl.it</a:t>
            </a:r>
            <a:endParaRPr lang="en-US" dirty="0"/>
          </a:p>
          <a:p>
            <a:pPr lvl="1"/>
            <a:r>
              <a:rPr lang="en-US" dirty="0"/>
              <a:t>JavaScript: directly use the browser console (press [F12] key)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 (IDE)</a:t>
            </a:r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Start</a:t>
            </a:r>
            <a:r>
              <a:rPr lang="bg-BG" dirty="0"/>
              <a:t> </a:t>
            </a:r>
            <a:r>
              <a:rPr lang="en-US" dirty="0"/>
              <a:t>Visual Studio (VS)</a:t>
            </a:r>
          </a:p>
          <a:p>
            <a:pPr>
              <a:lnSpc>
                <a:spcPct val="110000"/>
              </a:lnSpc>
            </a:pPr>
            <a:r>
              <a:rPr lang="en-US" dirty="0"/>
              <a:t>New Console Application</a:t>
            </a:r>
            <a:r>
              <a:rPr lang="bg-BG" dirty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dirty="0"/>
              <a:t>Creating a Console Application in Visual Studio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368" y="3283624"/>
            <a:ext cx="5614088" cy="3357025"/>
            <a:chOff x="3555100" y="1351621"/>
            <a:chExt cx="8153400" cy="48754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The source code of the program is written in </a:t>
            </a:r>
            <a:r>
              <a:rPr lang="bg-BG" sz="32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en-US" sz="3000" dirty="0"/>
              <a:t>Between the opening and closing curly brackets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/>
              <a:t>Press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[Enter]</a:t>
            </a:r>
            <a:r>
              <a:rPr lang="en-US" sz="3000" dirty="0"/>
              <a:t> after the opening bracket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/>
              <a:t>The code of the program is written with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indentation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Programming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613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the following</a:t>
            </a:r>
            <a:r>
              <a:rPr lang="bg-BG" sz="3200" dirty="0"/>
              <a:t>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Programming Code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13212" y="1182497"/>
            <a:ext cx="6172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C#");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57" y="2000878"/>
            <a:ext cx="7344002" cy="45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the program, press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 lvl="1"/>
            <a:r>
              <a:rPr lang="en-US" dirty="0"/>
              <a:t>If there are no errors, the program will launch</a:t>
            </a:r>
            <a:endParaRPr lang="bg-BG" dirty="0"/>
          </a:p>
          <a:p>
            <a:r>
              <a:rPr lang="en-US" dirty="0"/>
              <a:t>The result will appear in the console (terminal window)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61" y="3429000"/>
            <a:ext cx="8315326" cy="27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46847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the code in the online Judge system: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hlinkClick r:id="rId2"/>
              </a:rPr>
              <a:t>https://judge.softuni.bg/Contests/503/1-First-Steps-in-Programming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Program in </a:t>
            </a:r>
            <a:r>
              <a:rPr lang="en-US"/>
              <a:t>Judge System</a:t>
            </a: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804850F3-76AA-4788-A094-68C9CB50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1108274"/>
            <a:ext cx="6664248" cy="53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outside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/>
              <a:t>Wrong capital/lower casing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/>
              <a:t>Missing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at the end of every command</a:t>
            </a:r>
          </a:p>
          <a:p>
            <a:endParaRPr lang="en-US" dirty="0"/>
          </a:p>
          <a:p>
            <a:r>
              <a:rPr lang="en-US" dirty="0"/>
              <a:t>Missing quote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</a:t>
            </a:r>
            <a:r>
              <a:rPr lang="en-US" dirty="0"/>
              <a:t>or bracket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Mistakes</a:t>
            </a:r>
            <a:r>
              <a:rPr lang="bg-BG" dirty="0"/>
              <a:t> </a:t>
            </a: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388</Words>
  <Application>Microsoft Office PowerPoint</Application>
  <PresentationFormat>Custom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SoftUni 16x9</vt:lpstr>
      <vt:lpstr>Writing Our First Console Application in Visual Studio</vt:lpstr>
      <vt:lpstr>Integrated Development Environment (IDE)</vt:lpstr>
      <vt:lpstr>Integrated Development Environment (IDE)</vt:lpstr>
      <vt:lpstr>Creating a Console Application in Visual Studio</vt:lpstr>
      <vt:lpstr>Writing Programming Code</vt:lpstr>
      <vt:lpstr>Writing Programming Code (2)</vt:lpstr>
      <vt:lpstr>Starting the Program</vt:lpstr>
      <vt:lpstr>Testing the Program in Judge System</vt:lpstr>
      <vt:lpstr>Typical Mistakes in C# Program</vt:lpstr>
      <vt:lpstr>First Console Application in Visual Studio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2019-02-11T12:23:03Z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