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349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5040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2954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FCA04A-5AD7-4B10-BEDE-3C6A18510005}"/>
              </a:ext>
            </a:extLst>
          </p:cNvPr>
          <p:cNvGrpSpPr/>
          <p:nvPr/>
        </p:nvGrpSpPr>
        <p:grpSpPr>
          <a:xfrm>
            <a:off x="836612" y="3124200"/>
            <a:ext cx="2667000" cy="1676401"/>
            <a:chOff x="1065212" y="1943801"/>
            <a:chExt cx="2327432" cy="14490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2A7BA8-E162-4B01-849E-8BF6A12E5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212" y="1943801"/>
              <a:ext cx="1926886" cy="1228695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14DA8C5-2194-4BBD-9939-C69DC2F5D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2457939" y="2458125"/>
              <a:ext cx="934705" cy="9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F8592B7-5207-4E83-AD86-2D82273F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3963" y="301551"/>
            <a:ext cx="2060649" cy="2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Programming</a:t>
            </a:r>
            <a:r>
              <a:rPr lang="bg-BG" sz="3200" dirty="0"/>
              <a:t> </a:t>
            </a:r>
            <a:r>
              <a:rPr lang="en-US" sz="3200" dirty="0"/>
              <a:t>means to give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200" dirty="0"/>
              <a:t> for the computer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computer program</a:t>
            </a:r>
            <a:r>
              <a:rPr lang="en-US" sz="3000" dirty="0"/>
              <a:t> is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sequence of commands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We use a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programming language </a:t>
            </a:r>
            <a:r>
              <a:rPr lang="bg-BG" sz="3000" dirty="0"/>
              <a:t>(</a:t>
            </a:r>
            <a:r>
              <a:rPr lang="en-US" sz="3000" dirty="0"/>
              <a:t>like C#</a:t>
            </a:r>
            <a:r>
              <a:rPr lang="bg-BG" sz="3000" dirty="0"/>
              <a:t>)</a:t>
            </a:r>
            <a:r>
              <a:rPr lang="en-US" sz="3000" dirty="0"/>
              <a:t> +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(</a:t>
            </a:r>
            <a:r>
              <a:rPr lang="en-US" sz="3000" dirty="0"/>
              <a:t>like Visual Studio)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In C#, commands are written in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</a:pPr>
            <a:endParaRPr lang="en-US" sz="3000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000" dirty="0"/>
              <a:t>We print with</a:t>
            </a:r>
            <a:r>
              <a:rPr lang="bg-BG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and start with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24" y="3429000"/>
            <a:ext cx="2786628" cy="20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069140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502C71-4ECD-46AF-9F99-F6CAD4602001}"/>
              </a:ext>
            </a:extLst>
          </p:cNvPr>
          <p:cNvGrpSpPr/>
          <p:nvPr/>
        </p:nvGrpSpPr>
        <p:grpSpPr>
          <a:xfrm>
            <a:off x="10361611" y="380999"/>
            <a:ext cx="1633621" cy="1110779"/>
            <a:chOff x="1065212" y="1943801"/>
            <a:chExt cx="2327432" cy="14490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96A9C4-5120-41BA-99A8-71D7DC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212" y="1943801"/>
              <a:ext cx="1926886" cy="1228695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B50DCBE-7632-4920-874B-EB30AD6F4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9636">
              <a:off x="2457939" y="2458125"/>
              <a:ext cx="934705" cy="93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542419" y="2289292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137</Words>
  <Application>Microsoft Office PowerPoint</Application>
  <PresentationFormat>Custom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2019-02-11T12:39:32Z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