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39"/>
  </p:notesMasterIdLst>
  <p:handoutMasterIdLst>
    <p:handoutMasterId r:id="rId40"/>
  </p:handoutMasterIdLst>
  <p:sldIdLst>
    <p:sldId id="274" r:id="rId5"/>
    <p:sldId id="478" r:id="rId6"/>
    <p:sldId id="276" r:id="rId7"/>
    <p:sldId id="479" r:id="rId8"/>
    <p:sldId id="449" r:id="rId9"/>
    <p:sldId id="451" r:id="rId10"/>
    <p:sldId id="480" r:id="rId11"/>
    <p:sldId id="395" r:id="rId12"/>
    <p:sldId id="452" r:id="rId13"/>
    <p:sldId id="461" r:id="rId14"/>
    <p:sldId id="481" r:id="rId15"/>
    <p:sldId id="447" r:id="rId16"/>
    <p:sldId id="482" r:id="rId17"/>
    <p:sldId id="445" r:id="rId18"/>
    <p:sldId id="472" r:id="rId19"/>
    <p:sldId id="473" r:id="rId20"/>
    <p:sldId id="483" r:id="rId21"/>
    <p:sldId id="484" r:id="rId22"/>
    <p:sldId id="485" r:id="rId23"/>
    <p:sldId id="460" r:id="rId24"/>
    <p:sldId id="446" r:id="rId25"/>
    <p:sldId id="456" r:id="rId26"/>
    <p:sldId id="458" r:id="rId27"/>
    <p:sldId id="457" r:id="rId28"/>
    <p:sldId id="448" r:id="rId29"/>
    <p:sldId id="455" r:id="rId30"/>
    <p:sldId id="474" r:id="rId31"/>
    <p:sldId id="475" r:id="rId32"/>
    <p:sldId id="486" r:id="rId33"/>
    <p:sldId id="459" r:id="rId34"/>
    <p:sldId id="349" r:id="rId35"/>
    <p:sldId id="471" r:id="rId36"/>
    <p:sldId id="413" r:id="rId37"/>
    <p:sldId id="414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2" autoAdjust="0"/>
    <p:restoredTop sz="94533" autoAdjust="0"/>
  </p:normalViewPr>
  <p:slideViewPr>
    <p:cSldViewPr>
      <p:cViewPr varScale="1">
        <p:scale>
          <a:sx n="88" d="100"/>
          <a:sy n="88" d="100"/>
        </p:scale>
        <p:origin x="25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14-Jul-17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14-Jul-17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14-Jul-17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14-Jul-17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14-Jul-17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14-Jul-17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4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2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</a:t>
            </a:r>
            <a:r>
              <a:rPr lang="bg-BG"/>
              <a:t>и проверки </a:t>
            </a:r>
            <a:r>
              <a:rPr lang="bg-BG" dirty="0"/>
              <a:t>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841725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Картина 2">
            <a:extLst>
              <a:ext uri="{FF2B5EF4-FFF2-40B4-BE49-F238E27FC236}">
                <a16:creationId xmlns:a16="http://schemas.microsoft.com/office/drawing/2014/main" id="{44C74A6C-93C0-4520-8EDC-B75FD37B0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3749707"/>
            <a:ext cx="3949717" cy="24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"yellow")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8011" y="4766279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065212" y="5540517"/>
            <a:ext cx="4800600" cy="1012683"/>
          </a:xfrm>
          <a:prstGeom prst="wedgeRoundRectCallout">
            <a:avLst>
              <a:gd name="adj1" fmla="val 6226"/>
              <a:gd name="adj2" fmla="val -817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if/else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7389812" y="1511850"/>
            <a:ext cx="4572000" cy="784083"/>
          </a:xfrm>
          <a:prstGeom prst="wedgeRoundRectCallout">
            <a:avLst>
              <a:gd name="adj1" fmla="val 9815"/>
              <a:gd name="adj2" fmla="val 179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 този ред ще се отпечата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1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6" grpId="0" animBg="1"/>
      <p:bldP spid="6" grpId="0" animBg="1"/>
      <p:bldP spid="12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676400"/>
            <a:ext cx="11804822" cy="4439748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Напишете </a:t>
            </a:r>
            <a:r>
              <a:rPr lang="bg-BG" sz="3600" dirty="0"/>
              <a:t>програма, </a:t>
            </a:r>
            <a:r>
              <a:rPr lang="bg-BG" sz="3600" dirty="0" smtClean="0"/>
              <a:t>която</a:t>
            </a:r>
            <a:r>
              <a:rPr lang="en-US" sz="3600" dirty="0" smtClean="0"/>
              <a:t> </a:t>
            </a:r>
            <a:r>
              <a:rPr lang="bg-BG" sz="3600" dirty="0" smtClean="0"/>
              <a:t>проверява </a:t>
            </a:r>
            <a:r>
              <a:rPr lang="bg-BG" sz="3600" dirty="0"/>
              <a:t>дали едно число е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600" dirty="0"/>
              <a:t> или 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r>
              <a:rPr lang="en-US" sz="3600" b="1" dirty="0" smtClean="0"/>
              <a:t>:</a:t>
            </a:r>
            <a:r>
              <a:rPr lang="bg-BG" sz="3600" b="1" dirty="0" smtClean="0"/>
              <a:t>	</a:t>
            </a:r>
            <a:r>
              <a:rPr lang="bg-BG" sz="3000" b="1" dirty="0" smtClean="0"/>
              <a:t>					</a:t>
            </a:r>
            <a:endParaRPr lang="bg-BG" sz="3200" dirty="0"/>
          </a:p>
          <a:p>
            <a:pPr lvl="1"/>
            <a:r>
              <a:rPr lang="bg-BG" dirty="0"/>
              <a:t>ако е четно принтира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ако е нечетно принтира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dirty="0"/>
              <a:t>"</a:t>
            </a:r>
          </a:p>
          <a:p>
            <a:pPr marL="377887" lvl="1" indent="0">
              <a:buNone/>
            </a:pPr>
            <a:endParaRPr lang="en-US" sz="30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3861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1959592"/>
            <a:ext cx="103632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isEven([arg1])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parseInt(arg1);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2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373832"/>
            <a:ext cx="11277600" cy="5068293"/>
          </a:xfrm>
        </p:spPr>
        <p:txBody>
          <a:bodyPr>
            <a:normAutofit/>
          </a:bodyPr>
          <a:lstStyle/>
          <a:p>
            <a:r>
              <a:rPr lang="bg-BG" sz="3600" dirty="0"/>
              <a:t>Напишете програма, която:  </a:t>
            </a:r>
          </a:p>
          <a:p>
            <a:pPr lvl="1"/>
            <a:r>
              <a:rPr lang="bg-BG" sz="3600" dirty="0"/>
              <a:t>чете две цели числа </a:t>
            </a:r>
          </a:p>
          <a:p>
            <a:pPr lvl="1"/>
            <a:r>
              <a:rPr lang="bg-BG" sz="3600" dirty="0"/>
              <a:t>извежда по-голямото от тях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3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1" y="1752600"/>
            <a:ext cx="10363202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greaterNumber([arg1, arg2])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Number(arg2);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(num1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num2)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console.log("Greater number: " + num1);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else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console.log("Greater number: " + num2);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6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5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4413" y="2286000"/>
            <a:ext cx="106680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dirty="0" err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printVariable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car = "Volvo";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(true) </a:t>
            </a: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secondCar = "Ferrari";</a:t>
            </a:r>
          </a:p>
          <a:p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console.log(secondCar); // Prints "Ferrari"    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console.log(car); // Prints "Volvo"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console.log(secondCar); // Error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1663" y="5029200"/>
            <a:ext cx="5905499" cy="1110780"/>
          </a:xfrm>
        </p:spPr>
        <p:txBody>
          <a:bodyPr>
            <a:normAutofit/>
          </a:bodyPr>
          <a:lstStyle/>
          <a:p>
            <a:r>
              <a:rPr lang="bg-BG" sz="5400" dirty="0"/>
              <a:t>Серии от проверки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626">
            <a:off x="2766991" y="1447800"/>
            <a:ext cx="6654844" cy="31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Да се провери дали въведеното число е по – голямо от 4 или от 6</a:t>
            </a:r>
            <a:r>
              <a:rPr lang="en-US" sz="3000" dirty="0" smtClean="0"/>
              <a:t>.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4138" y="2841010"/>
            <a:ext cx="10658073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isBigger([arg1])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Number(arg1);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if(num &gt; 4)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console.log(num + " is bigger than 4");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if(num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6)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 + " is bigger than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040636" y="2133600"/>
            <a:ext cx="5029200" cy="838201"/>
          </a:xfrm>
          <a:prstGeom prst="wedgeRoundRectCallout">
            <a:avLst>
              <a:gd name="adj1" fmla="val -65759"/>
              <a:gd name="adj2" fmla="val 545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числото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като вход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293812" y="5324025"/>
            <a:ext cx="5555368" cy="1000575"/>
          </a:xfrm>
          <a:prstGeom prst="wedgeRoundRectCallout">
            <a:avLst>
              <a:gd name="adj1" fmla="val 33524"/>
              <a:gd name="adj2" fmla="val -1276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</a:p>
          <a:p>
            <a:pPr algn="just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6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2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 (2)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провери дали въведеното число е по – голямо от 4 или от 6?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514600"/>
            <a:ext cx="113538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isBigger([arg1])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Number(arg1);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if(num &gt; 4)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console.log(num + " is bigger than 4");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if(num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6)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console.log(num + " is bigger than 6");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351212" y="5105400"/>
            <a:ext cx="5250568" cy="713797"/>
          </a:xfrm>
          <a:prstGeom prst="wedgeRoundRectCallout">
            <a:avLst>
              <a:gd name="adj1" fmla="val 24387"/>
              <a:gd name="adj2" fmla="val -1665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4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Изписване на число до 10 с думи - задача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Да се изпише с английски текст дадено число (от 0 до 10)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1676400"/>
            <a:ext cx="113538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number0to9([arg1]) {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parseInt(arg1);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console.log("one");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console.log("two");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console.log("three");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add more checks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console.log("number too big"); 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677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/>
              <a:t>число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scoreCalculator([arg1])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Number(arg1);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bonusScore = 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bonusScore = num * 0.10;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bonusScore += 2;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write more logic here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console.log("Bonus score: " +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console.log("Total score: " + (num + bonusScore));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Трима спортни състезатели финишират за някакъв брой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/>
              <a:t> (между </a:t>
            </a:r>
            <a:r>
              <a:rPr lang="en-US" dirty="0"/>
              <a:t>1</a:t>
            </a:r>
            <a:r>
              <a:rPr lang="bg-BG" dirty="0"/>
              <a:t> и 50). Да се пресметне сумарното им време във формат</a:t>
            </a:r>
            <a:r>
              <a:rPr lang="en-US" dirty="0"/>
              <a:t>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/>
              <a:t>. Секундите да се изведат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/>
              <a:t>(2 </a:t>
            </a:r>
            <a:r>
              <a:rPr lang="bg-BG" dirty="0">
                <a:sym typeface="Wingdings" panose="05000000000000000000" pitchFamily="2" charset="2"/>
              </a:rPr>
              <a:t> "02", 7  "07", 35  "35").</a:t>
            </a:r>
            <a:endParaRPr lang="en-US" dirty="0"/>
          </a:p>
          <a:p>
            <a:pPr lvl="1"/>
            <a:r>
              <a:rPr lang="bg-BG" dirty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2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sumSeconds([arg1, arg2, arg3]) {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sec1 = Number(arg1);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(secs &gt; 59)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mins++; secs = secs - 60;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console.log(mins + ":" + "0" + secs);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console.log(mins + ":" + secs);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Вход: 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/>
              <a:t>Примерен вход и изход:</a:t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143000"/>
            <a:ext cx="10363200" cy="49090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metricConverter([arg1, arg2, arg3])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size = Number(arg1);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sourceMetric = arg2.toLowerCase();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destMetric = arg.toLowerCase();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Check the other metrics: mm, cm, ft,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Check the other metrics: 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console.log(size + " " + destMetric);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91" y="3048001"/>
            <a:ext cx="629924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F5</a:t>
            </a:r>
            <a:r>
              <a:rPr lang="en-US" dirty="0" smtClean="0"/>
              <a:t>]</a:t>
            </a:r>
            <a:r>
              <a:rPr lang="bg-BG" dirty="0" smtClean="0"/>
              <a:t> </a:t>
            </a:r>
            <a:r>
              <a:rPr lang="bg-BG" dirty="0"/>
              <a:t>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Конструкции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Живот на променливата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Серия </a:t>
            </a:r>
            <a:r>
              <a:rPr lang="bg-BG" dirty="0"/>
              <a:t>от проверки: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dirty="0" smtClean="0"/>
              <a:t>…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 smtClean="0"/>
              <a:t>Дебъгване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4" y="1040774"/>
            <a:ext cx="5975288" cy="1673859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90" y="2439467"/>
            <a:ext cx="6403030" cy="1793682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625142"/>
            <a:ext cx="7010400" cy="1963825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Конструкции за проверка на условие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9412" y="1774208"/>
            <a:ext cx="38100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5929" y="3517212"/>
            <a:ext cx="3134192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814" y="3450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91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015388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  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"2" === 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037013" y="2000978"/>
            <a:ext cx="4114800" cy="578882"/>
          </a:xfrm>
          <a:prstGeom prst="wedgeRoundRectCallout">
            <a:avLst>
              <a:gd name="adj1" fmla="val -35623"/>
              <a:gd name="adj2" fmla="val 1159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(по-малко)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70812" y="2819400"/>
            <a:ext cx="2319265" cy="1088840"/>
          </a:xfrm>
          <a:prstGeom prst="wedgeRoundRectCallout">
            <a:avLst>
              <a:gd name="adj1" fmla="val -65498"/>
              <a:gd name="adj2" fmla="val 3353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по-голямо)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809919" y="4106214"/>
            <a:ext cx="2319265" cy="1507307"/>
          </a:xfrm>
          <a:prstGeom prst="wedgeRoundRectCallout">
            <a:avLst>
              <a:gd name="adj1" fmla="val -64329"/>
              <a:gd name="adj2" fmla="val 177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&lt;=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по-малко или равно)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542212" y="5801735"/>
            <a:ext cx="3548135" cy="578882"/>
          </a:xfrm>
          <a:prstGeom prst="wedgeRoundRectCallout">
            <a:avLst>
              <a:gd name="adj1" fmla="val -55554"/>
              <a:gd name="adj2" fmla="val -838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==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(равно)</a:t>
            </a:r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34664"/>
              </p:ext>
            </p:extLst>
          </p:nvPr>
        </p:nvGraphicFramePr>
        <p:xfrm>
          <a:off x="1141412" y="963095"/>
          <a:ext cx="10287000" cy="3974453"/>
        </p:xfrm>
        <a:graphic>
          <a:graphicData uri="http://schemas.openxmlformats.org/drawingml/2006/table">
            <a:tbl>
              <a:tblPr/>
              <a:tblGrid>
                <a:gridCol w="7829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91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</a:t>
                      </a:r>
                      <a:r>
                        <a:rPr lang="bg-BG" sz="2800" b="0" kern="1200" baseline="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стойност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bg-BG" sz="2800" b="0" kern="1200" baseline="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 тип данни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==, ===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 по стойност (и тип данни)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!=, !==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1" y="0"/>
            <a:ext cx="9577597" cy="1110780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4548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result 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6;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85800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/>
              <a:t>Пример</a:t>
            </a:r>
            <a:r>
              <a:rPr lang="en-US" sz="3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67BEB24-EE7C-43F8-98B9-3ABACC86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43000"/>
            <a:ext cx="2590800" cy="32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за извършване на различни действия, според резултата от проверката</a:t>
            </a:r>
            <a:endParaRPr lang="en-US" sz="3200" dirty="0"/>
          </a:p>
          <a:p>
            <a:pPr lvl="1"/>
            <a:r>
              <a:rPr lang="bg-BG" sz="3000" dirty="0"/>
              <a:t>Пример: въвеждаме оценка и проверяваме дали е </a:t>
            </a:r>
            <a:r>
              <a:rPr lang="bg-BG" sz="3000"/>
              <a:t>отлична (</a:t>
            </a:r>
            <a:r>
              <a:rPr lang="en-US" sz="3000"/>
              <a:t>≥ 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049517"/>
            <a:ext cx="10363200" cy="2456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isExcellent([arg1])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grade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(grade &gt;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Въвеждаме оценка, проверяваме дали е отлична или не е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-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010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isExcellent([arg1])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grade = Number(arg1);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(grade &gt;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 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1928</Words>
  <Application>Microsoft Office PowerPoint</Application>
  <PresentationFormat>Custom</PresentationFormat>
  <Paragraphs>370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Прости проверки</vt:lpstr>
      <vt:lpstr>Have a Question?</vt:lpstr>
      <vt:lpstr>Съдържание</vt:lpstr>
      <vt:lpstr>Логически изрази и проверки</vt:lpstr>
      <vt:lpstr>Сравняване на числа</vt:lpstr>
      <vt:lpstr>Оператори за сравнение</vt:lpstr>
      <vt:lpstr>Прости проверки</vt:lpstr>
      <vt:lpstr>Прости проверки</vt:lpstr>
      <vt:lpstr>Проверки с if-else конструкция</vt:lpstr>
      <vt:lpstr>Блок от код</vt:lpstr>
      <vt:lpstr>Четно или нечетно – пример</vt:lpstr>
      <vt:lpstr>Четно или нечетно – решение</vt:lpstr>
      <vt:lpstr>По-голямото число – задача</vt:lpstr>
      <vt:lpstr>По-голямото число – решение</vt:lpstr>
      <vt:lpstr>Живот на променлива</vt:lpstr>
      <vt:lpstr>Живот на променлива</vt:lpstr>
      <vt:lpstr>Серии от проверки</vt:lpstr>
      <vt:lpstr>Серии от проверки</vt:lpstr>
      <vt:lpstr>Серии от проверки (2)</vt:lpstr>
      <vt:lpstr>Изписване на число до 10 с думи - задача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2017-07-14T16:09:44Z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