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4"/>
  </p:notesMasterIdLst>
  <p:handoutMasterIdLst>
    <p:handoutMasterId r:id="rId55"/>
  </p:handoutMasterIdLst>
  <p:sldIdLst>
    <p:sldId id="274" r:id="rId3"/>
    <p:sldId id="484" r:id="rId4"/>
    <p:sldId id="276" r:id="rId5"/>
    <p:sldId id="420" r:id="rId6"/>
    <p:sldId id="415" r:id="rId7"/>
    <p:sldId id="459" r:id="rId8"/>
    <p:sldId id="460" r:id="rId9"/>
    <p:sldId id="426" r:id="rId10"/>
    <p:sldId id="461" r:id="rId11"/>
    <p:sldId id="462" r:id="rId12"/>
    <p:sldId id="434" r:id="rId13"/>
    <p:sldId id="463" r:id="rId14"/>
    <p:sldId id="464" r:id="rId15"/>
    <p:sldId id="465" r:id="rId16"/>
    <p:sldId id="466" r:id="rId17"/>
    <p:sldId id="438" r:id="rId18"/>
    <p:sldId id="467" r:id="rId19"/>
    <p:sldId id="468" r:id="rId20"/>
    <p:sldId id="439" r:id="rId21"/>
    <p:sldId id="470" r:id="rId22"/>
    <p:sldId id="469" r:id="rId23"/>
    <p:sldId id="472" r:id="rId24"/>
    <p:sldId id="471" r:id="rId25"/>
    <p:sldId id="451" r:id="rId26"/>
    <p:sldId id="452" r:id="rId27"/>
    <p:sldId id="473" r:id="rId28"/>
    <p:sldId id="474" r:id="rId29"/>
    <p:sldId id="428" r:id="rId30"/>
    <p:sldId id="475" r:id="rId31"/>
    <p:sldId id="476" r:id="rId32"/>
    <p:sldId id="417" r:id="rId33"/>
    <p:sldId id="477" r:id="rId34"/>
    <p:sldId id="478" r:id="rId35"/>
    <p:sldId id="479" r:id="rId36"/>
    <p:sldId id="456" r:id="rId37"/>
    <p:sldId id="480" r:id="rId38"/>
    <p:sldId id="481" r:id="rId39"/>
    <p:sldId id="457" r:id="rId40"/>
    <p:sldId id="482" r:id="rId41"/>
    <p:sldId id="422" r:id="rId42"/>
    <p:sldId id="423" r:id="rId43"/>
    <p:sldId id="443" r:id="rId44"/>
    <p:sldId id="446" r:id="rId45"/>
    <p:sldId id="447" r:id="rId46"/>
    <p:sldId id="444" r:id="rId47"/>
    <p:sldId id="449" r:id="rId48"/>
    <p:sldId id="349" r:id="rId49"/>
    <p:sldId id="483" r:id="rId50"/>
    <p:sldId id="458" r:id="rId51"/>
    <p:sldId id="413" r:id="rId52"/>
    <p:sldId id="414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0097CC"/>
    <a:srgbClr val="FFF0D9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0" autoAdjust="0"/>
    <p:restoredTop sz="94533" autoAdjust="0"/>
  </p:normalViewPr>
  <p:slideViewPr>
    <p:cSldViewPr>
      <p:cViewPr varScale="1">
        <p:scale>
          <a:sx n="88" d="100"/>
          <a:sy n="88" d="100"/>
        </p:scale>
        <p:origin x="370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21-Jul-17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0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21-Jul-17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9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8.png"/><Relationship Id="rId1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505200"/>
            <a:ext cx="3663560" cy="27476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 smtClean="0"/>
              <a:t>Примерен </a:t>
            </a: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3812" y="3175610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40041" y="3176525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42218" y="3197719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06695" y="3206400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49470" y="3177060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40616" y="3175610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CA0C489-34B3-43B8-87FB-CE42A261CECE}"/>
              </a:ext>
            </a:extLst>
          </p:cNvPr>
          <p:cNvSpPr/>
          <p:nvPr/>
        </p:nvSpPr>
        <p:spPr>
          <a:xfrm>
            <a:off x="2796192" y="3707641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2ACAA61-4B18-40EE-85DE-1642EDDADCB8}"/>
              </a:ext>
            </a:extLst>
          </p:cNvPr>
          <p:cNvSpPr/>
          <p:nvPr/>
        </p:nvSpPr>
        <p:spPr>
          <a:xfrm>
            <a:off x="6365339" y="3739156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61CAEA1-095F-4BB3-BDB5-8A77CD051BE2}"/>
              </a:ext>
            </a:extLst>
          </p:cNvPr>
          <p:cNvSpPr/>
          <p:nvPr/>
        </p:nvSpPr>
        <p:spPr>
          <a:xfrm>
            <a:off x="9399556" y="3707641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3818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Квартално магазинче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049953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smallShop([arg1, arg2, arg3])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product = arg1.toLowerCase();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town = arg2.toLowerCase();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quantity = Number(arg3);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(town == "sofia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(product == "coffee")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console.log(0.50 * quantity);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other cases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(town == "varna")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(town == "plovdiv")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53" y="4568599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56253" y="5412181"/>
            <a:ext cx="9296398" cy="692873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pic>
        <p:nvPicPr>
          <p:cNvPr id="22" name="Picture 21" descr="http://softuni.bg" title="SoftUni Code Wizard">
            <a:extLst>
              <a:ext uri="{FF2B5EF4-FFF2-40B4-BE49-F238E27FC236}">
                <a16:creationId xmlns:a16="http://schemas.microsoft.com/office/drawing/2014/main" id="{7B265FCB-54E6-4D8B-A49C-C427B5EA3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5014" y="1876211"/>
            <a:ext cx="2133598" cy="2341486"/>
          </a:xfrm>
          <a:prstGeom prst="rect">
            <a:avLst/>
          </a:prstGeom>
        </p:spPr>
      </p:pic>
      <p:sp>
        <p:nvSpPr>
          <p:cNvPr id="23" name="AutoShape 7">
            <a:extLst>
              <a:ext uri="{FF2B5EF4-FFF2-40B4-BE49-F238E27FC236}">
                <a16:creationId xmlns:a16="http://schemas.microsoft.com/office/drawing/2014/main" id="{97EABCF0-A7FD-4255-B632-5F29AED6E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1483230"/>
            <a:ext cx="1930033" cy="785962"/>
          </a:xfrm>
          <a:prstGeom prst="wedgeRoundRectCallout">
            <a:avLst>
              <a:gd name="adj1" fmla="val -72318"/>
              <a:gd name="adj2" fmla="val 545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&amp;&amp;,  || , !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51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/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Вярност на двете условия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491025" y="5492555"/>
            <a:ext cx="28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Вярност на </a:t>
            </a:r>
          </a:p>
          <a:p>
            <a:pPr algn="ctr"/>
            <a:r>
              <a:rPr lang="bg-BG" dirty="0"/>
              <a:t>едното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 другото </a:t>
            </a:r>
          </a:p>
          <a:p>
            <a:pPr algn="ctr"/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Отрицание на условие</a:t>
            </a:r>
            <a:endParaRPr lang="en-US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10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724" y="4836349"/>
            <a:ext cx="1088219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a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parseInt(arg1);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 &gt; 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 10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151812" y="198172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70280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Проверява дали 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</a:t>
            </a:r>
          </a:p>
          <a:p>
            <a:pPr>
              <a:lnSpc>
                <a:spcPct val="100000"/>
              </a:lnSpc>
            </a:pPr>
            <a:r>
              <a:rPr lang="bg-BG" dirty="0"/>
              <a:t>Точка е вътрешна, ако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наляво от дясната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надолу от горната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условие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3280740"/>
            <a:ext cx="4140103" cy="323801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23860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Точка </a:t>
            </a:r>
            <a:r>
              <a:rPr lang="bg-BG" dirty="0"/>
              <a:t>в </a:t>
            </a:r>
            <a:r>
              <a:rPr lang="bg-BG" dirty="0" smtClean="0"/>
              <a:t>правоъгълник </a:t>
            </a:r>
            <a:r>
              <a:rPr lang="en-US" dirty="0" smtClean="0"/>
              <a:t>-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1812" y="1394460"/>
            <a:ext cx="11125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pointInRectangle([arg1, arg2, arg3, arg4, arg5, arg6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TODO: Read the coordinates of the points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x = Number(arg5),  y = Number(arg6);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(x &gt;= x1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console.log("Inside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console.log("Outside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8681654" y="1828800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25" y="4724400"/>
            <a:ext cx="1088219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word = arg1;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(word == "Example"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8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81" y="110664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1339" y="581424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62870" y="5816674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723688" y="59373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780587" y="5814247"/>
            <a:ext cx="920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59710" y="5814247"/>
            <a:ext cx="146303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828094" y="593735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D93EDC-5198-4A24-88D3-2E8E097B2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656" y="581424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carrot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4C1E7F-74D3-4010-98FC-1F6B51D10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569" y="5814247"/>
            <a:ext cx="182152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vegetable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4">
            <a:extLst>
              <a:ext uri="{FF2B5EF4-FFF2-40B4-BE49-F238E27FC236}">
                <a16:creationId xmlns:a16="http://schemas.microsoft.com/office/drawing/2014/main" id="{964B6846-110F-4D21-9ED4-BE49DC94953A}"/>
              </a:ext>
            </a:extLst>
          </p:cNvPr>
          <p:cNvSpPr/>
          <p:nvPr/>
        </p:nvSpPr>
        <p:spPr>
          <a:xfrm>
            <a:off x="5753558" y="593735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3443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5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Плод </a:t>
            </a:r>
            <a:r>
              <a:rPr lang="bg-BG" dirty="0"/>
              <a:t>или </a:t>
            </a:r>
            <a:r>
              <a:rPr lang="bg-BG" dirty="0" smtClean="0"/>
              <a:t>зеленчук</a:t>
            </a:r>
            <a:r>
              <a:rPr lang="bg-BG" dirty="0"/>
              <a:t> </a:t>
            </a:r>
            <a:r>
              <a:rPr lang="bg-BG" dirty="0" smtClean="0"/>
              <a:t>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066800"/>
            <a:ext cx="10363200" cy="46942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fruitOrVegetable([arg1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p = arg1;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(p == "banana"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 == "apple"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 == "kiwi"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== "cherry"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 == "lemon"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 == "grapes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console.log("fruit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== "tomato"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 == "cucumber"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== "pepper"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 == 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console.log("unknown");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bg-BG" sz="11500" b="1"/>
              <a:t>TODO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Пример</a:t>
            </a:r>
            <a:r>
              <a:rPr lang="bg-BG" dirty="0"/>
              <a:t>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019" y="4506455"/>
            <a:ext cx="11285610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isValid </a:t>
            </a: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bg-BG" sz="27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isValid</a:t>
            </a: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75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</a:t>
            </a: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9828212" y="1345486"/>
            <a:ext cx="121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5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5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06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/>
              <a:t>Чрез скоби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sz="2800" dirty="0"/>
              <a:t>можем да приоритизираме условия </a:t>
            </a:r>
            <a:endParaRPr lang="bg-BG" sz="2800" b="1" dirty="0"/>
          </a:p>
          <a:p>
            <a:pPr>
              <a:spcBef>
                <a:spcPts val="1800"/>
              </a:spcBef>
            </a:pPr>
            <a:r>
              <a:rPr lang="bg-BG" sz="2800" dirty="0"/>
              <a:t>Пример:</a:t>
            </a:r>
          </a:p>
          <a:p>
            <a:pPr lvl="1">
              <a:spcBef>
                <a:spcPts val="1800"/>
              </a:spcBef>
            </a:pPr>
            <a:r>
              <a:rPr lang="bg-BG" sz="2800" dirty="0" smtClean="0"/>
              <a:t>Проверка дали да се интервюира кандидат за позиция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</a:t>
            </a:r>
            <a:r>
              <a:rPr lang="bg-BG" dirty="0" smtClean="0"/>
              <a:t>условията</a:t>
            </a:r>
            <a:endParaRPr 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2999A50-C4AD-4D97-ABB3-2547C99C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3581400"/>
            <a:ext cx="11658600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collegeYears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averageGrade = 4.75;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yearsOfExperience = 2;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collegeYears &gt; 3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(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averageGrade &gt;= 4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yearsOfExperience &gt; 1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console.log("Interview applicant");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7111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154941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2427107" y="2227036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64" y="1976101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7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7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/>
              <a:t>Напишете програма, която: </a:t>
            </a:r>
          </a:p>
          <a:p>
            <a:pPr lvl="1"/>
            <a:r>
              <a:rPr lang="bg-BG" sz="2800" dirty="0"/>
              <a:t>Чете 6 десетични числа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2800" dirty="0"/>
              <a:t> </a:t>
            </a:r>
            <a:r>
              <a:rPr lang="bg-BG" sz="2800" dirty="0"/>
              <a:t>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endParaRPr lang="bg-BG" sz="2800" dirty="0"/>
          </a:p>
          <a:p>
            <a:pPr lvl="1"/>
            <a:r>
              <a:rPr lang="bg-BG" sz="2800" dirty="0"/>
              <a:t>Извежда дали точката е:</a:t>
            </a:r>
          </a:p>
          <a:p>
            <a:pPr lvl="2"/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върху страна </a:t>
            </a:r>
            <a:r>
              <a:rPr lang="bg-BG" sz="2400" dirty="0"/>
              <a:t>от правоъгълника 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Border</a:t>
            </a:r>
            <a:r>
              <a:rPr lang="en-US" sz="2400" dirty="0"/>
              <a:t>")</a:t>
            </a:r>
          </a:p>
          <a:p>
            <a:pPr lvl="2"/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в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извън</a:t>
            </a:r>
            <a:r>
              <a:rPr lang="bg-BG" sz="2400" dirty="0"/>
              <a:t> правоъгълника 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Inside/Outside</a:t>
            </a:r>
            <a:r>
              <a:rPr lang="en-US" sz="2400" dirty="0"/>
              <a:t>")</a:t>
            </a:r>
          </a:p>
          <a:p>
            <a:pPr>
              <a:spcBef>
                <a:spcPts val="1800"/>
              </a:spcBef>
            </a:pPr>
            <a:r>
              <a:rPr lang="bg-BG" sz="2800" dirty="0"/>
              <a:t>Примерен</a:t>
            </a:r>
            <a:br>
              <a:rPr lang="bg-BG" sz="2800" dirty="0"/>
            </a:br>
            <a:r>
              <a:rPr lang="bg-BG" sz="2800" dirty="0"/>
              <a:t>вход и изход:</a:t>
            </a:r>
            <a:endParaRPr lang="en-US" sz="2800" dirty="0"/>
          </a:p>
          <a:p>
            <a:pPr marL="682634" lvl="2" indent="0">
              <a:buNone/>
            </a:pPr>
            <a:endParaRPr lang="bg-BG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-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056" y="4289932"/>
            <a:ext cx="54241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dirty="0"/>
              <a:t>2</a:t>
            </a:r>
            <a:endParaRPr lang="en-US" dirty="0"/>
          </a:p>
          <a:p>
            <a:r>
              <a:rPr lang="bg-BG" dirty="0"/>
              <a:t>-3</a:t>
            </a:r>
            <a:endParaRPr lang="en-US" dirty="0"/>
          </a:p>
          <a:p>
            <a:r>
              <a:rPr lang="bg-BG" dirty="0"/>
              <a:t>12</a:t>
            </a:r>
            <a:endParaRPr lang="en-US" dirty="0"/>
          </a:p>
          <a:p>
            <a:r>
              <a:rPr lang="bg-BG" dirty="0"/>
              <a:t>3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73115" y="4289932"/>
            <a:ext cx="1676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92393" y="5047644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074" y="1447800"/>
            <a:ext cx="3096676" cy="2404934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53320" y="4289932"/>
            <a:ext cx="54488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dirty="0"/>
              <a:t>2</a:t>
            </a:r>
            <a:endParaRPr lang="en-US" dirty="0"/>
          </a:p>
          <a:p>
            <a:r>
              <a:rPr lang="bg-BG" dirty="0"/>
              <a:t>-3</a:t>
            </a:r>
            <a:endParaRPr lang="en-US" dirty="0"/>
          </a:p>
          <a:p>
            <a:r>
              <a:rPr lang="bg-BG" dirty="0"/>
              <a:t>12</a:t>
            </a:r>
            <a:endParaRPr lang="en-US" dirty="0"/>
          </a:p>
          <a:p>
            <a:r>
              <a:rPr lang="bg-BG" dirty="0"/>
              <a:t>3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5143" y="4289932"/>
            <a:ext cx="126681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50128" y="507262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7811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лежи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/>
              <a:t> или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388412"/>
            <a:ext cx="105155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&amp;&amp; (y &lt;= y2)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&amp;&amp; (x &lt;= x2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console.log("Border");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Предходното условие може да се опрости</a:t>
            </a:r>
            <a:r>
              <a:rPr lang="en-US" sz="2800" dirty="0"/>
              <a:t> </a:t>
            </a:r>
            <a:r>
              <a:rPr lang="bg-BG" sz="2800" dirty="0"/>
              <a:t>ето така: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600200"/>
            <a:ext cx="10715528" cy="42857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isOnBorder([arg1, arg2, arg3, arg4, arg5, arg6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Read the input points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(onLeftSide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onRightSide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onUpSide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onDownSide)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console.log("Border");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console.log("Inside / Outside");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потребителски вход:</a:t>
            </a:r>
          </a:p>
          <a:p>
            <a:pPr lvl="2"/>
            <a:r>
              <a:rPr lang="bg-BG" sz="2800" dirty="0"/>
              <a:t>Продукт</a:t>
            </a:r>
          </a:p>
          <a:p>
            <a:pPr lvl="2"/>
            <a:r>
              <a:rPr lang="bg-BG" sz="2800" dirty="0"/>
              <a:t>Ден</a:t>
            </a:r>
          </a:p>
          <a:p>
            <a:pPr lvl="2"/>
            <a:r>
              <a:rPr lang="bg-BG" sz="2800" dirty="0"/>
              <a:t>Количество</a:t>
            </a:r>
          </a:p>
          <a:p>
            <a:pPr lvl="1"/>
            <a:r>
              <a:rPr lang="bg-BG" sz="3000" dirty="0"/>
              <a:t>Извежда сумата, която трябва да се заплати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деня и продукта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3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546589"/>
              </p:ext>
            </p:extLst>
          </p:nvPr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618794"/>
              </p:ext>
            </p:extLst>
          </p:nvPr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424" y="5190696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48736" y="566863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217813" y="566863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8131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Магазин </a:t>
            </a:r>
            <a:r>
              <a:rPr lang="ru-RU" dirty="0"/>
              <a:t>за </a:t>
            </a:r>
            <a:r>
              <a:rPr lang="ru-RU" dirty="0" smtClean="0"/>
              <a:t>плодове</a:t>
            </a:r>
            <a:r>
              <a:rPr lang="en-US" dirty="0" smtClean="0"/>
              <a:t> </a:t>
            </a:r>
            <a:r>
              <a:rPr lang="bg-BG" dirty="0" smtClean="0"/>
              <a:t>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990600"/>
            <a:ext cx="106680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fruitShop([arg1, arg2, arg3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{</a:t>
            </a:r>
            <a:endParaRPr lang="bg-BG" sz="2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fruit = arg1;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day = arg2;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quantity = Number(arg3);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 == "saturday" || day == "sunday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if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(fruit == "apple") 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more fruits come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if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(day == "monday" || day == "tuesday" ||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 || day == "thursday" || day == "friday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(fruit == "banana")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more fruits come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потребителя: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Обем на продажби </a:t>
            </a:r>
            <a:r>
              <a:rPr lang="en-US" sz="2800" dirty="0"/>
              <a:t>(</a:t>
            </a:r>
            <a:r>
              <a:rPr lang="bg-BG" sz="2800" dirty="0"/>
              <a:t>десетично число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комисионната</a:t>
            </a:r>
            <a:r>
              <a:rPr lang="bg-BG" sz="3000" dirty="0"/>
              <a:t>, която дадена фирма дава на търговците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града и обема на продажбите</a:t>
            </a:r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стойността</a:t>
            </a:r>
            <a:r>
              <a:rPr lang="bg-BG" sz="3000" dirty="0"/>
              <a:t> на комисионната, закръглена до 2 цифри след десетичната запетая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bg-BG" dirty="0"/>
              <a:t>Вложени проверки</a:t>
            </a:r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US" dirty="0"/>
              <a:t>Switch-case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73606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20495"/>
              </p:ext>
            </p:extLst>
          </p:nvPr>
        </p:nvGraphicFramePr>
        <p:xfrm>
          <a:off x="760412" y="1635931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b="1" dirty="0">
                          <a:solidFill>
                            <a:schemeClr val="bg1"/>
                          </a:solidFill>
                          <a:effectLst/>
                        </a:rPr>
                        <a:t>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b="1" dirty="0">
                          <a:solidFill>
                            <a:schemeClr val="bg1"/>
                          </a:solidFill>
                          <a:effectLst/>
                        </a:rPr>
                        <a:t>7%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8%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12%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4.5%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7.5%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10%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13%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5.5%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8%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12%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14.5%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41812" y="5257800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43118" y="5254388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847294" y="55731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697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Търговски комисионни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3" y="914400"/>
            <a:ext cx="10944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tradeComissions([arg1, arg2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town = arg1.toLowerCase();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sales = Number(arg2);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comission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(town == "sofia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(0 &lt;= sales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if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(500 &lt; sales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check the other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if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"varna")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check the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if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"plovdiv")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check the price ranges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console.log((sales * comission).toFixed(2));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console.log("error");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bg-BG" dirty="0"/>
              <a:t>По-доброто</a:t>
            </a:r>
            <a:r>
              <a:rPr lang="en-US" dirty="0"/>
              <a:t> If-Else-If-Else?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052703"/>
            <a:ext cx="8938472" cy="1568497"/>
          </a:xfrm>
        </p:spPr>
        <p:txBody>
          <a:bodyPr/>
          <a:lstStyle/>
          <a:p>
            <a:pPr lvl="0"/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en-US" dirty="0"/>
          </a:p>
        </p:txBody>
      </p:sp>
      <p:pic>
        <p:nvPicPr>
          <p:cNvPr id="6" name="Picture 5" descr="http://softuni.bg" title="SoftUni Code Wizard">
            <a:extLst>
              <a:ext uri="{FF2B5EF4-FFF2-40B4-BE49-F238E27FC236}">
                <a16:creationId xmlns:a16="http://schemas.microsoft.com/office/drawing/2014/main" id="{1EB40AA1-C9D0-46A6-9004-D117414BD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5012" y="1728706"/>
            <a:ext cx="2133598" cy="2341486"/>
          </a:xfrm>
          <a:prstGeom prst="rect">
            <a:avLst/>
          </a:prstGeom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AC50EC66-6928-4EEF-9BCA-F00AB2951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059" y="1200133"/>
            <a:ext cx="1961554" cy="139642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(…)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 …?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97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else-if…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3656013" y="1874716"/>
            <a:ext cx="3352800" cy="43504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2409360"/>
            <a:ext cx="2534401" cy="1396426"/>
          </a:xfrm>
          <a:prstGeom prst="wedgeRoundRectCallout">
            <a:avLst>
              <a:gd name="adj1" fmla="val 83795"/>
              <a:gd name="adj2" fmla="val -50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Условието в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switch-case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1744" y="2027036"/>
            <a:ext cx="3319980" cy="1396426"/>
          </a:xfrm>
          <a:prstGeom prst="wedgeRoundRectCallout">
            <a:avLst>
              <a:gd name="adj1" fmla="val -72484"/>
              <a:gd name="adj2" fmla="val 266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Изброяване на условия  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113212" y="2362200"/>
            <a:ext cx="1900538" cy="2209800"/>
          </a:xfrm>
          <a:prstGeom prst="rect">
            <a:avLst/>
          </a:prstGeom>
          <a:noFill/>
          <a:ln w="381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1744" y="4135317"/>
            <a:ext cx="3319980" cy="1301021"/>
          </a:xfrm>
          <a:prstGeom prst="wedgeRoundRectCallout">
            <a:avLst>
              <a:gd name="adj1" fmla="val -70546"/>
              <a:gd name="adj2" fmla="val 352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Обхваща всички случаи, които не са описани по-горе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113212" y="4627776"/>
            <a:ext cx="1900537" cy="1163424"/>
          </a:xfrm>
          <a:prstGeom prst="rect">
            <a:avLst/>
          </a:prstGeom>
          <a:noFill/>
          <a:ln w="381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1690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(1…7)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en-US" sz="2800" dirty="0"/>
              <a:t>"Error!"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42989-7416-427F-AAB4-62437175F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248" y="4967975"/>
            <a:ext cx="1295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Monday</a:t>
            </a:r>
            <a:endParaRPr lang="bg-BG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BCED7B-B963-40CF-8EFD-ABB585F5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54" y="4964563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06DF8F33-BAC3-486E-BDA0-0082CD82057E}"/>
              </a:ext>
            </a:extLst>
          </p:cNvPr>
          <p:cNvSpPr/>
          <p:nvPr/>
        </p:nvSpPr>
        <p:spPr>
          <a:xfrm>
            <a:off x="3799730" y="5283304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57AF4B-2F12-48A3-A961-811B93CB2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088" y="4970671"/>
            <a:ext cx="1732772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Thursday</a:t>
            </a:r>
            <a:endParaRPr lang="bg-BG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A7C465-2064-468E-B146-AE8387E1B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394" y="4967259"/>
            <a:ext cx="1447800" cy="90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7">
            <a:extLst>
              <a:ext uri="{FF2B5EF4-FFF2-40B4-BE49-F238E27FC236}">
                <a16:creationId xmlns:a16="http://schemas.microsoft.com/office/drawing/2014/main" id="{B2D39940-DDE1-48EA-8B5B-4FC71BC332F0}"/>
              </a:ext>
            </a:extLst>
          </p:cNvPr>
          <p:cNvSpPr/>
          <p:nvPr/>
        </p:nvSpPr>
        <p:spPr>
          <a:xfrm>
            <a:off x="8156570" y="52860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99776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</a:t>
            </a:r>
            <a:r>
              <a:rPr lang="bg-BG" dirty="0" smtClean="0"/>
              <a:t>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1600200"/>
            <a:ext cx="10377602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dayOfWeek([arg1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day = parseInt(arg1);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console.log("Monday");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console.log("Tuesday");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more cases come here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console.log("Sunday");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console.log("Error!");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https://judge.softuni.bg/Contests/Practice/Index/153#8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switch-case, </a:t>
            </a:r>
            <a:r>
              <a:rPr lang="bg-BG" sz="3000" dirty="0"/>
              <a:t>можем да изпълняваме един и същ код за 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198812" y="2103198"/>
            <a:ext cx="3733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: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3586815" y="2667000"/>
            <a:ext cx="2102070" cy="2122525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2" y="2503850"/>
            <a:ext cx="3635414" cy="1553301"/>
          </a:xfrm>
          <a:prstGeom prst="wedgeRoundRectCallout">
            <a:avLst>
              <a:gd name="adj1" fmla="val -69358"/>
              <a:gd name="adj2" fmla="val 258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Кодът ще се изпълни за някое от трите условия в серията</a:t>
            </a:r>
          </a:p>
        </p:txBody>
      </p:sp>
    </p:spTree>
    <p:extLst>
      <p:ext uri="{BB962C8B-B14F-4D97-AF65-F5344CB8AC3E}">
        <p14:creationId xmlns:p14="http://schemas.microsoft.com/office/powerpoint/2010/main" val="1018459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 дума </a:t>
            </a:r>
            <a:r>
              <a:rPr lang="en-US" sz="3000" dirty="0"/>
              <a:t>(</a:t>
            </a:r>
            <a:r>
              <a:rPr lang="bg-BG" sz="3000" dirty="0"/>
              <a:t>животно</a:t>
            </a:r>
            <a:r>
              <a:rPr lang="en-US" sz="3000" dirty="0"/>
              <a:t>)</a:t>
            </a:r>
          </a:p>
          <a:p>
            <a:pPr lvl="2"/>
            <a:r>
              <a:rPr lang="bg-BG" sz="2800" dirty="0"/>
              <a:t>Възможен вход: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"dog"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"crocodile"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"tortoise"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"snake": </a:t>
            </a:r>
            <a:endParaRPr lang="bg-BG" sz="2800" dirty="0"/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sz="2400" dirty="0"/>
              <a:t>Бозайник – </a:t>
            </a:r>
            <a:r>
              <a:rPr lang="en-US" sz="2400" dirty="0"/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mammal</a:t>
            </a:r>
            <a:r>
              <a:rPr lang="en-US" sz="2400" dirty="0"/>
              <a:t>"</a:t>
            </a:r>
          </a:p>
          <a:p>
            <a:pPr lvl="2"/>
            <a:r>
              <a:rPr lang="bg-BG" sz="2400" dirty="0"/>
              <a:t>Влечуго – </a:t>
            </a:r>
            <a:r>
              <a:rPr lang="en-US" sz="2400" dirty="0"/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reptile</a:t>
            </a:r>
            <a:r>
              <a:rPr lang="en-US" sz="2400" dirty="0"/>
              <a:t>"</a:t>
            </a:r>
          </a:p>
          <a:p>
            <a:pPr lvl="2"/>
            <a:r>
              <a:rPr lang="bg-BG" sz="2400" dirty="0"/>
              <a:t>Други – </a:t>
            </a:r>
            <a:r>
              <a:rPr lang="en-US" sz="2400" dirty="0"/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sz="2400" dirty="0"/>
              <a:t>"</a:t>
            </a:r>
          </a:p>
          <a:p>
            <a:r>
              <a:rPr lang="bg-BG" sz="2800" dirty="0"/>
              <a:t>Примерен вход и изход:</a:t>
            </a:r>
          </a:p>
          <a:p>
            <a:endParaRPr lang="en-US" sz="28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 животно - условие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15011-B621-45E1-A6DB-BFDA2034E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601" y="5856473"/>
            <a:ext cx="1295400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mammal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9D00C6-C169-4D4C-AD18-ADB20738B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2" y="5856473"/>
            <a:ext cx="762000" cy="4796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dog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55CCAA47-3946-450E-B499-C47FA0E5AF43}"/>
              </a:ext>
            </a:extLst>
          </p:cNvPr>
          <p:cNvSpPr/>
          <p:nvPr/>
        </p:nvSpPr>
        <p:spPr>
          <a:xfrm>
            <a:off x="3829059" y="5980282"/>
            <a:ext cx="284153" cy="251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8D6B4D-B904-47EC-90A2-6B945C5D5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039" y="5856473"/>
            <a:ext cx="150841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unknown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8AFB3-978C-4ED5-A72E-4E09C419F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650" y="5856473"/>
            <a:ext cx="762000" cy="4796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car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014ADF2A-FA74-4941-BA67-4ECF3EB6A862}"/>
              </a:ext>
            </a:extLst>
          </p:cNvPr>
          <p:cNvSpPr/>
          <p:nvPr/>
        </p:nvSpPr>
        <p:spPr>
          <a:xfrm>
            <a:off x="7548497" y="5980282"/>
            <a:ext cx="284153" cy="251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81527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 животно - </a:t>
            </a:r>
            <a:r>
              <a:rPr lang="bg-BG" dirty="0" smtClean="0"/>
              <a:t>решение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827003" y="1371600"/>
            <a:ext cx="10453800" cy="446923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animalType([arg1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let animal = arg1;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console.log("mammal");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console.log("reptile");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console.log("unknown");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https://judge.softuni.bg/Contests/Practice/Index/153#9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154941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2427107" y="2227036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64" y="1976101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3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bg-BG" dirty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Графично (</a:t>
            </a:r>
            <a:r>
              <a:rPr lang="en-US" dirty="0"/>
              <a:t>GUI)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84295" y="1219200"/>
            <a:ext cx="8420234" cy="33528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56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Нов </a:t>
            </a:r>
            <a:r>
              <a:rPr lang="en-US" dirty="0" smtClean="0"/>
              <a:t>Blank Node.js Console Application </a:t>
            </a:r>
            <a:r>
              <a:rPr lang="bg-BG" dirty="0"/>
              <a:t>проект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32012" y="990600"/>
            <a:ext cx="7924800" cy="54226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122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Подготвяне на структурата на приложението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1285875"/>
            <a:ext cx="75723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9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елементи в </a:t>
            </a:r>
            <a:r>
              <a:rPr lang="en-US" dirty="0" smtClean="0"/>
              <a:t>index.html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33781"/>
          <a:stretch/>
        </p:blipFill>
        <p:spPr>
          <a:xfrm>
            <a:off x="476011" y="990601"/>
            <a:ext cx="4936818" cy="15889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031030" y="5523730"/>
            <a:ext cx="6854582" cy="9189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38" y="2809157"/>
            <a:ext cx="5154674" cy="31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468" y="3900284"/>
            <a:ext cx="2965748" cy="90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8808" y="2602762"/>
            <a:ext cx="4521692" cy="1225868"/>
          </a:xfrm>
          <a:prstGeom prst="wedgeRoundRectCallout">
            <a:avLst>
              <a:gd name="adj1" fmla="val 56200"/>
              <a:gd name="adj2" fmla="val -217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2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Закачане на функцията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draw() </a:t>
            </a:r>
            <a:r>
              <a:rPr lang="bg-BG" sz="22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към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onclick</a:t>
            </a:r>
            <a:r>
              <a:rPr lang="bg-BG" sz="22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събитието на бутона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[Draw!]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50215" y="5350574"/>
            <a:ext cx="4542666" cy="851297"/>
          </a:xfrm>
          <a:prstGeom prst="wedgeRoundRectCallout">
            <a:avLst>
              <a:gd name="adj1" fmla="val 57184"/>
              <a:gd name="adj2" fmla="val 130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Създаване на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canvas </a:t>
            </a:r>
            <a:r>
              <a:rPr lang="bg-BG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елемент </a:t>
            </a:r>
            <a:r>
              <a:rPr lang="bg-BG" sz="22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за чертаене на фигури</a:t>
            </a:r>
            <a:endParaRPr lang="en-US" sz="2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484812" y="990600"/>
            <a:ext cx="4343400" cy="1328023"/>
          </a:xfrm>
          <a:prstGeom prst="wedgeRoundRectCallout">
            <a:avLst>
              <a:gd name="adj1" fmla="val -63901"/>
              <a:gd name="adj2" fmla="val 143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Подаване на път към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app.js</a:t>
            </a:r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който съдържа функцията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draw()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84812" y="3828630"/>
            <a:ext cx="4000499" cy="1225868"/>
          </a:xfrm>
          <a:prstGeom prst="wedgeRoundRectCallout">
            <a:avLst>
              <a:gd name="adj1" fmla="val -67994"/>
              <a:gd name="adj2" fmla="val -17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Създаване на елементи, които да пазят </a:t>
            </a:r>
            <a:r>
              <a:rPr lang="bg-BG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резултата от функцията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Взимане на координати и рисуване на екрана</a:t>
            </a:r>
            <a:endParaRPr lang="en-US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08012" y="1421706"/>
            <a:ext cx="6324600" cy="10928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8000"/>
                </a:solidFill>
                <a:effectLst/>
                <a:latin typeface="Consolas"/>
                <a:ea typeface="Calibri"/>
                <a:cs typeface="Consolas"/>
              </a:rPr>
              <a:t>//Get input for rectangle coordinates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</a:t>
            </a:r>
            <a:r>
              <a:rPr lang="bg-BG" sz="1200" dirty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let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rectX1 = Number(document.getElementById(</a:t>
            </a:r>
            <a:r>
              <a:rPr lang="bg-BG" sz="1200" dirty="0">
                <a:solidFill>
                  <a:srgbClr val="A31515"/>
                </a:solidFill>
                <a:effectLst/>
                <a:latin typeface="Consolas"/>
                <a:ea typeface="Calibri"/>
                <a:cs typeface="Consolas"/>
              </a:rPr>
              <a:t>"rect-x1"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).value) * 10;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</a:t>
            </a:r>
            <a:r>
              <a:rPr lang="bg-BG" sz="1200" dirty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let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rectY1 = Number(document.getElementById(</a:t>
            </a:r>
            <a:r>
              <a:rPr lang="bg-BG" sz="1200" dirty="0">
                <a:solidFill>
                  <a:srgbClr val="A31515"/>
                </a:solidFill>
                <a:effectLst/>
                <a:latin typeface="Consolas"/>
                <a:ea typeface="Calibri"/>
                <a:cs typeface="Consolas"/>
              </a:rPr>
              <a:t>"rect-y1"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).value) * 10;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2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   //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 TODO: </a:t>
            </a:r>
            <a:r>
              <a:rPr lang="bg-BG" sz="12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Get 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the coordinates of the second point</a:t>
            </a:r>
            <a:endParaRPr lang="bg-BG" sz="1800" dirty="0">
              <a:ea typeface="Calibri"/>
              <a:cs typeface="Arial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7412" y="1326913"/>
            <a:ext cx="4343400" cy="919401"/>
          </a:xfrm>
          <a:prstGeom prst="wedgeRoundRectCallout">
            <a:avLst>
              <a:gd name="adj1" fmla="val -61854"/>
              <a:gd name="adj2" fmla="val 204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Вземете координатите на точките на правоъгълника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08012" y="3396377"/>
            <a:ext cx="5721985" cy="2057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 smtClean="0">
                <a:solidFill>
                  <a:srgbClr val="008000"/>
                </a:solidFill>
                <a:effectLst/>
                <a:latin typeface="Consolas"/>
                <a:ea typeface="Calibri"/>
                <a:cs typeface="Consolas"/>
              </a:rPr>
              <a:t>//</a:t>
            </a:r>
            <a:r>
              <a:rPr lang="en-US" sz="1200" dirty="0" smtClean="0">
                <a:solidFill>
                  <a:srgbClr val="008000"/>
                </a:solidFill>
                <a:effectLst/>
                <a:latin typeface="Consolas"/>
                <a:ea typeface="Calibri"/>
                <a:cs typeface="Consolas"/>
              </a:rPr>
              <a:t>TODO: Calculate </a:t>
            </a:r>
            <a:r>
              <a:rPr lang="en-US" sz="1200" dirty="0" err="1" smtClean="0">
                <a:solidFill>
                  <a:srgbClr val="008000"/>
                </a:solidFill>
                <a:effectLst/>
                <a:latin typeface="Consolas"/>
                <a:ea typeface="Calibri"/>
                <a:cs typeface="Consolas"/>
              </a:rPr>
              <a:t>rectWidth</a:t>
            </a:r>
            <a:r>
              <a:rPr lang="en-US" sz="1200" dirty="0" smtClean="0">
                <a:solidFill>
                  <a:srgbClr val="008000"/>
                </a:solidFill>
                <a:effectLst/>
                <a:latin typeface="Consolas"/>
                <a:ea typeface="Calibri"/>
                <a:cs typeface="Consolas"/>
              </a:rPr>
              <a:t> and </a:t>
            </a:r>
            <a:r>
              <a:rPr lang="en-US" sz="1200" dirty="0" err="1" smtClean="0">
                <a:solidFill>
                  <a:srgbClr val="008000"/>
                </a:solidFill>
                <a:effectLst/>
                <a:latin typeface="Consolas"/>
                <a:ea typeface="Calibri"/>
                <a:cs typeface="Consolas"/>
              </a:rPr>
              <a:t>rectHeight</a:t>
            </a:r>
            <a:endParaRPr lang="en-US" sz="1200" dirty="0" smtClean="0">
              <a:solidFill>
                <a:srgbClr val="008000"/>
              </a:solidFill>
              <a:effectLst/>
              <a:latin typeface="Consolas"/>
              <a:ea typeface="Calibri"/>
              <a:cs typeface="Consolas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endParaRPr lang="bg-BG" sz="1200" dirty="0" smtClean="0">
              <a:solidFill>
                <a:srgbClr val="008000"/>
              </a:solidFill>
              <a:effectLst/>
              <a:latin typeface="Consolas"/>
              <a:ea typeface="Calibri"/>
              <a:cs typeface="Consolas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 smtClean="0">
                <a:solidFill>
                  <a:srgbClr val="008000"/>
                </a:solidFill>
                <a:effectLst/>
                <a:latin typeface="Consolas"/>
                <a:ea typeface="Calibri"/>
                <a:cs typeface="Consolas"/>
              </a:rPr>
              <a:t>//</a:t>
            </a:r>
            <a:r>
              <a:rPr lang="bg-BG" sz="1200" dirty="0">
                <a:solidFill>
                  <a:srgbClr val="008000"/>
                </a:solidFill>
                <a:effectLst/>
                <a:latin typeface="Consolas"/>
                <a:ea typeface="Calibri"/>
                <a:cs typeface="Consolas"/>
              </a:rPr>
              <a:t>Set rectangle style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context.strokeStyle = </a:t>
            </a:r>
            <a:r>
              <a:rPr lang="bg-BG" sz="1200" dirty="0">
                <a:solidFill>
                  <a:srgbClr val="A31515"/>
                </a:solidFill>
                <a:effectLst/>
                <a:latin typeface="Consolas"/>
                <a:ea typeface="Calibri"/>
                <a:cs typeface="Consolas"/>
              </a:rPr>
              <a:t>"#ff0000"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;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context.lineWidth = 3;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8000"/>
                </a:solidFill>
                <a:effectLst/>
                <a:latin typeface="Consolas"/>
                <a:ea typeface="Calibri"/>
                <a:cs typeface="Consolas"/>
              </a:rPr>
              <a:t>//Draw rectangle with given parameters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context.strokeRect(rectX1, rectY1, rectWidth, rectHeight);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 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 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Calibri"/>
                <a:ea typeface="Calibri"/>
                <a:cs typeface="Arial"/>
              </a:rPr>
              <a:t> 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627812" y="4310777"/>
            <a:ext cx="5181600" cy="1328023"/>
          </a:xfrm>
          <a:prstGeom prst="wedgeRoundRectCallout">
            <a:avLst>
              <a:gd name="adj1" fmla="val -62783"/>
              <a:gd name="adj2" fmla="val 4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Задайте стил на правоъгълника и го начертайте </a:t>
            </a:r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със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.strokeRect()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5103812" y="2936676"/>
            <a:ext cx="4724400" cy="919401"/>
          </a:xfrm>
          <a:prstGeom prst="wedgeRoundRectCallout">
            <a:avLst>
              <a:gd name="adj1" fmla="val -61854"/>
              <a:gd name="adj2" fmla="val 204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Пресметнете големината на страните на правоъгълника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Извършване на проверките</a:t>
            </a:r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8012" y="1371600"/>
            <a:ext cx="6096000" cy="1044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8000"/>
                </a:solidFill>
                <a:effectLst/>
                <a:latin typeface="Consolas"/>
                <a:ea typeface="Calibri"/>
                <a:cs typeface="Consolas"/>
              </a:rPr>
              <a:t>//Assign variables to (&lt;div id="result"&gt;) and (&lt;span id="status"&gt;) html elements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</a:t>
            </a:r>
            <a:r>
              <a:rPr lang="bg-BG" sz="1200" dirty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let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result = document.getElementById(</a:t>
            </a:r>
            <a:r>
              <a:rPr lang="bg-BG" sz="1200" dirty="0">
                <a:solidFill>
                  <a:srgbClr val="A31515"/>
                </a:solidFill>
                <a:effectLst/>
                <a:latin typeface="Consolas"/>
                <a:ea typeface="Calibri"/>
                <a:cs typeface="Consolas"/>
              </a:rPr>
              <a:t>"status"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);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</a:t>
            </a:r>
            <a:r>
              <a:rPr lang="bg-BG" sz="1200" dirty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let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output = document.getElementById(</a:t>
            </a:r>
            <a:r>
              <a:rPr lang="bg-BG" sz="1200" dirty="0">
                <a:solidFill>
                  <a:srgbClr val="A31515"/>
                </a:solidFill>
                <a:effectLst/>
                <a:latin typeface="Consolas"/>
                <a:ea typeface="Calibri"/>
                <a:cs typeface="Consolas"/>
              </a:rPr>
              <a:t>"result"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);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14192" y="1395889"/>
            <a:ext cx="5181600" cy="1736646"/>
          </a:xfrm>
          <a:prstGeom prst="wedgeRoundRectCallout">
            <a:avLst>
              <a:gd name="adj1" fmla="val -62783"/>
              <a:gd name="adj2" fmla="val 4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Запазете в променливи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елементите от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html</a:t>
            </a:r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кода, които съдържат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резултата</a:t>
            </a:r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от проверката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000526" y="2947737"/>
            <a:ext cx="5100320" cy="3527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8000"/>
                </a:solidFill>
                <a:effectLst/>
                <a:latin typeface="Consolas"/>
                <a:ea typeface="Calibri"/>
                <a:cs typeface="Consolas"/>
              </a:rPr>
              <a:t>//Check point position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</a:t>
            </a:r>
            <a:r>
              <a:rPr lang="bg-BG" sz="1200" dirty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if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() {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    result.innerHTML = </a:t>
            </a:r>
            <a:r>
              <a:rPr lang="bg-BG" sz="1200" dirty="0">
                <a:solidFill>
                  <a:srgbClr val="A31515"/>
                </a:solidFill>
                <a:effectLst/>
                <a:latin typeface="Consolas"/>
                <a:ea typeface="Calibri"/>
                <a:cs typeface="Consolas"/>
              </a:rPr>
              <a:t>"Inside"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;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    output.style.backgroundColor = </a:t>
            </a:r>
            <a:r>
              <a:rPr lang="bg-BG" sz="1200" dirty="0">
                <a:solidFill>
                  <a:srgbClr val="A31515"/>
                </a:solidFill>
                <a:effectLst/>
                <a:latin typeface="Consolas"/>
                <a:ea typeface="Calibri"/>
                <a:cs typeface="Consolas"/>
              </a:rPr>
              <a:t>"palegreen"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;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}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</a:t>
            </a:r>
            <a:r>
              <a:rPr lang="bg-BG" sz="1200" dirty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else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</a:t>
            </a:r>
            <a:r>
              <a:rPr lang="bg-BG" sz="1200" dirty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if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() {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    result.innerHTML = </a:t>
            </a:r>
            <a:r>
              <a:rPr lang="bg-BG" sz="1200" dirty="0">
                <a:solidFill>
                  <a:srgbClr val="A31515"/>
                </a:solidFill>
                <a:effectLst/>
                <a:latin typeface="Consolas"/>
                <a:ea typeface="Calibri"/>
                <a:cs typeface="Consolas"/>
              </a:rPr>
              <a:t>"Border"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;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    output.style.backgroundColor = </a:t>
            </a:r>
            <a:r>
              <a:rPr lang="bg-BG" sz="1200" dirty="0">
                <a:solidFill>
                  <a:srgbClr val="A31515"/>
                </a:solidFill>
                <a:effectLst/>
                <a:latin typeface="Consolas"/>
                <a:ea typeface="Calibri"/>
                <a:cs typeface="Consolas"/>
              </a:rPr>
              <a:t>"gold"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;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}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</a:t>
            </a:r>
            <a:r>
              <a:rPr lang="bg-BG" sz="1200" dirty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else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{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    result.innerHTML = </a:t>
            </a:r>
            <a:r>
              <a:rPr lang="bg-BG" sz="1200" dirty="0">
                <a:solidFill>
                  <a:srgbClr val="A31515"/>
                </a:solidFill>
                <a:effectLst/>
                <a:latin typeface="Consolas"/>
                <a:ea typeface="Calibri"/>
                <a:cs typeface="Consolas"/>
              </a:rPr>
              <a:t>"Outside"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;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    output.style.backgroundColor = </a:t>
            </a:r>
            <a:r>
              <a:rPr lang="bg-BG" sz="1200" dirty="0">
                <a:solidFill>
                  <a:srgbClr val="A31515"/>
                </a:solidFill>
                <a:effectLst/>
                <a:latin typeface="Consolas"/>
                <a:ea typeface="Calibri"/>
                <a:cs typeface="Consolas"/>
              </a:rPr>
              <a:t>"lightsalmon"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;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}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18212" y="4142422"/>
            <a:ext cx="3962400" cy="919401"/>
          </a:xfrm>
          <a:prstGeom prst="wedgeRoundRectCallout">
            <a:avLst>
              <a:gd name="adj1" fmla="val -62783"/>
              <a:gd name="adj2" fmla="val 4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Допишете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условията в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if-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проверките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84295" y="1219200"/>
            <a:ext cx="8420234" cy="33528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78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проверки: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4211" y="1975513"/>
            <a:ext cx="6701616" cy="2012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console.log("Point on the left or right side.");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Switch-case </a:t>
            </a:r>
            <a:r>
              <a:rPr lang="bg-BG" sz="3200" dirty="0"/>
              <a:t>конструкция 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</a:t>
            </a:r>
            <a:r>
              <a:rPr lang="en-US" dirty="0"/>
              <a:t>(2)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4E6FB86D-F210-4107-8350-D4F8EE97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1752600"/>
            <a:ext cx="32004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8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Конструкциите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 могат да се влагат една в друга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bg-BG" dirty="0" smtClean="0"/>
              <a:t>Само </a:t>
            </a:r>
            <a:r>
              <a:rPr lang="bg-BG" dirty="0"/>
              <a:t>при изпълнение на първото условие се преминава към вложената </a:t>
            </a:r>
            <a:r>
              <a:rPr lang="bg-BG" dirty="0" smtClean="0"/>
              <a:t>проверка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698415"/>
            <a:ext cx="10363200" cy="37117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console.log("condition1 valid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console.log("condition2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6212" y="2763155"/>
            <a:ext cx="9095096" cy="2201552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532812" y="1484994"/>
            <a:ext cx="2576400" cy="1057146"/>
          </a:xfrm>
          <a:prstGeom prst="wedgeRoundRectCallout">
            <a:avLst>
              <a:gd name="adj1" fmla="val -37555"/>
              <a:gd name="adj2" fmla="val 989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530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60" y="975883"/>
            <a:ext cx="1132985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28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4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4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400" dirty="0"/>
              <a:t>Принтира обръщение според въведеното, както е показано на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400" dirty="0"/>
              <a:t> (</a:t>
            </a:r>
            <a:r>
              <a:rPr lang="bg-BG" sz="2400" dirty="0"/>
              <a:t>в следващия слайд</a:t>
            </a:r>
            <a:r>
              <a:rPr lang="en-US" sz="2400" dirty="0"/>
              <a:t>)</a:t>
            </a:r>
            <a:endParaRPr lang="bg-BG" sz="2400" dirty="0"/>
          </a:p>
          <a:p>
            <a:pPr>
              <a:lnSpc>
                <a:spcPct val="110000"/>
              </a:lnSpc>
            </a:pPr>
            <a:r>
              <a:rPr lang="bg-BG" sz="2800" dirty="0"/>
              <a:t>Примерен вход и изход:</a:t>
            </a:r>
            <a:endParaRPr lang="en-US" sz="2800" dirty="0"/>
          </a:p>
          <a:p>
            <a:pPr>
              <a:lnSpc>
                <a:spcPct val="110000"/>
              </a:lnSpc>
            </a:pPr>
            <a:endParaRPr lang="bg-BG" sz="2800" dirty="0"/>
          </a:p>
          <a:p>
            <a:pPr lvl="2"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7752" y="5047560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71614" y="5049598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41130" y="5047560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42212" y="5037464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11B7E4F-124B-4711-8422-6143EC966B7F}"/>
              </a:ext>
            </a:extLst>
          </p:cNvPr>
          <p:cNvSpPr/>
          <p:nvPr/>
        </p:nvSpPr>
        <p:spPr>
          <a:xfrm>
            <a:off x="4562444" y="5379536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67F42F2-67B8-4696-93ED-3A17F3EA5FE9}"/>
              </a:ext>
            </a:extLst>
          </p:cNvPr>
          <p:cNvSpPr/>
          <p:nvPr/>
        </p:nvSpPr>
        <p:spPr>
          <a:xfrm>
            <a:off x="7227761" y="5349472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2084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41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r>
              <a:rPr lang="en-US" sz="3800" dirty="0"/>
              <a:t> (2)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C82851-46FB-42D0-9147-AD793B8DE54C}"/>
              </a:ext>
            </a:extLst>
          </p:cNvPr>
          <p:cNvSpPr/>
          <p:nvPr/>
        </p:nvSpPr>
        <p:spPr>
          <a:xfrm>
            <a:off x="4391478" y="1162326"/>
            <a:ext cx="2698205" cy="1091077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age</a:t>
            </a:r>
          </a:p>
          <a:p>
            <a:pPr algn="ctr"/>
            <a:r>
              <a:rPr lang="en-US" dirty="0"/>
              <a:t>Read gender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</p:cNvCxnSpPr>
          <p:nvPr/>
        </p:nvCxnSpPr>
        <p:spPr>
          <a:xfrm>
            <a:off x="5740139" y="2431543"/>
            <a:ext cx="0" cy="3870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68F6148-4398-4709-8C0C-CFC05A77871F}"/>
              </a:ext>
            </a:extLst>
          </p:cNvPr>
          <p:cNvSpPr/>
          <p:nvPr/>
        </p:nvSpPr>
        <p:spPr>
          <a:xfrm>
            <a:off x="4016534" y="2937824"/>
            <a:ext cx="3447209" cy="75346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Gender equals "f"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46782-9124-42E9-98FC-8B3CCF25A5D2}"/>
              </a:ext>
            </a:extLst>
          </p:cNvPr>
          <p:cNvSpPr txBox="1"/>
          <p:nvPr/>
        </p:nvSpPr>
        <p:spPr>
          <a:xfrm rot="18935076">
            <a:off x="3097467" y="3611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612956-2AFB-469D-9D09-6A3751CCB2CE}"/>
              </a:ext>
            </a:extLst>
          </p:cNvPr>
          <p:cNvSpPr/>
          <p:nvPr/>
        </p:nvSpPr>
        <p:spPr>
          <a:xfrm>
            <a:off x="2495608" y="4375711"/>
            <a:ext cx="1819207" cy="44278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 &lt; 16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AC3C0-E3CF-4931-9056-C601409078A6}"/>
              </a:ext>
            </a:extLst>
          </p:cNvPr>
          <p:cNvSpPr txBox="1"/>
          <p:nvPr/>
        </p:nvSpPr>
        <p:spPr>
          <a:xfrm rot="18935076">
            <a:off x="1927913" y="4925852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01BF33-4109-4F75-AB8E-336C15FEE775}"/>
              </a:ext>
            </a:extLst>
          </p:cNvPr>
          <p:cNvSpPr txBox="1"/>
          <p:nvPr/>
        </p:nvSpPr>
        <p:spPr>
          <a:xfrm rot="2831618">
            <a:off x="3978868" y="4893044"/>
            <a:ext cx="678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</a:t>
            </a:r>
            <a:endParaRPr lang="en-US" sz="1600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811980" y="5639027"/>
            <a:ext cx="2158232" cy="506659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"Miss" 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78110849-13C6-4230-BC49-2C02E9B89AC4}"/>
              </a:ext>
            </a:extLst>
          </p:cNvPr>
          <p:cNvSpPr/>
          <p:nvPr/>
        </p:nvSpPr>
        <p:spPr>
          <a:xfrm flipH="1">
            <a:off x="3812094" y="5647221"/>
            <a:ext cx="2053718" cy="498465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</a:t>
            </a:r>
            <a:r>
              <a:rPr lang="en-US" dirty="0" err="1"/>
              <a:t>Ms</a:t>
            </a:r>
            <a:r>
              <a:rPr lang="bg-BG" dirty="0"/>
              <a:t>.</a:t>
            </a:r>
            <a:r>
              <a:rPr lang="en-US" dirty="0"/>
              <a:t>"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2BA2B8-F811-4BDA-BD47-8DE06EAFB8F8}"/>
              </a:ext>
            </a:extLst>
          </p:cNvPr>
          <p:cNvCxnSpPr>
            <a:cxnSpLocks/>
          </p:cNvCxnSpPr>
          <p:nvPr/>
        </p:nvCxnSpPr>
        <p:spPr>
          <a:xfrm flipH="1">
            <a:off x="3386307" y="3727023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9FCA1-282A-46B4-B8BD-29043EADB542}"/>
              </a:ext>
            </a:extLst>
          </p:cNvPr>
          <p:cNvCxnSpPr>
            <a:cxnSpLocks/>
          </p:cNvCxnSpPr>
          <p:nvPr/>
        </p:nvCxnSpPr>
        <p:spPr>
          <a:xfrm flipH="1">
            <a:off x="2205208" y="5035178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AA54A1-9C0D-497D-A413-A081BF801CC2}"/>
              </a:ext>
            </a:extLst>
          </p:cNvPr>
          <p:cNvCxnSpPr>
            <a:cxnSpLocks/>
          </p:cNvCxnSpPr>
          <p:nvPr/>
        </p:nvCxnSpPr>
        <p:spPr>
          <a:xfrm>
            <a:off x="3965691" y="5035178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2DEC098-F319-4039-B337-C1B65849A9BE}"/>
              </a:ext>
            </a:extLst>
          </p:cNvPr>
          <p:cNvSpPr txBox="1"/>
          <p:nvPr/>
        </p:nvSpPr>
        <p:spPr>
          <a:xfrm rot="2664924" flipH="1">
            <a:off x="7508012" y="3640670"/>
            <a:ext cx="67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false</a:t>
            </a:r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C5E40E-59F0-4FE1-9F5B-ED84FA811EE6}"/>
              </a:ext>
            </a:extLst>
          </p:cNvPr>
          <p:cNvSpPr/>
          <p:nvPr/>
        </p:nvSpPr>
        <p:spPr>
          <a:xfrm>
            <a:off x="7320419" y="4460827"/>
            <a:ext cx="1819207" cy="44278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&lt; 16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1925AD-3CC4-4197-AB5B-2222E192CB31}"/>
              </a:ext>
            </a:extLst>
          </p:cNvPr>
          <p:cNvSpPr txBox="1"/>
          <p:nvPr/>
        </p:nvSpPr>
        <p:spPr>
          <a:xfrm rot="18935076">
            <a:off x="6915930" y="4946247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B18D6B-FCB5-4DDA-8FCB-5FDB41A6A6D7}"/>
              </a:ext>
            </a:extLst>
          </p:cNvPr>
          <p:cNvSpPr txBox="1"/>
          <p:nvPr/>
        </p:nvSpPr>
        <p:spPr>
          <a:xfrm rot="2831618">
            <a:off x="9102369" y="5003336"/>
            <a:ext cx="678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</a:t>
            </a:r>
            <a:endParaRPr lang="en-US" sz="1600" dirty="0"/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027972" y="5639026"/>
            <a:ext cx="2581040" cy="506659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"Master" 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28E56C7-4774-4B2A-821A-4FC1695A6062}"/>
              </a:ext>
            </a:extLst>
          </p:cNvPr>
          <p:cNvSpPr/>
          <p:nvPr/>
        </p:nvSpPr>
        <p:spPr>
          <a:xfrm flipH="1">
            <a:off x="8768855" y="5639026"/>
            <a:ext cx="2100400" cy="498465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</a:t>
            </a:r>
            <a:r>
              <a:rPr lang="en-US" dirty="0" err="1"/>
              <a:t>Mr</a:t>
            </a:r>
            <a:r>
              <a:rPr lang="bg-BG" dirty="0"/>
              <a:t>.</a:t>
            </a:r>
            <a:r>
              <a:rPr lang="en-US" dirty="0"/>
              <a:t>"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E7F899-1EDC-4CC7-A792-D650DE8B1CE8}"/>
              </a:ext>
            </a:extLst>
          </p:cNvPr>
          <p:cNvCxnSpPr>
            <a:cxnSpLocks/>
          </p:cNvCxnSpPr>
          <p:nvPr/>
        </p:nvCxnSpPr>
        <p:spPr>
          <a:xfrm>
            <a:off x="7467331" y="3801200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707047-1824-449B-9BBD-7EC4CAD49214}"/>
              </a:ext>
            </a:extLst>
          </p:cNvPr>
          <p:cNvCxnSpPr>
            <a:cxnSpLocks/>
          </p:cNvCxnSpPr>
          <p:nvPr/>
        </p:nvCxnSpPr>
        <p:spPr>
          <a:xfrm flipH="1">
            <a:off x="7171982" y="5086305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D82281-3551-4C9C-9568-8D156FF14A84}"/>
              </a:ext>
            </a:extLst>
          </p:cNvPr>
          <p:cNvCxnSpPr>
            <a:cxnSpLocks/>
          </p:cNvCxnSpPr>
          <p:nvPr/>
        </p:nvCxnSpPr>
        <p:spPr>
          <a:xfrm>
            <a:off x="9064345" y="5097582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37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24" grpId="0"/>
      <p:bldP spid="28" grpId="0" animBg="1"/>
      <p:bldP spid="32" grpId="0"/>
      <p:bldP spid="34" grpId="0"/>
      <p:bldP spid="26" grpId="0" animBg="1"/>
      <p:bldP spid="42" grpId="0" animBg="1"/>
      <p:bldP spid="49" grpId="0"/>
      <p:bldP spid="50" grpId="0" animBg="1"/>
      <p:bldP spid="51" grpId="0"/>
      <p:bldP spid="52" grpId="0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 smtClean="0"/>
              <a:t>Обръщение </a:t>
            </a:r>
            <a:r>
              <a:rPr lang="ru-RU" sz="3800" dirty="0"/>
              <a:t>според възраст и </a:t>
            </a:r>
            <a:r>
              <a:rPr lang="ru-RU" sz="3800" dirty="0" smtClean="0"/>
              <a:t>пол - решение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297662"/>
            <a:ext cx="10668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personalTitles([arg1, arg2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age = Number(arg1);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gender = arg2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"f")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 console.log("Miss");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console.log("Ms.");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 console.log("Master");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console.log("Mr.");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/>
          </a:bodyPr>
          <a:lstStyle/>
          <a:p>
            <a:r>
              <a:rPr lang="bg-BG" sz="2800" dirty="0"/>
              <a:t>Напишете програма, която:</a:t>
            </a:r>
          </a:p>
          <a:p>
            <a:pPr lvl="1"/>
            <a:r>
              <a:rPr lang="bg-BG" sz="2400" dirty="0"/>
              <a:t>Чете от потребителя:</a:t>
            </a:r>
          </a:p>
          <a:p>
            <a:pPr lvl="2"/>
            <a:r>
              <a:rPr lang="bg-BG" sz="2400" dirty="0"/>
              <a:t>Име на продукт</a:t>
            </a:r>
          </a:p>
          <a:p>
            <a:pPr lvl="2"/>
            <a:r>
              <a:rPr lang="bg-BG" sz="2400" dirty="0"/>
              <a:t>Град</a:t>
            </a:r>
          </a:p>
          <a:p>
            <a:pPr lvl="2"/>
            <a:r>
              <a:rPr lang="bg-BG" sz="2400" dirty="0" smtClean="0"/>
              <a:t>Количество на </a:t>
            </a:r>
            <a:r>
              <a:rPr lang="bg-BG" sz="2400" dirty="0"/>
              <a:t>продукта</a:t>
            </a:r>
          </a:p>
          <a:p>
            <a:pPr lvl="1"/>
            <a:r>
              <a:rPr lang="bg-BG" sz="2800" dirty="0"/>
              <a:t>Пресмята цената му спрямо таблицата:</a:t>
            </a:r>
          </a:p>
          <a:p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847536"/>
              </p:ext>
            </p:extLst>
          </p:nvPr>
        </p:nvGraphicFramePr>
        <p:xfrm>
          <a:off x="1622547" y="44958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0.50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0.80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1.20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1.45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1.60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81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2911</Words>
  <Application>Microsoft Office PowerPoint</Application>
  <PresentationFormat>Custom</PresentationFormat>
  <Paragraphs>643</Paragraphs>
  <Slides>51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Have a Question?</vt:lpstr>
      <vt:lpstr>Съдържание</vt:lpstr>
      <vt:lpstr>Вложени проверки</vt:lpstr>
      <vt:lpstr>Вложени проверки</vt:lpstr>
      <vt:lpstr>Обръщение според възраст и пол – условие</vt:lpstr>
      <vt:lpstr>Обръщение според възраст и пол – условие (2)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Точка в правоъгълник - условие</vt:lpstr>
      <vt:lpstr>Точка в правоъгълник - решение</vt:lpstr>
      <vt:lpstr>Логическо "ИЛИ"</vt:lpstr>
      <vt:lpstr>Плод или зеленчук - условие</vt:lpstr>
      <vt:lpstr>Плод или зеленчук - решение</vt:lpstr>
      <vt:lpstr>Логическо отрицание</vt:lpstr>
      <vt:lpstr>Приоритет на условията</vt:lpstr>
      <vt:lpstr>Логически оператори</vt:lpstr>
      <vt:lpstr>Точка върху страна на правоъгълник - условие</vt:lpstr>
      <vt:lpstr>По-сложни логически условия</vt:lpstr>
      <vt:lpstr>Опростяване на логически условия</vt:lpstr>
      <vt:lpstr>Магазин за плодове – условие</vt:lpstr>
      <vt:lpstr>Магазин за плодове – условие (2)</vt:lpstr>
      <vt:lpstr>Магазин за плодове - решение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Условна конструкция Switch-case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Вид животно - условие</vt:lpstr>
      <vt:lpstr>Вид животно - решение</vt:lpstr>
      <vt:lpstr>По-сложни проверки</vt:lpstr>
      <vt:lpstr>Точка и правоъгълник</vt:lpstr>
      <vt:lpstr>Нов Blank Node.js Console Application проект</vt:lpstr>
      <vt:lpstr>Подготвяне на структурата на приложението</vt:lpstr>
      <vt:lpstr>Основни елементи в index.html</vt:lpstr>
      <vt:lpstr>Взимане на координати и рисуване на екрана</vt:lpstr>
      <vt:lpstr>Извършване на проверките</vt:lpstr>
      <vt:lpstr>Точка и правоъгълник</vt:lpstr>
      <vt:lpstr>Какво научихме днес?</vt:lpstr>
      <vt:lpstr>Какво научихме днес? (2)</vt:lpstr>
      <vt:lpstr>По-сложни проверки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2017-07-21T16:57:46Z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