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59" r:id="rId4"/>
    <p:sldId id="276" r:id="rId5"/>
    <p:sldId id="460" r:id="rId6"/>
    <p:sldId id="461" r:id="rId7"/>
    <p:sldId id="470" r:id="rId8"/>
    <p:sldId id="471" r:id="rId9"/>
    <p:sldId id="468" r:id="rId10"/>
    <p:sldId id="469" r:id="rId11"/>
    <p:sldId id="429" r:id="rId12"/>
    <p:sldId id="462" r:id="rId13"/>
    <p:sldId id="463" r:id="rId14"/>
    <p:sldId id="464" r:id="rId15"/>
    <p:sldId id="465" r:id="rId16"/>
    <p:sldId id="466" r:id="rId17"/>
    <p:sldId id="467" r:id="rId18"/>
    <p:sldId id="438" r:id="rId19"/>
    <p:sldId id="439" r:id="rId20"/>
    <p:sldId id="437" r:id="rId21"/>
    <p:sldId id="443" r:id="rId22"/>
    <p:sldId id="444" r:id="rId23"/>
    <p:sldId id="451" r:id="rId24"/>
    <p:sldId id="445" r:id="rId25"/>
    <p:sldId id="446" r:id="rId26"/>
    <p:sldId id="440" r:id="rId27"/>
    <p:sldId id="441" r:id="rId28"/>
    <p:sldId id="472" r:id="rId29"/>
    <p:sldId id="448" r:id="rId30"/>
    <p:sldId id="449" r:id="rId31"/>
    <p:sldId id="447" r:id="rId32"/>
    <p:sldId id="452" r:id="rId33"/>
    <p:sldId id="454" r:id="rId34"/>
    <p:sldId id="455" r:id="rId35"/>
    <p:sldId id="457" r:id="rId36"/>
    <p:sldId id="456" r:id="rId37"/>
    <p:sldId id="458" r:id="rId38"/>
    <p:sldId id="427" r:id="rId39"/>
    <p:sldId id="412" r:id="rId40"/>
    <p:sldId id="413" r:id="rId41"/>
    <p:sldId id="41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04-Aug-17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/>
              <a:t>Чертане на фигурки на конзолата</a:t>
            </a:r>
            <a:endParaRPr lang="en-US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/>
              <a:t> екип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/>
              <a:t>Софтуерен университет</a:t>
            </a:r>
            <a:endParaRPr lang="en-US" sz="200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>
                <a:hlinkClick r:id="rId8"/>
              </a:rPr>
              <a:t>http://softuni.bg</a:t>
            </a:r>
            <a:endParaRPr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Квадрат от звездички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/>
              <a:t>Да се начертае на конзолата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/>
              <a:t>:</a:t>
            </a:r>
            <a:endParaRPr lang="en-US" sz="32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squareOfStars([arg1])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2"/>
              </a:rPr>
              <a:t>https://judge.softuni.bg/Contests/Practice/Index/15</a:t>
            </a:r>
            <a:r>
              <a:rPr lang="bg-BG">
                <a:hlinkClick r:id="rId2"/>
              </a:rPr>
              <a:t>5</a:t>
            </a:r>
            <a:r>
              <a:rPr lang="en-US">
                <a:hlinkClick r:id="rId2"/>
              </a:rPr>
              <a:t>#2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E37D3-2F2A-4C9C-BC70-38C688316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771585"/>
            <a:ext cx="4624474" cy="20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0979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492797"/>
            <a:ext cx="10820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triangleOfDollars([arg1])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".repeat(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8046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401876"/>
            <a:ext cx="11301394" cy="3093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console.log("+ " + "- ".repeat(n-2) + 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6083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Print the upper half of the rhomb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row = 1; row &lt;= n; row++)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console.log(" ".repeat(n-row) +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"* ".repeat(row) +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" ".repeat(n-row));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lower half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Напишете програма, която въвежда число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/>
              <a:t> (1 ≤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/>
              <a:t> ≤ 100) </a:t>
            </a:r>
            <a:r>
              <a:rPr lang="bg-BG"/>
              <a:t>и </a:t>
            </a:r>
            <a:r>
              <a:rPr lang="bg-BG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/>
              <a:t>с размер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/>
              <a:t> като в примерите по-долу: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Коледна елха</a:t>
            </a: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/>
              <a:t>Пращане</a:t>
            </a:r>
            <a:r>
              <a:rPr lang="en-US" sz="2600"/>
              <a:t> </a:t>
            </a:r>
            <a:r>
              <a:rPr lang="bg-BG" sz="2600"/>
              <a:t>на решения: </a:t>
            </a:r>
            <a:r>
              <a:rPr lang="en-US" sz="2600">
                <a:hlinkClick r:id="rId3"/>
              </a:rPr>
              <a:t>https://judge.softuni.bg/Contests/Practice/Index/155#6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Коледна елха – решение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christmasTree([arg1]) {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row = 0; row &lt;= n; row++) {</a:t>
            </a:r>
          </a:p>
          <a:p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console.log(" ".repeat(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n-row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</a:t>
            </a:r>
          </a:p>
          <a:p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".repeat(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</a:t>
            </a:r>
          </a:p>
          <a:p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 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 +</a:t>
            </a:r>
          </a:p>
          <a:p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".repeat(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</a:t>
            </a:r>
          </a:p>
          <a:p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 ".repeat(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n-row</a:t>
            </a:r>
            <a:r>
              <a:rPr lang="en-US" sz="30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37612" y="327660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/>
              <a:t>Чертане на прости фигури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/>
              <a:t>Работа на живо в клас (</a:t>
            </a:r>
            <a:r>
              <a:rPr lang="bg-BG" noProof="1"/>
              <a:t>лаб</a:t>
            </a:r>
            <a:r>
              <a:rPr lang="bg-BG"/>
              <a:t>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64D-4794-49B7-B089-2D468730B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95" y="1564177"/>
            <a:ext cx="3023317" cy="2669020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/>
              <a:t>Напишете програма, която въвежда цяло число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/>
              <a:t> (3 ≤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/>
              <a:t> ≤ </a:t>
            </a:r>
            <a:r>
              <a:rPr lang="bg-BG" sz="3200"/>
              <a:t>100</a:t>
            </a:r>
            <a:r>
              <a:rPr lang="en-US" sz="3200"/>
              <a:t>) </a:t>
            </a:r>
            <a:r>
              <a:rPr lang="bg-BG" sz="3200"/>
              <a:t>и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/>
              <a:t>с размер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/>
              <a:t>x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/>
              <a:t> като в примерите:</a:t>
            </a: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Слънчеви очила</a:t>
            </a:r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/>
              <a:t>Пращане</a:t>
            </a:r>
            <a:r>
              <a:rPr lang="en-US" sz="2600"/>
              <a:t> </a:t>
            </a:r>
            <a:r>
              <a:rPr lang="bg-BG" sz="2600"/>
              <a:t>на решения: </a:t>
            </a:r>
            <a:r>
              <a:rPr lang="en-US" sz="2600">
                <a:hlinkClick r:id="rId3"/>
              </a:rPr>
              <a:t>https://judge.softuni.bg/Contests/Practice/Index/155#7</a:t>
            </a:r>
            <a:endParaRPr lang="en-US" sz="26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Слънчеви очила</a:t>
            </a:r>
            <a:r>
              <a:rPr lang="en-US"/>
              <a:t> </a:t>
            </a:r>
            <a:r>
              <a:rPr lang="bg-BG"/>
              <a:t>– решение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371600"/>
            <a:ext cx="10667998" cy="41884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pPr>
              <a:spcBef>
                <a:spcPts val="1200"/>
              </a:spcBef>
            </a:pP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console.log("</a:t>
            </a:r>
            <a:r>
              <a:rPr lang="pt-BR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".repeat(</a:t>
            </a:r>
            <a:r>
              <a:rPr lang="pt-BR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n*2</a:t>
            </a: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 </a:t>
            </a:r>
          </a:p>
          <a:p>
            <a:pPr>
              <a:spcBef>
                <a:spcPts val="1200"/>
              </a:spcBef>
            </a:pP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" ".repeat(</a:t>
            </a:r>
            <a:r>
              <a:rPr lang="pt-BR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 </a:t>
            </a:r>
          </a:p>
          <a:p>
            <a:pPr>
              <a:spcBef>
                <a:spcPts val="1200"/>
              </a:spcBef>
            </a:pP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"</a:t>
            </a:r>
            <a:r>
              <a:rPr lang="pt-BR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".repeat(</a:t>
            </a:r>
            <a:r>
              <a:rPr lang="pt-BR" sz="2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n*2</a:t>
            </a:r>
            <a:r>
              <a:rPr lang="pt-BR" sz="2600" b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1; i &lt;=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part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Слънчеви очила</a:t>
            </a:r>
            <a:r>
              <a:rPr lang="en-US"/>
              <a:t> </a:t>
            </a:r>
            <a:r>
              <a:rPr lang="bg-BG"/>
              <a:t>– решение</a:t>
            </a:r>
            <a:r>
              <a:rPr lang="en-US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1; i &lt;= n - 2; i++) 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Math.floor((n-1) / 2))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".repeat(n);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".repeat(n);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console.log(result);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 = "";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/>
              <a:t>Пращане</a:t>
            </a:r>
            <a:r>
              <a:rPr lang="en-US" sz="2600"/>
              <a:t> </a:t>
            </a:r>
            <a:r>
              <a:rPr lang="bg-BG" sz="2600"/>
              <a:t>на решения: </a:t>
            </a:r>
            <a:r>
              <a:rPr lang="en-US" sz="2600">
                <a:hlinkClick r:id="rId3"/>
              </a:rPr>
              <a:t>https://judge.softuni.bg/Contests/Practice/Index/155#8</a:t>
            </a:r>
            <a:endParaRPr lang="en-US" sz="26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Къщичка</a:t>
            </a:r>
            <a:r>
              <a:rPr lang="en-US"/>
              <a:t> </a:t>
            </a:r>
            <a:r>
              <a:rPr lang="bg-BG"/>
              <a:t>– решение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026689"/>
            <a:ext cx="10943998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house([arg1])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 = Number(arg1);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starsCount = 0; </a:t>
            </a:r>
          </a:p>
          <a:p>
            <a:r>
              <a:rPr lang="en-US" sz="2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Draw the roof</a:t>
            </a:r>
            <a:endParaRPr lang="en-US" sz="2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Math.floor((n+1) / 2); i++) {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%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 == 0) 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starsCount = 2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 + 1);  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starsCount = 2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bg-BG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+ 1;</a:t>
            </a:r>
          </a:p>
          <a:p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console.log("-".repeat((n-</a:t>
            </a:r>
            <a:r>
              <a:rPr lang="en-US" sz="2000" b="1" dirty="0" err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starsCount</a:t>
            </a:r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)/2) + </a:t>
            </a:r>
          </a:p>
          <a:p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"*".repeat(</a:t>
            </a:r>
            <a:r>
              <a:rPr lang="en-US" sz="2000" b="1" dirty="0" err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starsCount</a:t>
            </a:r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+ </a:t>
            </a:r>
          </a:p>
          <a:p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"-".repeat((n-</a:t>
            </a:r>
            <a:r>
              <a:rPr lang="en-US" sz="2000" b="1" dirty="0" err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starsCount</a:t>
            </a:r>
            <a:r>
              <a:rPr lang="en-US" sz="2000" b="1" dirty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)/2));</a:t>
            </a:r>
            <a:endParaRPr lang="en-US" sz="2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Math.floor(n / 2); i++) {</a:t>
            </a:r>
          </a:p>
          <a:p>
            <a:pPr>
              <a:spcBef>
                <a:spcPts val="1200"/>
              </a:spcBef>
            </a:pPr>
            <a:r>
              <a:rPr lang="en-US" sz="20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/>
              <a:t>Напишете програма, която въвежда цяло число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/>
              <a:t> (1 ≤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/>
              <a:t> ≤ </a:t>
            </a:r>
            <a:r>
              <a:rPr lang="bg-BG" sz="3200"/>
              <a:t>100</a:t>
            </a:r>
            <a:r>
              <a:rPr lang="en-US" sz="3200"/>
              <a:t>) </a:t>
            </a:r>
            <a:r>
              <a:rPr lang="bg-BG" sz="3200"/>
              <a:t>и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/>
              <a:t>с размер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/>
              <a:t>:</a:t>
            </a:r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/>
              <a:t>Пращане</a:t>
            </a:r>
            <a:r>
              <a:rPr lang="en-US" sz="2600"/>
              <a:t> </a:t>
            </a:r>
            <a:r>
              <a:rPr lang="bg-BG" sz="2600"/>
              <a:t>на решения: </a:t>
            </a:r>
            <a:r>
              <a:rPr lang="en-US" sz="2600">
                <a:hlinkClick r:id="rId3"/>
              </a:rPr>
              <a:t>https://judge.softuni.bg/Contests/Practice/Index/155#9</a:t>
            </a:r>
            <a:endParaRPr lang="en-US" sz="26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5" y="-43980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290532"/>
            <a:ext cx="10287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 = Number(arg1);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 % 2 == 0) {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//Draw the first half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i = 0; i &lt; Math.floor(n / 2); i++) {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"-".repeat(Math.floor((n - 1) / 2) - i) +                                            	  "*"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"-".repeat(2 * i)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"*"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"-".repeat(Math.floor((n - 1) / 2) - i));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5" y="-43980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1214332"/>
            <a:ext cx="112013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//Draw the second half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= Math.floor((n - 1) / 2)-1; i &gt;= 0; i--) {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"-".repeat(Math.floor((n - 1) / 2) - i) +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"*"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"-".repeat(2 * i)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"*" + 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"-".repeat(Math.floor((n - 1) / 2) - i));</a:t>
            </a:r>
          </a:p>
          <a:p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Draw diamond for odd values of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85290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/>
              <a:t>Чертане на по-сложни фигури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/>
              <a:t>Работа на живо в клас (</a:t>
            </a:r>
            <a:r>
              <a:rPr lang="bg-BG" noProof="1"/>
              <a:t>лаб</a:t>
            </a:r>
            <a:r>
              <a:rPr lang="bg-BG"/>
              <a:t>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/>
              <a:t>Чертане на обекти в уеб среда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bg-BG" dirty="0"/>
              <a:t>Приложение за чертане в браузъра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2612" y="1481070"/>
            <a:ext cx="5867400" cy="3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, съдържащ определен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dirty="0"/>
              <a:t>С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вложени</a:t>
            </a:r>
            <a:r>
              <a:rPr lang="bg-BG" dirty="0"/>
              <a:t>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dirty="0"/>
              <a:t>С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.repeat()</a:t>
            </a:r>
            <a:endParaRPr lang="bg-BG" sz="3400" b="1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Уеб приложение за визуализация на рейтинг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разработи уеб приложение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/>
              <a:t> (число от 0 до 100)</a:t>
            </a:r>
          </a:p>
          <a:p>
            <a:pPr lvl="1"/>
            <a:r>
              <a:rPr lang="bg-BG" dirty="0"/>
              <a:t>Чертаят се от 1 до </a:t>
            </a:r>
            <a:r>
              <a:rPr lang="en-US" dirty="0"/>
              <a:t>10</a:t>
            </a:r>
            <a:r>
              <a:rPr lang="bg-BG" dirty="0"/>
              <a:t> звездички (с половинки)</a:t>
            </a:r>
            <a:endParaRPr lang="en-US" dirty="0"/>
          </a:p>
          <a:p>
            <a:pPr lvl="1"/>
            <a:r>
              <a:rPr lang="bg-BG" dirty="0"/>
              <a:t>Звездичките да се генерират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Визуализация на рейтинг в уеб</a:t>
            </a:r>
            <a:r>
              <a:rPr lang="en-US"/>
              <a:t> </a:t>
            </a:r>
            <a:r>
              <a:rPr lang="bg-BG"/>
              <a:t>среда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224" y="4038600"/>
            <a:ext cx="7020378" cy="2155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уеб приложение</a:t>
            </a:r>
            <a:endParaRPr lang="en-US"/>
          </a:p>
        </p:txBody>
      </p:sp>
      <p:pic>
        <p:nvPicPr>
          <p:cNvPr id="5" name="Picture 4" descr="C:\Projects\JavaScript Basics\trunk\06. Чертане с цикли\screens\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218288"/>
            <a:ext cx="8077200" cy="495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начална страница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295400"/>
            <a:ext cx="84582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функция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01" y="990600"/>
            <a:ext cx="744942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/>
              <a:t>Направете </a:t>
            </a:r>
            <a:r>
              <a:rPr lang="en-US" sz="3000"/>
              <a:t>folder "</a:t>
            </a: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/>
              <a:t>"</a:t>
            </a:r>
            <a:r>
              <a:rPr lang="bg-BG" sz="3000"/>
              <a:t> в проекта</a:t>
            </a:r>
            <a:endParaRPr lang="en-US" sz="3000"/>
          </a:p>
          <a:p>
            <a:r>
              <a:rPr lang="en-US" sz="3000"/>
              <a:t>K</a:t>
            </a:r>
            <a:r>
              <a:rPr lang="bg-BG" sz="3000"/>
              <a:t>опирайте картинките със звездичките в него с </a:t>
            </a:r>
            <a:r>
              <a:rPr lang="en-US" sz="300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Добавяне на картинките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7" y="1371600"/>
            <a:ext cx="75723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приложението с от </a:t>
            </a:r>
            <a:r>
              <a:rPr lang="en-US" dirty="0"/>
              <a:t>index.html </a:t>
            </a:r>
            <a:r>
              <a:rPr lang="bg-BG" dirty="0"/>
              <a:t>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Стартиране и тестване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796" y="2209800"/>
            <a:ext cx="7122224" cy="3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/>
              <a:t>Работа на живо в клас (</a:t>
            </a:r>
            <a:r>
              <a:rPr lang="bg-BG" noProof="1"/>
              <a:t>лаб</a:t>
            </a:r>
            <a:r>
              <a:rPr lang="bg-BG"/>
              <a:t>)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/>
              <a:t>Чертане на рейтинги в уеб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8922" y="1828800"/>
            <a:ext cx="7150982" cy="2195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031117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result +=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"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result = "";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Чертане с цикли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https://softuni.bg/courses/programming-basics/</a:t>
            </a:r>
            <a:endParaRPr lang="en-US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Лиценз</a:t>
            </a:r>
            <a:endParaRPr lang="en-US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Фондация "Софтуерен университет" </a:t>
            </a:r>
            <a:r>
              <a:rPr lang="en-US" sz="320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/>
              <a:t>Софтуерен университет </a:t>
            </a:r>
            <a:r>
              <a:rPr lang="en-US" sz="3200"/>
              <a:t>– </a:t>
            </a:r>
            <a:r>
              <a:rPr lang="bg-BG" sz="3200"/>
              <a:t>качествено образование, професия и работа за софтуерни инженери</a:t>
            </a:r>
            <a:endParaRPr lang="en-US" sz="320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/>
              <a:t> </a:t>
            </a:r>
            <a:r>
              <a:rPr lang="en-US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3412" y="4662337"/>
            <a:ext cx="2743200" cy="5192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108203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"";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293812" y="4191000"/>
            <a:ext cx="7162800" cy="144780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0212" y="3239013"/>
            <a:ext cx="4113213" cy="1041829"/>
          </a:xfrm>
          <a:prstGeom prst="wedgeRoundRectCallout">
            <a:avLst>
              <a:gd name="adj1" fmla="val -57610"/>
              <a:gd name="adj2" fmla="val -4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32412" y="5338034"/>
            <a:ext cx="4800600" cy="1041829"/>
          </a:xfrm>
          <a:prstGeom prst="wedgeRoundRectCallout">
            <a:avLst>
              <a:gd name="adj1" fmla="val -28952"/>
              <a:gd name="adj2" fmla="val -57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8954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Правоъгълник от 10 </a:t>
            </a:r>
            <a:r>
              <a:rPr lang="en-US"/>
              <a:t>x</a:t>
            </a:r>
            <a:r>
              <a:rPr lang="bg-BG"/>
              <a:t> 10 звездички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7829" y="1981200"/>
            <a:ext cx="7619998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"";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j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+= "*";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console.log(result);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 = "";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/>
              <a:t>Тестване на решението:</a:t>
            </a:r>
            <a:r>
              <a:rPr lang="en-US"/>
              <a:t> </a:t>
            </a:r>
            <a:r>
              <a:rPr lang="en-US">
                <a:hlinkClick r:id="rId2"/>
              </a:rPr>
              <a:t>https://judge.softuni.bg/Contests/Practice/Index/15</a:t>
            </a:r>
            <a:r>
              <a:rPr lang="bg-BG">
                <a:hlinkClick r:id="rId2"/>
              </a:rPr>
              <a:t>5</a:t>
            </a:r>
            <a:r>
              <a:rPr lang="en-US">
                <a:hlinkClick r:id="rId2"/>
              </a:rPr>
              <a:t>#0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32" y="1965447"/>
            <a:ext cx="4261680" cy="30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6628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Правоъгълник от </a:t>
            </a:r>
            <a:r>
              <a:rPr lang="en-US"/>
              <a:t>N</a:t>
            </a:r>
            <a:r>
              <a:rPr lang="bg-BG"/>
              <a:t> </a:t>
            </a:r>
            <a:r>
              <a:rPr lang="en-US"/>
              <a:t>x</a:t>
            </a:r>
            <a:r>
              <a:rPr lang="bg-BG"/>
              <a:t> </a:t>
            </a:r>
            <a:r>
              <a:rPr lang="en-US"/>
              <a:t>N</a:t>
            </a:r>
            <a:r>
              <a:rPr lang="bg-BG"/>
              <a:t> звездички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4906" y="1676400"/>
            <a:ext cx="10667998" cy="4532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rectangle([arg1])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 = "";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j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 &lt;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+= "*";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= "";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43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854160"/>
            <a:ext cx="4970286" cy="17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latin typeface="Consolas" panose="020B0609020204030204" pitchFamily="49" charset="0"/>
              </a:rPr>
              <a:t>repeat()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брой еднакви символи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.repeat(count);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repeat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1388C-A59B-4F5D-B785-27340E4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01" y="5520671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"*".repeat(10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2137</Words>
  <Application>Microsoft Office PowerPoint</Application>
  <PresentationFormat>Custom</PresentationFormat>
  <Paragraphs>458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Правоъгълник от 10 x 10 звездички</vt:lpstr>
      <vt:lpstr>Правоъгълник от N x N звездички</vt:lpstr>
      <vt:lpstr>Създаване на текст</vt:lpstr>
      <vt:lpstr>Създаване на текст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</vt:lpstr>
      <vt:lpstr>Коледна елха – решение</vt:lpstr>
      <vt:lpstr>Чертане на прости фигури</vt:lpstr>
      <vt:lpstr>Слънчеви очила</vt:lpstr>
      <vt:lpstr>Слънчеви очила – решение</vt:lpstr>
      <vt:lpstr>Слънчеви очила – решение (2)</vt:lpstr>
      <vt:lpstr>Къщичка - условие</vt:lpstr>
      <vt:lpstr>Къщичка – решение</vt:lpstr>
      <vt:lpstr>Диамант - условие</vt:lpstr>
      <vt:lpstr>Диамант – решение</vt:lpstr>
      <vt:lpstr>Диамант – решение(2)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Създаване на начална страница</vt:lpstr>
      <vt:lpstr>Създаване на функция 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2017-08-04T17:50:03Z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