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79" r:id="rId3"/>
    <p:sldId id="523" r:id="rId4"/>
    <p:sldId id="521" r:id="rId5"/>
    <p:sldId id="525" r:id="rId6"/>
    <p:sldId id="526" r:id="rId7"/>
    <p:sldId id="527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55117"/>
            <a:ext cx="11815018" cy="5428902"/>
          </a:xfrm>
        </p:spPr>
        <p:txBody>
          <a:bodyPr/>
          <a:lstStyle>
            <a:lvl1pPr marL="360363" indent="-360363">
              <a:defRPr/>
            </a:lvl1pPr>
            <a:lvl2pPr marL="989013" indent="-379413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71CA5186-9C5F-41C2-AE95-ABE4A755DF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0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96181"/>
            <a:ext cx="10958928" cy="652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55117"/>
            <a:ext cx="11815018" cy="5428902"/>
          </a:xfrm>
        </p:spPr>
        <p:txBody>
          <a:bodyPr/>
          <a:lstStyle>
            <a:lvl1pPr marL="360363" indent="-360363">
              <a:defRPr/>
            </a:lvl1pPr>
            <a:lvl2pPr marL="989013" indent="-379413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71CA5186-9C5F-41C2-AE95-ABE4A755DF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55117"/>
            <a:ext cx="11815018" cy="5428902"/>
          </a:xfrm>
        </p:spPr>
        <p:txBody>
          <a:bodyPr/>
          <a:lstStyle>
            <a:lvl1pPr marL="360363" indent="-360363">
              <a:defRPr/>
            </a:lvl1pPr>
            <a:lvl2pPr marL="989013" indent="-379413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71CA5186-9C5F-41C2-AE95-ABE4A755DF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55117"/>
            <a:ext cx="11815018" cy="5428902"/>
          </a:xfrm>
        </p:spPr>
        <p:txBody>
          <a:bodyPr/>
          <a:lstStyle>
            <a:lvl1pPr marL="360363" indent="-360363">
              <a:defRPr/>
            </a:lvl1pPr>
            <a:lvl2pPr marL="989013" indent="-379413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71CA5186-9C5F-41C2-AE95-ABE4A755DF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55117"/>
            <a:ext cx="11815018" cy="5428902"/>
          </a:xfrm>
        </p:spPr>
        <p:txBody>
          <a:bodyPr/>
          <a:lstStyle>
            <a:lvl1pPr marL="360363" indent="-360363">
              <a:defRPr/>
            </a:lvl1pPr>
            <a:lvl2pPr marL="989013" indent="-379413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71CA5186-9C5F-41C2-AE95-ABE4A755DF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19876"/>
            <a:ext cx="10845156" cy="1109205"/>
          </a:xfrm>
        </p:spPr>
        <p:txBody>
          <a:bodyPr>
            <a:noAutofit/>
          </a:bodyPr>
          <a:lstStyle/>
          <a:p>
            <a:pPr lvl="0"/>
            <a:r>
              <a:rPr lang="en-US" sz="5000" dirty="0"/>
              <a:t>How to Become a Software Developer?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20415"/>
            <a:ext cx="10845156" cy="15673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</a:pPr>
            <a:r>
              <a:rPr lang="en-US" sz="4400" dirty="0"/>
              <a:t>The Knowledge and Skills Required: Coding, Algorithmic Thinking, Computer Science and Software Engineering, Languages and Software Technologies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558429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0414" y="3906914"/>
            <a:ext cx="2133598" cy="2341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955CD-11D7-4FF7-8256-818A940A2F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46612" y="4071386"/>
            <a:ext cx="3290628" cy="20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82DAF-9178-45C2-95B2-69CE6EB0C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1DDD1-FF4F-45D1-8408-64A0C601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600200"/>
            <a:ext cx="11804822" cy="5121276"/>
          </a:xfrm>
        </p:spPr>
        <p:txBody>
          <a:bodyPr>
            <a:normAutofit/>
          </a:bodyPr>
          <a:lstStyle/>
          <a:p>
            <a:pPr marL="354013" indent="-354013">
              <a:spcBef>
                <a:spcPts val="1200"/>
              </a:spcBef>
              <a:spcAft>
                <a:spcPts val="1200"/>
              </a:spcAft>
            </a:pPr>
            <a:r>
              <a:rPr lang="en-US" sz="4400" dirty="0"/>
              <a:t>4 main groups of skills</a:t>
            </a:r>
            <a:r>
              <a:rPr lang="bg-BG" sz="4400" dirty="0"/>
              <a:t>:</a:t>
            </a:r>
            <a:endParaRPr lang="en-US" sz="4400" dirty="0"/>
          </a:p>
          <a:p>
            <a:pPr marL="608013" lvl="1" indent="-338138">
              <a:spcBef>
                <a:spcPts val="12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Coding</a:t>
            </a:r>
            <a:r>
              <a:rPr lang="en-US" sz="4000" dirty="0"/>
              <a:t> skills</a:t>
            </a:r>
            <a:r>
              <a:rPr lang="ru-RU" sz="4000" dirty="0"/>
              <a:t> </a:t>
            </a:r>
            <a:r>
              <a:rPr lang="en-US" sz="4000" dirty="0"/>
              <a:t>– </a:t>
            </a:r>
            <a:r>
              <a:rPr lang="ru-RU" sz="4000" dirty="0"/>
              <a:t>20%</a:t>
            </a:r>
          </a:p>
          <a:p>
            <a:pPr marL="608013" lvl="1" indent="-338138">
              <a:spcBef>
                <a:spcPts val="12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Algorithmic</a:t>
            </a:r>
            <a:r>
              <a:rPr lang="en-US" sz="4000" dirty="0"/>
              <a:t> thinking</a:t>
            </a:r>
            <a:r>
              <a:rPr lang="ru-RU" sz="4000" dirty="0"/>
              <a:t> </a:t>
            </a:r>
            <a:r>
              <a:rPr lang="en-US" sz="4000" dirty="0"/>
              <a:t>– </a:t>
            </a:r>
            <a:r>
              <a:rPr lang="ru-RU" sz="4000" dirty="0"/>
              <a:t>30%</a:t>
            </a:r>
          </a:p>
          <a:p>
            <a:pPr marL="608013" lvl="1" indent="-338138">
              <a:spcBef>
                <a:spcPts val="12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Computer science</a:t>
            </a:r>
            <a:r>
              <a:rPr lang="en-US" sz="4000" dirty="0"/>
              <a:t> and software engineering</a:t>
            </a:r>
            <a:r>
              <a:rPr lang="ru-RU" sz="4000" dirty="0"/>
              <a:t> </a:t>
            </a:r>
            <a:r>
              <a:rPr lang="en-US" sz="4000" dirty="0"/>
              <a:t>– </a:t>
            </a:r>
            <a:r>
              <a:rPr lang="ru-RU" sz="4000" dirty="0"/>
              <a:t>25%</a:t>
            </a:r>
          </a:p>
          <a:p>
            <a:pPr marL="608013" lvl="1" indent="-338138">
              <a:spcBef>
                <a:spcPts val="1200"/>
              </a:spcBef>
              <a:spcAft>
                <a:spcPts val="1200"/>
              </a:spcAft>
            </a:pPr>
            <a:r>
              <a:rPr lang="en-US" sz="4000" dirty="0"/>
              <a:t>Programming languages and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technologies</a:t>
            </a:r>
            <a:r>
              <a:rPr lang="ru-RU" sz="4000" dirty="0"/>
              <a:t> </a:t>
            </a:r>
            <a:r>
              <a:rPr lang="en-US" sz="4000" dirty="0"/>
              <a:t>– </a:t>
            </a:r>
            <a:r>
              <a:rPr lang="ru-RU" sz="4000" dirty="0"/>
              <a:t>25%</a:t>
            </a: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27D4-CC20-4092-BF0B-ACCF5AA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Skills of The Software Developer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85929-5B2F-4658-9438-CA56283C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09012" y="1524000"/>
            <a:ext cx="2531718" cy="2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82DAF-9178-45C2-95B2-69CE6EB0C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1DDD1-FF4F-45D1-8408-64A0C601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700" dirty="0"/>
              <a:t>The skill to</a:t>
            </a:r>
            <a:r>
              <a:rPr lang="bg-BG" sz="3700" dirty="0"/>
              <a:t>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write code</a:t>
            </a:r>
            <a:endParaRPr lang="bg-BG" sz="37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400" dirty="0"/>
              <a:t>Using variables, conditional statements, loops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Using functions, objects, methods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Working with data: arrays, lists,</a:t>
            </a:r>
            <a:br>
              <a:rPr lang="en-US" sz="3400" dirty="0"/>
            </a:br>
            <a:r>
              <a:rPr lang="en-US" sz="3400" dirty="0"/>
              <a:t>dictionaries and other structures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Takes 3-6 months</a:t>
            </a:r>
            <a:endParaRPr lang="bg-BG" sz="3700" dirty="0"/>
          </a:p>
          <a:p>
            <a:pPr>
              <a:lnSpc>
                <a:spcPct val="120000"/>
              </a:lnSpc>
            </a:pPr>
            <a:r>
              <a:rPr lang="en-US" sz="3700" dirty="0"/>
              <a:t>The programming language doesn't matter</a:t>
            </a:r>
            <a:r>
              <a:rPr lang="bg-BG" sz="3700" dirty="0"/>
              <a:t>!</a:t>
            </a:r>
            <a:endParaRPr lang="ru-RU" sz="3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27D4-CC20-4092-BF0B-ACCF5AA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Skill</a:t>
            </a:r>
            <a:r>
              <a:rPr lang="ru-RU" sz="4800" dirty="0"/>
              <a:t> #1 – </a:t>
            </a:r>
            <a:r>
              <a:rPr lang="en-US" sz="4800" dirty="0"/>
              <a:t>Coding</a:t>
            </a:r>
            <a:r>
              <a:rPr lang="ru-RU" sz="4800" dirty="0"/>
              <a:t> (20%)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D4AE8-9006-4B66-94FB-C48F311C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59" y="4065281"/>
            <a:ext cx="2269913" cy="1421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BF81A-6A74-4052-A1BB-ED8498772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012" y="1332724"/>
            <a:ext cx="2516204" cy="15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DFD4-02BA-4F96-99EF-CD3C0A7A7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02034-E12A-4584-9D1A-F2E862FD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Algorithmic thinking</a:t>
            </a:r>
            <a:r>
              <a:rPr lang="bg-BG" sz="3600" dirty="0"/>
              <a:t> (</a:t>
            </a:r>
            <a:r>
              <a:rPr lang="en-US" sz="3600" dirty="0"/>
              <a:t>engineering</a:t>
            </a:r>
            <a:r>
              <a:rPr lang="bg-BG" sz="3600" dirty="0"/>
              <a:t>, </a:t>
            </a:r>
            <a:r>
              <a:rPr lang="en-US" sz="3600" dirty="0"/>
              <a:t>mathematical thinking</a:t>
            </a:r>
            <a:r>
              <a:rPr lang="bg-BG" sz="3600" dirty="0"/>
              <a:t>)</a:t>
            </a:r>
            <a:endParaRPr lang="bg-BG" sz="36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400" dirty="0"/>
              <a:t>Ability to analyze problems and propose solutions</a:t>
            </a:r>
            <a:endParaRPr lang="bg-BG" sz="3400" dirty="0"/>
          </a:p>
          <a:p>
            <a:pPr lvl="1"/>
            <a:r>
              <a:rPr lang="en-US" sz="3400" dirty="0"/>
              <a:t>Break-down the problem into steps (algorithm)</a:t>
            </a:r>
          </a:p>
          <a:p>
            <a:pPr>
              <a:spcBef>
                <a:spcPts val="1200"/>
              </a:spcBef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US" sz="3600" dirty="0"/>
              <a:t> to develop an algorithmic thinking?</a:t>
            </a:r>
          </a:p>
          <a:p>
            <a:pPr lvl="1"/>
            <a:r>
              <a:rPr lang="en-US" sz="3400" dirty="0"/>
              <a:t>Solve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</a:rPr>
              <a:t>1000+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problems</a:t>
            </a:r>
            <a:r>
              <a:rPr lang="bg-BG" sz="3400" b="1" dirty="0"/>
              <a:t> </a:t>
            </a:r>
            <a:r>
              <a:rPr lang="en-US" sz="3400" dirty="0"/>
              <a:t>in programming</a:t>
            </a:r>
            <a:endParaRPr lang="bg-BG" sz="3400" dirty="0"/>
          </a:p>
          <a:p>
            <a:pPr lvl="1"/>
            <a:r>
              <a:rPr lang="en-US" sz="3400" dirty="0"/>
              <a:t>Takes 6-12 months</a:t>
            </a:r>
            <a:endParaRPr lang="bg-BG" sz="3400" dirty="0"/>
          </a:p>
          <a:p>
            <a:pPr>
              <a:lnSpc>
                <a:spcPct val="120000"/>
              </a:lnSpc>
            </a:pPr>
            <a:r>
              <a:rPr lang="en-US" sz="3600" dirty="0"/>
              <a:t>The programming language doesn't matter</a:t>
            </a:r>
            <a:r>
              <a:rPr lang="bg-BG" sz="3600" dirty="0"/>
              <a:t>!</a:t>
            </a:r>
            <a:endParaRPr lang="ru-RU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078B7E-96A3-485C-A59D-9B2231FD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Skill</a:t>
            </a:r>
            <a:r>
              <a:rPr lang="ru-RU" sz="4800" dirty="0"/>
              <a:t> #2 – </a:t>
            </a:r>
            <a:r>
              <a:rPr lang="en-US" sz="4800" dirty="0"/>
              <a:t>Algorithmic Thinking</a:t>
            </a:r>
            <a:r>
              <a:rPr lang="ru-RU" sz="4800" dirty="0"/>
              <a:t> (30%)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9AAFE-1E37-4087-9716-79A37EB7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758" y="3465368"/>
            <a:ext cx="2152076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3E5D9-0D2F-4CC8-B1F8-72F98C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B0B3B7-7CC5-4B25-B080-7C302A7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88445"/>
            <a:ext cx="11804822" cy="55330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Computer science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software engineering </a:t>
            </a:r>
            <a:r>
              <a:rPr lang="en-US" sz="3500" dirty="0"/>
              <a:t>concepts</a:t>
            </a:r>
            <a:endParaRPr lang="bg-BG" sz="3500" dirty="0"/>
          </a:p>
          <a:p>
            <a:pPr lvl="1">
              <a:lnSpc>
                <a:spcPct val="110000"/>
              </a:lnSpc>
            </a:pPr>
            <a:r>
              <a:rPr lang="en-US" sz="3100" dirty="0"/>
              <a:t>Object-oriented programming</a:t>
            </a:r>
            <a:r>
              <a:rPr lang="bg-BG" sz="3100" dirty="0"/>
              <a:t> (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OOP</a:t>
            </a:r>
            <a:r>
              <a:rPr lang="bg-BG" sz="3100" dirty="0"/>
              <a:t>)</a:t>
            </a:r>
            <a:r>
              <a:rPr lang="en-US" sz="3100" dirty="0"/>
              <a:t> and modeling</a:t>
            </a:r>
            <a:endParaRPr lang="bg-BG" sz="3100" dirty="0"/>
          </a:p>
          <a:p>
            <a:pPr lvl="1">
              <a:lnSpc>
                <a:spcPct val="110000"/>
              </a:lnSpc>
            </a:pPr>
            <a:r>
              <a:rPr lang="en-US" sz="3100" dirty="0"/>
              <a:t>Functional programming </a:t>
            </a:r>
            <a:r>
              <a:rPr lang="bg-BG" sz="3100" dirty="0"/>
              <a:t>(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FP</a:t>
            </a:r>
            <a:r>
              <a:rPr lang="bg-BG" sz="31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Asynchronous programming</a:t>
            </a:r>
            <a:r>
              <a:rPr lang="bg-BG" sz="3100" b="1" dirty="0"/>
              <a:t> </a:t>
            </a:r>
            <a:r>
              <a:rPr lang="en-US" sz="3100" dirty="0"/>
              <a:t>and parallel execution</a:t>
            </a:r>
            <a:endParaRPr lang="bg-BG" sz="3100" dirty="0"/>
          </a:p>
          <a:p>
            <a:pPr lvl="1">
              <a:lnSpc>
                <a:spcPct val="110000"/>
              </a:lnSpc>
            </a:pP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Databases</a:t>
            </a:r>
            <a:r>
              <a:rPr lang="bg-BG" sz="3100" dirty="0"/>
              <a:t>, </a:t>
            </a:r>
            <a:r>
              <a:rPr lang="en-US" sz="3100" dirty="0"/>
              <a:t>SQL, databases servers (e.g.</a:t>
            </a:r>
            <a:r>
              <a:rPr lang="bg-BG" sz="3100" dirty="0"/>
              <a:t> </a:t>
            </a:r>
            <a:r>
              <a:rPr lang="en-US" sz="3100" dirty="0"/>
              <a:t>MySQL, MongoDB)</a:t>
            </a:r>
            <a:endParaRPr lang="bg-BG" sz="3100" dirty="0"/>
          </a:p>
          <a:p>
            <a:pPr lvl="1">
              <a:lnSpc>
                <a:spcPct val="110000"/>
              </a:lnSpc>
            </a:pP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Internet technologies</a:t>
            </a:r>
            <a:r>
              <a:rPr lang="bg-BG" sz="3100" b="1" dirty="0"/>
              <a:t> </a:t>
            </a:r>
            <a:r>
              <a:rPr lang="bg-BG" sz="3100" dirty="0"/>
              <a:t>(</a:t>
            </a:r>
            <a:r>
              <a:rPr lang="en-US" sz="3100" dirty="0"/>
              <a:t>HTTP, JS front-end, DOM, AJAX, REST, …)</a:t>
            </a:r>
            <a:endParaRPr lang="bg-BG" sz="3100" dirty="0"/>
          </a:p>
          <a:p>
            <a:pPr lvl="1">
              <a:lnSpc>
                <a:spcPct val="110000"/>
              </a:lnSpc>
            </a:pP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Software engineering</a:t>
            </a:r>
            <a:r>
              <a:rPr lang="en-US" sz="3100" b="1" dirty="0"/>
              <a:t> </a:t>
            </a:r>
            <a:r>
              <a:rPr lang="bg-BG" sz="3100" dirty="0"/>
              <a:t>(</a:t>
            </a:r>
            <a:r>
              <a:rPr lang="en-US" sz="3100" dirty="0"/>
              <a:t>source control</a:t>
            </a:r>
            <a:r>
              <a:rPr lang="bg-BG" sz="3100" dirty="0"/>
              <a:t>, </a:t>
            </a:r>
            <a:r>
              <a:rPr lang="en-US" sz="3100" dirty="0"/>
              <a:t>dev processes</a:t>
            </a:r>
            <a:r>
              <a:rPr lang="bg-BG" sz="3100" dirty="0"/>
              <a:t>, </a:t>
            </a:r>
            <a:r>
              <a:rPr lang="en-US" sz="3100" dirty="0"/>
              <a:t>architectures</a:t>
            </a:r>
            <a:r>
              <a:rPr lang="bg-BG" sz="31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300" dirty="0"/>
              <a:t>Takes 6-12 months</a:t>
            </a:r>
            <a:endParaRPr lang="bg-BG" sz="3300" dirty="0"/>
          </a:p>
          <a:p>
            <a:pPr>
              <a:lnSpc>
                <a:spcPct val="120000"/>
              </a:lnSpc>
            </a:pPr>
            <a:r>
              <a:rPr lang="en-US" sz="3200" dirty="0"/>
              <a:t>The programming language doesn't matter</a:t>
            </a:r>
            <a:r>
              <a:rPr lang="bg-BG" sz="3200" dirty="0"/>
              <a:t>!</a:t>
            </a:r>
            <a:endParaRPr lang="ru-RU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01F94-1F41-4586-AD67-9C2C74BA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4" y="77665"/>
            <a:ext cx="11925397" cy="1110780"/>
          </a:xfrm>
        </p:spPr>
        <p:txBody>
          <a:bodyPr>
            <a:noAutofit/>
          </a:bodyPr>
          <a:lstStyle/>
          <a:p>
            <a:r>
              <a:rPr lang="en-US" sz="3900" dirty="0"/>
              <a:t>Skill</a:t>
            </a:r>
            <a:r>
              <a:rPr lang="ru-RU" sz="3900" dirty="0"/>
              <a:t> #3 – </a:t>
            </a:r>
            <a:r>
              <a:rPr lang="en-US" sz="3900" dirty="0"/>
              <a:t>Fundamentals of Software Development</a:t>
            </a:r>
            <a:r>
              <a:rPr lang="ru-RU" sz="3900" dirty="0"/>
              <a:t> (25%)</a:t>
            </a:r>
            <a:endParaRPr lang="en-US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F1EC0-3F3B-4656-BCE9-1E2C7BD876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5812" y="1877007"/>
            <a:ext cx="1878839" cy="14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95E7-EC05-43FF-B561-ADC83969F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FB810-277F-4618-95DC-55178FA8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programming language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software technologies</a:t>
            </a:r>
          </a:p>
          <a:p>
            <a:pPr lvl="1"/>
            <a:r>
              <a:rPr lang="en-US" sz="3400" dirty="0"/>
              <a:t>Only 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</a:rPr>
              <a:t>25%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of the skills</a:t>
            </a:r>
            <a:r>
              <a:rPr lang="bg-BG" sz="3400" b="1" dirty="0"/>
              <a:t> </a:t>
            </a:r>
            <a:r>
              <a:rPr lang="en-US" sz="3400" dirty="0"/>
              <a:t>of the software developers</a:t>
            </a:r>
            <a:r>
              <a:rPr lang="bg-BG" sz="3400" dirty="0"/>
              <a:t>!</a:t>
            </a:r>
          </a:p>
          <a:p>
            <a:r>
              <a:rPr lang="en-US" sz="3600" dirty="0"/>
              <a:t>Programming languages and technologies come</a:t>
            </a:r>
            <a:br>
              <a:rPr lang="en-US" sz="3600" dirty="0"/>
            </a:br>
            <a:r>
              <a:rPr lang="en-US" sz="3600" dirty="0"/>
              <a:t>always in a combination 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technologies stack</a:t>
            </a:r>
            <a:r>
              <a:rPr lang="en-US" sz="3600" dirty="0"/>
              <a:t>)</a:t>
            </a:r>
          </a:p>
          <a:p>
            <a:r>
              <a:rPr lang="en-US" sz="3400" dirty="0"/>
              <a:t>Sample minimum for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Junior .NET Developer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Coding skills, C# + .NET Core + Visual Studio + databases</a:t>
            </a:r>
            <a:r>
              <a:rPr lang="bg-BG" sz="3200" dirty="0"/>
              <a:t> + </a:t>
            </a:r>
            <a:r>
              <a:rPr lang="en-US" sz="3200" dirty="0"/>
              <a:t>SQL Server + SQL + Entity Framework + ASP.NET MVC + HTML + CSS + JavaScript + AJAX + REST + XML + OOP</a:t>
            </a:r>
            <a:r>
              <a:rPr lang="bg-BG" sz="3200" dirty="0"/>
              <a:t> + </a:t>
            </a:r>
            <a:r>
              <a:rPr lang="en-US" sz="3200" dirty="0"/>
              <a:t>FP</a:t>
            </a:r>
            <a:r>
              <a:rPr lang="bg-BG" sz="3200" dirty="0"/>
              <a:t> + </a:t>
            </a:r>
            <a:r>
              <a:rPr lang="en-US" sz="3200" dirty="0"/>
              <a:t>algorithmic thinking</a:t>
            </a:r>
            <a:r>
              <a:rPr lang="bg-BG" sz="3200" dirty="0"/>
              <a:t> + </a:t>
            </a:r>
            <a:r>
              <a:rPr lang="en-US" sz="3200" dirty="0"/>
              <a:t>Git + software engineering + English languages</a:t>
            </a:r>
            <a:r>
              <a:rPr lang="bg-BG" sz="3200" dirty="0"/>
              <a:t> + </a:t>
            </a:r>
            <a:r>
              <a:rPr lang="en-US" sz="3200" dirty="0"/>
              <a:t>personal skills</a:t>
            </a:r>
            <a:endParaRPr lang="bg-BG" sz="3200" dirty="0"/>
          </a:p>
          <a:p>
            <a:pPr>
              <a:lnSpc>
                <a:spcPct val="110000"/>
              </a:lnSpc>
            </a:pPr>
            <a:r>
              <a:rPr lang="en-US" sz="3600" dirty="0"/>
              <a:t>Takes 6-12 months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5F516-0972-4DCE-86BC-6089DC14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Autofit/>
          </a:bodyPr>
          <a:lstStyle/>
          <a:p>
            <a:r>
              <a:rPr lang="en-US" dirty="0"/>
              <a:t>Skill</a:t>
            </a:r>
            <a:r>
              <a:rPr lang="ru-RU" dirty="0"/>
              <a:t> #4 –</a:t>
            </a:r>
            <a:r>
              <a:rPr lang="en-US" dirty="0"/>
              <a:t> Languages and Software Technologies</a:t>
            </a:r>
            <a:r>
              <a:rPr lang="ru-RU" dirty="0"/>
              <a:t> (25%)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C7552-28B5-447B-95D8-98EE057C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539" y="1905000"/>
            <a:ext cx="1974170" cy="19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Become a Software Developer?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82937" y="2393485"/>
            <a:ext cx="292878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 Ahead!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329</Words>
  <Application>Microsoft Office PowerPoint</Application>
  <PresentationFormat>Custom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SoftUni 16x9</vt:lpstr>
      <vt:lpstr>How to Become a Software Developer?</vt:lpstr>
      <vt:lpstr>The Skills of The Software Developer</vt:lpstr>
      <vt:lpstr>Skill #1 – Coding (20%)</vt:lpstr>
      <vt:lpstr>Skill #2 – Algorithmic Thinking (30%)</vt:lpstr>
      <vt:lpstr>Skill #3 – Fundamentals of Software Development (25%)</vt:lpstr>
      <vt:lpstr>Skill #4 – Languages and Software Technologies (25%)</vt:lpstr>
      <vt:lpstr>How to Become a Software Developer?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2019-02-10T16:42:35Z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