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279" r:id="rId3"/>
    <p:sldId id="276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4956" y="477166"/>
            <a:ext cx="10845156" cy="1109205"/>
          </a:xfrm>
        </p:spPr>
        <p:txBody>
          <a:bodyPr>
            <a:normAutofit/>
          </a:bodyPr>
          <a:lstStyle/>
          <a:p>
            <a:r>
              <a:rPr lang="en-US" sz="6000" dirty="0"/>
              <a:t>First Steps in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4956" y="1696366"/>
            <a:ext cx="10845156" cy="1472675"/>
          </a:xfrm>
        </p:spPr>
        <p:txBody>
          <a:bodyPr>
            <a:normAutofit/>
          </a:bodyPr>
          <a:lstStyle/>
          <a:p>
            <a:r>
              <a:rPr lang="en-US" sz="4400" dirty="0"/>
              <a:t>Writing Our First Program</a:t>
            </a:r>
            <a:br>
              <a:rPr lang="en-US" sz="4400" dirty="0"/>
            </a:br>
            <a:r>
              <a:rPr lang="en-US" sz="4400" dirty="0"/>
              <a:t>in C# and Visual Studio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A8C4EE-48A2-4936-810B-66CDC23DB111}"/>
              </a:ext>
            </a:extLst>
          </p:cNvPr>
          <p:cNvSpPr txBox="1">
            <a:spLocks/>
          </p:cNvSpPr>
          <p:nvPr/>
        </p:nvSpPr>
        <p:spPr bwMode="auto">
          <a:xfrm>
            <a:off x="687839" y="5481330"/>
            <a:ext cx="3723485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Software University / SoftUni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44A5AA0F-EB90-4B2E-8DB2-2D23DCD3FB13}"/>
              </a:ext>
            </a:extLst>
          </p:cNvPr>
          <p:cNvSpPr txBox="1">
            <a:spLocks/>
          </p:cNvSpPr>
          <p:nvPr/>
        </p:nvSpPr>
        <p:spPr bwMode="auto">
          <a:xfrm>
            <a:off x="687839" y="5840965"/>
            <a:ext cx="3723485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A91C537F-3F9B-402B-9E02-5A30549B4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868" y="3925112"/>
            <a:ext cx="3727456" cy="568865"/>
          </a:xfrm>
        </p:spPr>
        <p:txBody>
          <a:bodyPr/>
          <a:lstStyle/>
          <a:p>
            <a:r>
              <a:rPr lang="en-US" sz="3200" noProof="1">
                <a:solidFill>
                  <a:schemeClr val="tx2">
                    <a:lumMod val="50000"/>
                  </a:schemeClr>
                </a:solidFill>
              </a:rPr>
              <a:t>Dr. Svetlin Nakov</a:t>
            </a:r>
          </a:p>
        </p:txBody>
      </p:sp>
      <p:sp>
        <p:nvSpPr>
          <p:cNvPr id="19" name="Text Placeholder 21">
            <a:extLst>
              <a:ext uri="{FF2B5EF4-FFF2-40B4-BE49-F238E27FC236}">
                <a16:creationId xmlns:a16="http://schemas.microsoft.com/office/drawing/2014/main" id="{A628D0DC-5FAE-4768-8267-EDFE32839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868" y="4582061"/>
            <a:ext cx="3810344" cy="832591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Co-Founder, Chief Training, Innovation and Inspiration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79507-47F7-4F9D-A549-4EF18E68092B}"/>
              </a:ext>
            </a:extLst>
          </p:cNvPr>
          <p:cNvSpPr txBox="1"/>
          <p:nvPr/>
        </p:nvSpPr>
        <p:spPr>
          <a:xfrm rot="576164">
            <a:off x="9482229" y="3689302"/>
            <a:ext cx="197592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  <p:pic>
        <p:nvPicPr>
          <p:cNvPr id="21" name="Picture Placeholder 2">
            <a:extLst>
              <a:ext uri="{FF2B5EF4-FFF2-40B4-BE49-F238E27FC236}">
                <a16:creationId xmlns:a16="http://schemas.microsoft.com/office/drawing/2014/main" id="{C3F878A3-9677-48C3-B483-2C90766F169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76" r="37251"/>
          <a:stretch/>
        </p:blipFill>
        <p:spPr>
          <a:xfrm>
            <a:off x="4721512" y="4114800"/>
            <a:ext cx="4192300" cy="20707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 descr="http://softuni.bg" title="SoftUni Code Wizard">
            <a:extLst>
              <a:ext uri="{FF2B5EF4-FFF2-40B4-BE49-F238E27FC236}">
                <a16:creationId xmlns:a16="http://schemas.microsoft.com/office/drawing/2014/main" id="{D497D76C-EE94-4774-BE19-6D88607B7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67370" y="3906914"/>
            <a:ext cx="2133598" cy="23414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736F2-2BC2-473D-A083-E771E35DE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7612" y="1828800"/>
            <a:ext cx="2564686" cy="16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7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Table of Contents</a:t>
            </a:r>
            <a:endParaRPr lang="bg-BG" sz="440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54143"/>
            <a:ext cx="8570998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What Does It Mean "To Program"?</a:t>
            </a:r>
          </a:p>
          <a:p>
            <a:pPr marL="719138" lvl="1" indent="-365125"/>
            <a:r>
              <a:rPr lang="en-US" dirty="0"/>
              <a:t>Writing Commands and Programs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Programming Languages and Runtimes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Computer Programs – Examples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Creating Our First Console Application</a:t>
            </a:r>
            <a:endParaRPr lang="bg-BG" dirty="0"/>
          </a:p>
          <a:p>
            <a:pPr marL="712788" lvl="1" indent="-409575"/>
            <a:r>
              <a:rPr lang="en-US" dirty="0"/>
              <a:t>Creating a C# Program in Visual Studio</a:t>
            </a:r>
            <a:endParaRPr lang="bg-BG" dirty="0"/>
          </a:p>
          <a:p>
            <a:pPr marL="712788" lvl="1" indent="-409575"/>
            <a:r>
              <a:rPr lang="en-US" dirty="0"/>
              <a:t>Starting &amp; Testing the Program</a:t>
            </a:r>
          </a:p>
          <a:p>
            <a:pPr marL="512817" indent="-514350">
              <a:buFont typeface="+mj-lt"/>
              <a:buAutoNum type="arabicPeriod"/>
            </a:pPr>
            <a:r>
              <a:rPr lang="en-US" dirty="0"/>
              <a:t>Typical Mistakes</a:t>
            </a:r>
            <a:r>
              <a:rPr lang="bg-BG" dirty="0"/>
              <a:t> </a:t>
            </a:r>
            <a:r>
              <a:rPr lang="en-US" dirty="0"/>
              <a:t>in</a:t>
            </a:r>
            <a:r>
              <a:rPr lang="bg-BG" dirty="0"/>
              <a:t> </a:t>
            </a:r>
            <a:r>
              <a:rPr lang="en-US" dirty="0"/>
              <a:t>a C# Program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First Steps in Programming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917620" y="2365492"/>
            <a:ext cx="3148592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Let’s Begin!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130</Words>
  <Application>Microsoft Office PowerPoint</Application>
  <PresentationFormat>Custom</PresentationFormat>
  <Paragraphs>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SoftUni 16x9</vt:lpstr>
      <vt:lpstr>First Steps in Programming</vt:lpstr>
      <vt:lpstr>Table of Contents</vt:lpstr>
      <vt:lpstr>First Steps in Programming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2019-02-11T12:30:40Z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