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0"/>
  </p:notesMasterIdLst>
  <p:handoutMasterIdLst>
    <p:handoutMasterId r:id="rId11"/>
  </p:handoutMasterIdLst>
  <p:sldIdLst>
    <p:sldId id="353" r:id="rId3"/>
    <p:sldId id="389" r:id="rId4"/>
    <p:sldId id="393" r:id="rId5"/>
    <p:sldId id="394" r:id="rId6"/>
    <p:sldId id="391" r:id="rId7"/>
    <p:sldId id="392" r:id="rId8"/>
    <p:sldId id="278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82" d="100"/>
          <a:sy n="82" d="100"/>
        </p:scale>
        <p:origin x="398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11-Feb-19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86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1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11-Feb-19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nakov/welcome-to-coding-cshar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nakov/square-area-cshar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nakov/square-area-cshar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89455"/>
            <a:ext cx="8938472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Does It Mean</a:t>
            </a:r>
            <a:br>
              <a:rPr lang="en-US" dirty="0"/>
            </a:br>
            <a:r>
              <a:rPr lang="en-US" dirty="0"/>
              <a:t>"To Program"?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792" y="1237371"/>
            <a:ext cx="2912418" cy="3006255"/>
          </a:xfrm>
          <a:prstGeom prst="rect">
            <a:avLst/>
          </a:prstGeom>
        </p:spPr>
      </p:pic>
      <p:pic>
        <p:nvPicPr>
          <p:cNvPr id="2050" name="Picture 2" descr="http://leusd.scoa.schoolfusion.us/modules/groups/homepagefiles/cms/568543/Image/codingBlu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5" y="1150314"/>
            <a:ext cx="3577914" cy="3180368"/>
          </a:xfrm>
          <a:prstGeom prst="ellipse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902" y="2044682"/>
            <a:ext cx="3790950" cy="213273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It Mean "To Program"?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</a:t>
            </a:r>
            <a:r>
              <a:rPr lang="bg-BG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program</a:t>
            </a:r>
            <a:r>
              <a:rPr lang="bg-BG" dirty="0"/>
              <a:t>"</a:t>
            </a:r>
            <a:r>
              <a:rPr lang="en-US" dirty="0"/>
              <a:t> means to give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commands</a:t>
            </a:r>
            <a:r>
              <a:rPr lang="en-US" dirty="0"/>
              <a:t> to the computer, e.g.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The commands are lined up one after another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That’s how they form a </a:t>
            </a:r>
            <a:r>
              <a:rPr lang="bg-BG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computer program</a:t>
            </a:r>
            <a:r>
              <a:rPr lang="bg-BG" dirty="0"/>
              <a:t>“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A computer program is a sequence of commands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 sequence of commands that achieve a result we call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algorithm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Programs are written in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programming language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E.g. C#, Java, JavaScript, Python, PHP, C, C++, Swift, Go,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89D28F6-264A-4ADD-A9EC-4E3573649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1960798"/>
            <a:ext cx="10363200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Console.WriteLine("Welcome to coding");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: Rounded Corners 2">
            <a:hlinkClick r:id="rId3"/>
            <a:extLst>
              <a:ext uri="{FF2B5EF4-FFF2-40B4-BE49-F238E27FC236}">
                <a16:creationId xmlns:a16="http://schemas.microsoft.com/office/drawing/2014/main" id="{06A44707-A91C-420F-9F65-BB43D3F49E3C}"/>
              </a:ext>
            </a:extLst>
          </p:cNvPr>
          <p:cNvSpPr/>
          <p:nvPr/>
        </p:nvSpPr>
        <p:spPr>
          <a:xfrm>
            <a:off x="10342950" y="2046423"/>
            <a:ext cx="830774" cy="399568"/>
          </a:xfrm>
          <a:prstGeom prst="roundRect">
            <a:avLst/>
          </a:prstGeom>
          <a:solidFill>
            <a:srgbClr val="00B05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FC8DC7-969B-455C-9BB8-28050C06C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0E377C-4A77-40CB-B6C1-84455E993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C# program</a:t>
            </a:r>
            <a:r>
              <a:rPr lang="en-US" dirty="0"/>
              <a:t> (sequence of C# commands):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12FA76-23DD-46F2-AE5C-DFC62DF9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Computer Programs – Example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3AEF62-3C61-433B-B381-F2CD7676E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2139465"/>
            <a:ext cx="10363200" cy="18229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size = 5;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Console.WriteLine("Size = " + size);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Console.WriteLine("Area = " + size * size);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: Rounded Corners 5">
            <a:hlinkClick r:id="rId2"/>
            <a:extLst>
              <a:ext uri="{FF2B5EF4-FFF2-40B4-BE49-F238E27FC236}">
                <a16:creationId xmlns:a16="http://schemas.microsoft.com/office/drawing/2014/main" id="{C4BDD2CA-1F52-49E9-88BD-5801B8957420}"/>
              </a:ext>
            </a:extLst>
          </p:cNvPr>
          <p:cNvSpPr/>
          <p:nvPr/>
        </p:nvSpPr>
        <p:spPr>
          <a:xfrm>
            <a:off x="10342950" y="2225090"/>
            <a:ext cx="830774" cy="399568"/>
          </a:xfrm>
          <a:prstGeom prst="roundRect">
            <a:avLst/>
          </a:prstGeom>
          <a:solidFill>
            <a:srgbClr val="00B05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289065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FC8DC7-969B-455C-9BB8-28050C06C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0E377C-4A77-40CB-B6C1-84455E993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48138"/>
            <a:ext cx="11804822" cy="5570355"/>
          </a:xfrm>
        </p:spPr>
        <p:txBody>
          <a:bodyPr/>
          <a:lstStyle/>
          <a:p>
            <a:r>
              <a:rPr lang="en-US" dirty="0"/>
              <a:t>Sample complete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C# program</a:t>
            </a:r>
            <a:r>
              <a:rPr lang="en-US" dirty="0"/>
              <a:t> (class + method + commands):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12FA76-23DD-46F2-AE5C-DFC62DF9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Computer Programs – Example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3AEF62-3C61-433B-B381-F2CD7676E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1867676"/>
            <a:ext cx="103632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SquareArea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size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Console.WriteLine("Size = " + size);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Console.WriteLine("Area = " + size * size);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: Rounded Corners 5">
            <a:hlinkClick r:id="rId2"/>
            <a:extLst>
              <a:ext uri="{FF2B5EF4-FFF2-40B4-BE49-F238E27FC236}">
                <a16:creationId xmlns:a16="http://schemas.microsoft.com/office/drawing/2014/main" id="{C4BDD2CA-1F52-49E9-88BD-5801B8957420}"/>
              </a:ext>
            </a:extLst>
          </p:cNvPr>
          <p:cNvSpPr/>
          <p:nvPr/>
        </p:nvSpPr>
        <p:spPr>
          <a:xfrm>
            <a:off x="10342950" y="1953301"/>
            <a:ext cx="830774" cy="399568"/>
          </a:xfrm>
          <a:prstGeom prst="roundRect">
            <a:avLst/>
          </a:prstGeom>
          <a:solidFill>
            <a:srgbClr val="00B05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60120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11620597" cy="1110780"/>
          </a:xfrm>
        </p:spPr>
        <p:txBody>
          <a:bodyPr>
            <a:normAutofit/>
          </a:bodyPr>
          <a:lstStyle/>
          <a:p>
            <a:r>
              <a:rPr lang="en-US" dirty="0"/>
              <a:t>Programming Languages, Compilers, Interpreters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programming language defines a set of rules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syntax</a:t>
            </a:r>
            <a:r>
              <a:rPr lang="en-US" dirty="0"/>
              <a:t>)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Languages are either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compiled</a:t>
            </a:r>
            <a:r>
              <a:rPr lang="en-US" dirty="0"/>
              <a:t> (like C#, C++)</a:t>
            </a:r>
            <a:br>
              <a:rPr lang="en-US" dirty="0"/>
            </a:br>
            <a:r>
              <a:rPr lang="en-US" dirty="0"/>
              <a:t>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interpreted</a:t>
            </a:r>
            <a:r>
              <a:rPr lang="en-US" dirty="0"/>
              <a:t> (like JavaScript and Python)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compiler</a:t>
            </a:r>
            <a:r>
              <a:rPr lang="en-US" dirty="0"/>
              <a:t> translates programming code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machine code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During compilation, it finds syntax errors in the code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interpreter</a:t>
            </a:r>
            <a:r>
              <a:rPr lang="en-US" dirty="0"/>
              <a:t> executes the source code line by line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It finds syntax errors during runtime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4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Integrated Development Environments (IDE)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618999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Integrated Development Environments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/>
              <a:t>) helps the process of writing software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6198F-6FAB-4440-8F2F-BB05E9053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012" y="2209800"/>
            <a:ext cx="6004701" cy="3810000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52519186-26DB-48BD-AC08-C1497377FB04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2514600"/>
            <a:ext cx="5068672" cy="420687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IDEs saves time and eases the process of coding</a:t>
            </a:r>
          </a:p>
          <a:p>
            <a:pPr>
              <a:lnSpc>
                <a:spcPct val="100000"/>
              </a:lnSpc>
            </a:pPr>
            <a:r>
              <a:rPr lang="en-US" dirty="0"/>
              <a:t>For programming in C#, we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Visual Studio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Alternatives are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MonoDevelop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Rider</a:t>
            </a:r>
          </a:p>
        </p:txBody>
      </p:sp>
    </p:spTree>
    <p:extLst>
      <p:ext uri="{BB962C8B-B14F-4D97-AF65-F5344CB8AC3E}">
        <p14:creationId xmlns:p14="http://schemas.microsoft.com/office/powerpoint/2010/main" val="9682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Mean "To Program"?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838290" y="2384154"/>
            <a:ext cx="310351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Coding!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383</Words>
  <Application>Microsoft Office PowerPoint</Application>
  <PresentationFormat>Custom</PresentationFormat>
  <Paragraphs>63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Wingdings</vt:lpstr>
      <vt:lpstr>SoftUni 16x9</vt:lpstr>
      <vt:lpstr>What Does It Mean "To Program"?</vt:lpstr>
      <vt:lpstr>What Does It Mean "To Program"?</vt:lpstr>
      <vt:lpstr>Computer Programs – Example</vt:lpstr>
      <vt:lpstr>Computer Programs – Example</vt:lpstr>
      <vt:lpstr>Programming Languages, Compilers, Interpreters</vt:lpstr>
      <vt:lpstr>Integrated Development Environments (IDE)</vt:lpstr>
      <vt:lpstr>What Does It Mean "To Program"?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2019-02-11T11:40:14Z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