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353" r:id="rId3"/>
    <p:sldId id="391" r:id="rId4"/>
    <p:sldId id="389" r:id="rId5"/>
    <p:sldId id="390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0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36" y="4700311"/>
            <a:ext cx="11080750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Programming Languages:</a:t>
            </a:r>
            <a:br>
              <a:rPr lang="en-US" dirty="0"/>
            </a:br>
            <a:r>
              <a:rPr lang="en-US" dirty="0"/>
              <a:t>High Level and Low Level</a:t>
            </a:r>
          </a:p>
        </p:txBody>
      </p:sp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634" y="753692"/>
            <a:ext cx="4303556" cy="3825383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9DD6EF-2B3F-449E-967B-C928922C6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52" y="1561961"/>
            <a:ext cx="2275260" cy="2275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BB89E-7A15-4CE3-BA2B-1E06419B1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1512847"/>
            <a:ext cx="1811345" cy="23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7C241-34EE-4E0C-8090-24ABD2C56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4F15-B2DA-4DA3-8906-EF49FB3D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Computer programs are typically executed by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runtime environment</a:t>
            </a:r>
            <a:r>
              <a:rPr lang="en-US" dirty="0"/>
              <a:t> (a system for executing programs)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is executed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Core</a:t>
            </a:r>
            <a:r>
              <a:rPr lang="en-US" dirty="0"/>
              <a:t> runtime environment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 is executed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JRE</a:t>
            </a:r>
            <a:r>
              <a:rPr lang="en-US" dirty="0"/>
              <a:t> runtime environment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 is executed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interpreter </a:t>
            </a:r>
            <a:r>
              <a:rPr lang="en-US" dirty="0"/>
              <a:t>environment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/>
              <a:t> is executed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Node.js </a:t>
            </a:r>
            <a:r>
              <a:rPr lang="en-US" dirty="0"/>
              <a:t>runtime environment (at the back-end) or by the Web browser (at the front-end)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C828AF-DB0A-41D1-AC63-FF544080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Environments</a:t>
            </a:r>
          </a:p>
        </p:txBody>
      </p:sp>
    </p:spTree>
    <p:extLst>
      <p:ext uri="{BB962C8B-B14F-4D97-AF65-F5344CB8AC3E}">
        <p14:creationId xmlns:p14="http://schemas.microsoft.com/office/powerpoint/2010/main" val="21429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Low-level and High-level Languages</a:t>
            </a:r>
            <a:endParaRPr lang="bg-BG" sz="4400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51121"/>
            <a:ext cx="11804822" cy="55703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Low-level</a:t>
            </a:r>
            <a:r>
              <a:rPr lang="en-US" dirty="0"/>
              <a:t> programming languages are closer to the device hardware</a:t>
            </a:r>
          </a:p>
          <a:p>
            <a:pPr lvl="1"/>
            <a:r>
              <a:rPr lang="en-US" dirty="0"/>
              <a:t>Harder to write in them – a lot of code for simple results</a:t>
            </a:r>
          </a:p>
          <a:p>
            <a:pPr lvl="1"/>
            <a:r>
              <a:rPr lang="en-US" dirty="0"/>
              <a:t>Easier hardware access and control</a:t>
            </a:r>
            <a:endParaRPr lang="bg-BG" dirty="0"/>
          </a:p>
          <a:p>
            <a:pPr lvl="1"/>
            <a:r>
              <a:rPr lang="en-US" dirty="0"/>
              <a:t>Examples: Assembler, C, C++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High-level</a:t>
            </a:r>
            <a:r>
              <a:rPr lang="en-US" dirty="0"/>
              <a:t> languages provide a higher level of abstraction</a:t>
            </a:r>
          </a:p>
          <a:p>
            <a:pPr lvl="1"/>
            <a:r>
              <a:rPr lang="en-US" dirty="0"/>
              <a:t>More comfort and easier to write code and build software</a:t>
            </a:r>
          </a:p>
          <a:p>
            <a:pPr lvl="1"/>
            <a:r>
              <a:rPr lang="en-US" dirty="0"/>
              <a:t>Less control over the hardware</a:t>
            </a:r>
          </a:p>
          <a:p>
            <a:pPr lvl="1"/>
            <a:r>
              <a:rPr lang="en-US" dirty="0"/>
              <a:t>Examples: C#, Python,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C++ icon">
            <a:extLst>
              <a:ext uri="{FF2B5EF4-FFF2-40B4-BE49-F238E27FC236}">
                <a16:creationId xmlns:a16="http://schemas.microsoft.com/office/drawing/2014/main" id="{D1EA24A0-D708-4A2A-A16E-E9F874C0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941" y="2895600"/>
            <a:ext cx="1064875" cy="11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CC1EF858-2E30-4142-8F76-3972FEDA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79" y="5457602"/>
            <a:ext cx="1019398" cy="10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C# Programming Language and .NET</a:t>
            </a:r>
            <a:endParaRPr lang="bg-BG" sz="4400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C#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high-level language</a:t>
            </a:r>
            <a:r>
              <a:rPr lang="en-US" dirty="0"/>
              <a:t>, which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compiled</a:t>
            </a:r>
          </a:p>
          <a:p>
            <a:pPr>
              <a:lnSpc>
                <a:spcPct val="100000"/>
              </a:lnSpc>
            </a:pPr>
            <a:r>
              <a:rPr lang="en-US" dirty="0"/>
              <a:t>A program in C# is written in text format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 code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The result of execution is called an executable file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prog.exe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C# uses a handful of tools, given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Virtual Machine, Compilers, Runtime Environment (CLR)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60EB2C-CEB5-4904-B9AA-D5227B452372}"/>
              </a:ext>
            </a:extLst>
          </p:cNvPr>
          <p:cNvGrpSpPr/>
          <p:nvPr/>
        </p:nvGrpSpPr>
        <p:grpSpPr>
          <a:xfrm>
            <a:off x="2920352" y="4796434"/>
            <a:ext cx="1676400" cy="784829"/>
            <a:chOff x="2996552" y="4796434"/>
            <a:chExt cx="1676400" cy="784829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A559D9AC-6BB8-45D7-BF33-401D216FA45E}"/>
                </a:ext>
              </a:extLst>
            </p:cNvPr>
            <p:cNvSpPr/>
            <p:nvPr/>
          </p:nvSpPr>
          <p:spPr>
            <a:xfrm>
              <a:off x="2996552" y="5276463"/>
              <a:ext cx="1676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F447E4-9B28-46F6-8F38-DA6B4F2971C3}"/>
                </a:ext>
              </a:extLst>
            </p:cNvPr>
            <p:cNvSpPr txBox="1"/>
            <p:nvPr/>
          </p:nvSpPr>
          <p:spPr>
            <a:xfrm>
              <a:off x="3030648" y="4796434"/>
              <a:ext cx="14657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compiler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9B4763-892E-4F14-A2CB-AB6C48671A1C}"/>
              </a:ext>
            </a:extLst>
          </p:cNvPr>
          <p:cNvGrpSpPr/>
          <p:nvPr/>
        </p:nvGrpSpPr>
        <p:grpSpPr>
          <a:xfrm>
            <a:off x="6653794" y="4796434"/>
            <a:ext cx="1710847" cy="784829"/>
            <a:chOff x="6543889" y="4796434"/>
            <a:chExt cx="1710847" cy="784829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A65FC46-5619-4574-AFB5-894D4F20CD26}"/>
                </a:ext>
              </a:extLst>
            </p:cNvPr>
            <p:cNvSpPr/>
            <p:nvPr/>
          </p:nvSpPr>
          <p:spPr>
            <a:xfrm>
              <a:off x="6578336" y="5276463"/>
              <a:ext cx="1676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49B74A-C0E9-465B-AC1D-7E001D0A5361}"/>
                </a:ext>
              </a:extLst>
            </p:cNvPr>
            <p:cNvSpPr txBox="1"/>
            <p:nvPr/>
          </p:nvSpPr>
          <p:spPr>
            <a:xfrm>
              <a:off x="6543889" y="4796434"/>
              <a:ext cx="16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execution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D6A62D-FB49-46F0-93B9-2A91FADE274A}"/>
              </a:ext>
            </a:extLst>
          </p:cNvPr>
          <p:cNvGrpSpPr/>
          <p:nvPr/>
        </p:nvGrpSpPr>
        <p:grpSpPr>
          <a:xfrm>
            <a:off x="1141412" y="4600511"/>
            <a:ext cx="1689244" cy="1957008"/>
            <a:chOff x="1293812" y="4600511"/>
            <a:chExt cx="1689244" cy="1957008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936EC2B-4AD0-4C98-925E-A040583FE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19636">
              <a:off x="1406201" y="4600511"/>
              <a:ext cx="1505350" cy="1505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453358-532F-4ED2-963F-EFEAF7F70EB1}"/>
                </a:ext>
              </a:extLst>
            </p:cNvPr>
            <p:cNvSpPr txBox="1"/>
            <p:nvPr/>
          </p:nvSpPr>
          <p:spPr>
            <a:xfrm>
              <a:off x="1293812" y="6095854"/>
              <a:ext cx="168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 code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31CB8-9697-4647-9F02-883C82A5B4D1}"/>
              </a:ext>
            </a:extLst>
          </p:cNvPr>
          <p:cNvGrpSpPr/>
          <p:nvPr/>
        </p:nvGrpSpPr>
        <p:grpSpPr>
          <a:xfrm>
            <a:off x="4661448" y="4702859"/>
            <a:ext cx="2011769" cy="1854660"/>
            <a:chOff x="4677219" y="4702859"/>
            <a:chExt cx="2011769" cy="1854660"/>
          </a:xfrm>
        </p:grpSpPr>
        <p:pic>
          <p:nvPicPr>
            <p:cNvPr id="1028" name="Picture 4" descr="Ð ÐµÐ·ÑÐ»ÑÐ°Ñ Ñ Ð¸Ð·Ð¾Ð±ÑÐ°Ð¶ÐµÐ½Ð¸Ðµ Ð·Ð° binary icon">
              <a:extLst>
                <a:ext uri="{FF2B5EF4-FFF2-40B4-BE49-F238E27FC236}">
                  <a16:creationId xmlns:a16="http://schemas.microsoft.com/office/drawing/2014/main" id="{E88166FE-6E0E-4E9B-AD24-5A449F9263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723" y="4702859"/>
              <a:ext cx="1475232" cy="1475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37CAE9-2CD8-4DE8-B9B6-7B6A4664E373}"/>
                </a:ext>
              </a:extLst>
            </p:cNvPr>
            <p:cNvSpPr txBox="1"/>
            <p:nvPr/>
          </p:nvSpPr>
          <p:spPr>
            <a:xfrm>
              <a:off x="4677219" y="6095854"/>
              <a:ext cx="2011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compiled code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76549-59DB-45B0-80C8-C42E745E80D6}"/>
              </a:ext>
            </a:extLst>
          </p:cNvPr>
          <p:cNvGrpSpPr/>
          <p:nvPr/>
        </p:nvGrpSpPr>
        <p:grpSpPr>
          <a:xfrm>
            <a:off x="7446002" y="4590663"/>
            <a:ext cx="3677610" cy="1966856"/>
            <a:chOff x="7309373" y="4590663"/>
            <a:chExt cx="3677610" cy="19668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4A76A2-433F-4337-842B-C397F700A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1795" y="4590663"/>
              <a:ext cx="1412757" cy="141275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12F3E-E7E1-40CC-888A-771AB9E544CE}"/>
                </a:ext>
              </a:extLst>
            </p:cNvPr>
            <p:cNvSpPr txBox="1"/>
            <p:nvPr/>
          </p:nvSpPr>
          <p:spPr>
            <a:xfrm>
              <a:off x="7309373" y="6095854"/>
              <a:ext cx="3677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execution engine (.NET CLR)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88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Programming Languages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6022348" y="2365492"/>
            <a:ext cx="2928788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Go Ahead!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298</Words>
  <Application>Microsoft Office PowerPoint</Application>
  <PresentationFormat>Custom</PresentationFormat>
  <Paragraphs>41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SoftUni 16x9</vt:lpstr>
      <vt:lpstr>Programming Languages: High Level and Low Level</vt:lpstr>
      <vt:lpstr>Runtime Environments</vt:lpstr>
      <vt:lpstr>Low-level and High-level Languages</vt:lpstr>
      <vt:lpstr>The C# Programming Language and .NET</vt:lpstr>
      <vt:lpstr>Programming Languages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2019-02-11T11:45:13Z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