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7"/>
  </p:notesMasterIdLst>
  <p:handoutMasterIdLst>
    <p:handoutMasterId r:id="rId8"/>
  </p:handoutMasterIdLst>
  <p:sldIdLst>
    <p:sldId id="439" r:id="rId3"/>
    <p:sldId id="433" r:id="rId4"/>
    <p:sldId id="454" r:id="rId5"/>
    <p:sldId id="278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 varScale="1">
        <p:scale>
          <a:sx n="91" d="100"/>
          <a:sy n="91" d="100"/>
        </p:scale>
        <p:origin x="60" y="3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08-Oct-18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08-Oct-18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08-Oct-18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08-Oct-18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5199200"/>
            <a:ext cx="9296398" cy="820600"/>
          </a:xfrm>
        </p:spPr>
        <p:txBody>
          <a:bodyPr/>
          <a:lstStyle/>
          <a:p>
            <a:r>
              <a:rPr lang="en-US" dirty="0"/>
              <a:t>Logical Negation</a:t>
            </a:r>
            <a:endParaRPr lang="bg-BG" dirty="0"/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1524000"/>
            <a:ext cx="3047998" cy="2706622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188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negation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Logical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negation</a:t>
            </a:r>
            <a:r>
              <a:rPr lang="bg-BG" dirty="0"/>
              <a:t> (</a:t>
            </a:r>
            <a:r>
              <a:rPr lang="en-US" dirty="0"/>
              <a:t>operator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dirty="0"/>
              <a:t>) means </a:t>
            </a:r>
            <a:br>
              <a:rPr lang="en-US" dirty="0"/>
            </a:br>
            <a:r>
              <a:rPr lang="en-US" dirty="0"/>
              <a:t>that</a:t>
            </a:r>
            <a:r>
              <a:rPr lang="bg-BG" dirty="0"/>
              <a:t> </a:t>
            </a:r>
            <a:r>
              <a:rPr lang="en-US" dirty="0"/>
              <a:t>a given condition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not met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given number is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valid</a:t>
            </a:r>
            <a:r>
              <a:rPr lang="bg-BG" dirty="0"/>
              <a:t>, </a:t>
            </a:r>
            <a:r>
              <a:rPr lang="en-US" dirty="0"/>
              <a:t>if it is in the</a:t>
            </a:r>
            <a:r>
              <a:rPr lang="bg-BG" dirty="0"/>
              <a:t> </a:t>
            </a:r>
            <a:r>
              <a:rPr lang="en-US" dirty="0"/>
              <a:t>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100</a:t>
            </a:r>
            <a:r>
              <a:rPr lang="en-US" dirty="0"/>
              <a:t>…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200</a:t>
            </a:r>
            <a:r>
              <a:rPr lang="en-US" dirty="0"/>
              <a:t>]</a:t>
            </a:r>
            <a:r>
              <a:rPr lang="bg-BG" dirty="0"/>
              <a:t> </a:t>
            </a:r>
            <a:r>
              <a:rPr lang="en-US" dirty="0"/>
              <a:t>range or it is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0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Check if the number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invalid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2402" y="4419600"/>
            <a:ext cx="10654402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inRange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&gt;= 100 &amp;&amp; num &lt;= 200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|| num ==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inRange)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Console.WriteLine("invalid");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Testing the solution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</a:t>
            </a:r>
            <a:r>
              <a:rPr lang="bg-BG" dirty="0">
                <a:hlinkClick r:id="rId2"/>
              </a:rPr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544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program</a:t>
            </a:r>
            <a:r>
              <a:rPr lang="bg-BG" sz="3200" dirty="0"/>
              <a:t>, </a:t>
            </a:r>
            <a:r>
              <a:rPr lang="en-US" sz="3200" dirty="0"/>
              <a:t>which reads</a:t>
            </a:r>
            <a:r>
              <a:rPr lang="bg-BG" sz="3200" dirty="0"/>
              <a:t> </a:t>
            </a:r>
            <a:br>
              <a:rPr lang="en-US" sz="3200" dirty="0"/>
            </a:br>
            <a:r>
              <a:rPr lang="bg-BG" sz="3200" dirty="0"/>
              <a:t>6 </a:t>
            </a:r>
            <a:r>
              <a:rPr lang="en-US" sz="3200" dirty="0"/>
              <a:t>whole numbers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endParaRPr lang="bg-BG" sz="3200" dirty="0"/>
          </a:p>
          <a:p>
            <a:pPr lvl="1"/>
            <a:r>
              <a:rPr lang="en-US" sz="3000" dirty="0"/>
              <a:t>Prints whether the point is</a:t>
            </a:r>
            <a:r>
              <a:rPr lang="bg-BG" sz="3000" dirty="0"/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on the rectangle border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or not</a:t>
            </a:r>
            <a:endParaRPr lang="bg-BG" sz="3000" dirty="0"/>
          </a:p>
          <a:p>
            <a:pPr lvl="1"/>
            <a:r>
              <a:rPr lang="en-US" sz="3000" dirty="0"/>
              <a:t>Constraints</a:t>
            </a:r>
            <a:r>
              <a:rPr lang="bg-BG" sz="3000" dirty="0"/>
              <a:t>: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sz="3000" b="1" dirty="0"/>
              <a:t> </a:t>
            </a:r>
            <a:r>
              <a:rPr lang="en-US" sz="3000" dirty="0"/>
              <a:t>&lt;</a:t>
            </a:r>
            <a:r>
              <a:rPr lang="en-US" sz="3000" b="1" dirty="0"/>
              <a:t> </a:t>
            </a:r>
            <a:r>
              <a:rPr lang="en-US" sz="3000" b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en-US" sz="3000"/>
              <a:t> and</a:t>
            </a:r>
            <a:r>
              <a:rPr lang="bg-BG" sz="300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sz="3000" b="1" dirty="0"/>
              <a:t> </a:t>
            </a:r>
            <a:r>
              <a:rPr lang="en-US" sz="3000" dirty="0"/>
              <a:t>&lt;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  <a:r>
              <a:rPr lang="bg-BG" dirty="0"/>
              <a:t>: </a:t>
            </a:r>
            <a:r>
              <a:rPr lang="en-US" dirty="0"/>
              <a:t>Point on a rectangle border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3733800"/>
            <a:ext cx="78698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800" dirty="0"/>
              <a:t>2</a:t>
            </a:r>
            <a:endParaRPr lang="en-US" sz="2800" dirty="0"/>
          </a:p>
          <a:p>
            <a:r>
              <a:rPr lang="bg-BG" sz="2800" dirty="0"/>
              <a:t>-3</a:t>
            </a:r>
            <a:endParaRPr lang="en-US" sz="2800" dirty="0"/>
          </a:p>
          <a:p>
            <a:r>
              <a:rPr lang="bg-BG" sz="2800" dirty="0"/>
              <a:t>12</a:t>
            </a:r>
            <a:endParaRPr lang="en-US" sz="2800" dirty="0"/>
          </a:p>
          <a:p>
            <a:r>
              <a:rPr lang="bg-BG" sz="2800" dirty="0"/>
              <a:t>3</a:t>
            </a:r>
            <a:endParaRPr lang="en-US" sz="2800" dirty="0"/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8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-1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08212" y="3733800"/>
            <a:ext cx="16764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Inside / Outside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763506" y="494951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712" y="3733800"/>
            <a:ext cx="3447842" cy="2677656"/>
          </a:xfrm>
          <a:prstGeom prst="roundRect">
            <a:avLst>
              <a:gd name="adj" fmla="val 1866"/>
            </a:avLst>
          </a:prstGeom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304212" y="3733800"/>
            <a:ext cx="78698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800" dirty="0"/>
              <a:t>2</a:t>
            </a:r>
            <a:endParaRPr lang="en-US" sz="2800" dirty="0"/>
          </a:p>
          <a:p>
            <a:r>
              <a:rPr lang="bg-BG" sz="2800" dirty="0"/>
              <a:t>-3</a:t>
            </a:r>
            <a:endParaRPr lang="en-US" sz="2800" dirty="0"/>
          </a:p>
          <a:p>
            <a:r>
              <a:rPr lang="bg-BG" sz="2800" dirty="0"/>
              <a:t>12</a:t>
            </a:r>
            <a:endParaRPr lang="en-US" sz="2800" dirty="0"/>
          </a:p>
          <a:p>
            <a:r>
              <a:rPr lang="bg-BG" sz="2800" dirty="0"/>
              <a:t>3</a:t>
            </a:r>
            <a:endParaRPr lang="en-US" sz="2800" dirty="0"/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12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-1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75812" y="3733800"/>
            <a:ext cx="16764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9231106" y="494951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26825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Negation</a:t>
            </a:r>
            <a:endParaRPr lang="en-US" dirty="0"/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332412" y="2365492"/>
            <a:ext cx="3706565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it yourself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99</Words>
  <Application>Microsoft Office PowerPoint</Application>
  <PresentationFormat>Custom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Consolas</vt:lpstr>
      <vt:lpstr>Wingdings</vt:lpstr>
      <vt:lpstr>SoftUni 16x9</vt:lpstr>
      <vt:lpstr>Logical Negation</vt:lpstr>
      <vt:lpstr>Logical negation</vt:lpstr>
      <vt:lpstr>Example: Point on a rectangle border</vt:lpstr>
      <vt:lpstr>Logical Negation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2018-10-08T14:12:59Z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