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41" r:id="rId15"/>
    <p:sldId id="440" r:id="rId16"/>
    <p:sldId id="442" r:id="rId17"/>
    <p:sldId id="443" r:id="rId18"/>
    <p:sldId id="444" r:id="rId19"/>
    <p:sldId id="445" r:id="rId20"/>
    <p:sldId id="446" r:id="rId21"/>
    <p:sldId id="447" r:id="rId22"/>
    <p:sldId id="449" r:id="rId23"/>
    <p:sldId id="450" r:id="rId24"/>
    <p:sldId id="451" r:id="rId25"/>
    <p:sldId id="452" r:id="rId26"/>
    <p:sldId id="42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en-US" dirty="0"/>
              <a:t>Simple repetitions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for-loop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6058809" y="3660383"/>
            <a:ext cx="90935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loops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takes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as input and finds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largest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amongst 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first line of input represents the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lines we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endParaRPr lang="bg-BG" dirty="0"/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Largest 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Largest Number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takes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as input and finds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smallest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amongst them</a:t>
            </a:r>
          </a:p>
          <a:p>
            <a:pPr lvl="1"/>
            <a:r>
              <a:rPr lang="en-US" dirty="0"/>
              <a:t>The first line of input represents the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lines we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endParaRPr lang="bg-BG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Smallest 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en-US" dirty="0"/>
              <a:t>Problems with for-loops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Techniques for using for-loops</a:t>
            </a:r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takes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numbers as input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Checks if the sum</a:t>
            </a:r>
            <a:r>
              <a:rPr lang="bg-BG" sz="3000" dirty="0"/>
              <a:t> </a:t>
            </a:r>
            <a:r>
              <a:rPr lang="en-US" sz="3000" dirty="0"/>
              <a:t>of the left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and right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numbers are equal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If they are, print</a:t>
            </a:r>
            <a:r>
              <a:rPr lang="bg-BG" sz="3000" dirty="0"/>
              <a:t>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bg-BG" sz="3000" dirty="0"/>
              <a:t>; </a:t>
            </a:r>
            <a:br>
              <a:rPr lang="en-US" sz="3000" dirty="0"/>
            </a:br>
            <a:r>
              <a:rPr lang="en-US" sz="3000" dirty="0"/>
              <a:t>Otherwise, print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difference</a:t>
            </a:r>
            <a:endParaRPr lang="en-US" sz="3000" b="1" dirty="0"/>
          </a:p>
          <a:p>
            <a:pPr lvl="1">
              <a:lnSpc>
                <a:spcPct val="100000"/>
              </a:lnSpc>
            </a:pPr>
            <a:r>
              <a:rPr lang="en-US" sz="3000" dirty="0"/>
              <a:t>Examples</a:t>
            </a:r>
            <a:r>
              <a:rPr lang="bg-BG" sz="3000" dirty="0"/>
              <a:t>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noProof="1"/>
              <a:t>left and right sum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noProof="1"/>
              <a:t>left and right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inputs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numbers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Checks if the sum of the numbers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 positions </a:t>
            </a:r>
            <a:r>
              <a:rPr lang="en-US" sz="3000" dirty="0"/>
              <a:t>is equal to the sum of the numbers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uneven positions</a:t>
            </a:r>
            <a:endParaRPr lang="bg-BG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If they are equal,</a:t>
            </a:r>
            <a:r>
              <a:rPr lang="bg-BG" sz="3000" dirty="0"/>
              <a:t> </a:t>
            </a:r>
            <a:r>
              <a:rPr lang="en-US" sz="3000" dirty="0"/>
              <a:t>print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bg-BG" sz="3000" dirty="0"/>
              <a:t>; </a:t>
            </a:r>
            <a:br>
              <a:rPr lang="en-US" sz="3000" dirty="0"/>
            </a:br>
            <a:r>
              <a:rPr lang="en-US" sz="3000" dirty="0"/>
              <a:t>otherwise, print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difference</a:t>
            </a:r>
            <a:r>
              <a:rPr lang="bg-BG" sz="3000" dirty="0"/>
              <a:t>. </a:t>
            </a:r>
            <a:r>
              <a:rPr lang="en-US" sz="3000" dirty="0"/>
              <a:t>Examples</a:t>
            </a:r>
            <a:r>
              <a:rPr lang="bg-BG" sz="3000" dirty="0"/>
              <a:t>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noProof="1"/>
              <a:t>even </a:t>
            </a:r>
            <a:r>
              <a:rPr lang="bg-BG" noProof="1"/>
              <a:t>/ </a:t>
            </a:r>
            <a:r>
              <a:rPr lang="en-US" noProof="1"/>
              <a:t>uneven sum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noProof="1"/>
              <a:t>even </a:t>
            </a:r>
            <a:r>
              <a:rPr lang="bg-BG" noProof="1"/>
              <a:t>/ </a:t>
            </a:r>
            <a:r>
              <a:rPr lang="en-US" noProof="1"/>
              <a:t>uneven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reads input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bg-BG" dirty="0"/>
              <a:t> (</a:t>
            </a:r>
            <a:r>
              <a:rPr lang="en-US" dirty="0"/>
              <a:t>string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Prints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sum of vowels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according to the table below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noProof="1"/>
              <a:t>Sum of Vowels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noProof="1"/>
              <a:t>Sum of Vowels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r>
              <a:rPr lang="bg-BG" dirty="0"/>
              <a:t> </a:t>
            </a:r>
            <a:r>
              <a:rPr lang="en-US" dirty="0"/>
              <a:t>in his simplest form</a:t>
            </a:r>
            <a:endParaRPr lang="bg-BG" dirty="0"/>
          </a:p>
          <a:p>
            <a:pPr marL="723900" lvl="1" indent="-420688"/>
            <a:r>
              <a:rPr lang="en-US" dirty="0"/>
              <a:t>Solving problems with for-loops</a:t>
            </a:r>
            <a:endParaRPr lang="bg-BG" dirty="0"/>
          </a:p>
          <a:p>
            <a:pPr marL="723900" lvl="1" indent="-420688"/>
            <a:r>
              <a:rPr lang="en-US" dirty="0"/>
              <a:t>Sum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r>
              <a:rPr lang="bg-BG" dirty="0"/>
              <a:t>, </a:t>
            </a:r>
            <a:r>
              <a:rPr lang="en-US" dirty="0"/>
              <a:t>greatest</a:t>
            </a:r>
            <a:br>
              <a:rPr lang="bg-BG" dirty="0"/>
            </a:br>
            <a:r>
              <a:rPr lang="en-US" dirty="0"/>
              <a:t>and smallest number</a:t>
            </a:r>
          </a:p>
          <a:p>
            <a:pPr marL="723900" lvl="1" indent="-420688"/>
            <a:r>
              <a:rPr lang="en-US" dirty="0"/>
              <a:t>Sum of vowels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Drawing figures with Turtle</a:t>
            </a:r>
            <a:r>
              <a:rPr lang="bg-BG" dirty="0"/>
              <a:t> </a:t>
            </a:r>
            <a:r>
              <a:rPr lang="en-US" dirty="0"/>
              <a:t>Graphics </a:t>
            </a:r>
            <a:r>
              <a:rPr lang="bg-BG" dirty="0"/>
              <a:t>– </a:t>
            </a:r>
            <a:br>
              <a:rPr lang="en-US" dirty="0"/>
            </a:br>
            <a:r>
              <a:rPr lang="en-US" dirty="0"/>
              <a:t>GUI Application for</a:t>
            </a:r>
            <a:r>
              <a:rPr lang="bg-BG" dirty="0"/>
              <a:t>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079999"/>
            <a:ext cx="12188825" cy="1568497"/>
          </a:xfrm>
        </p:spPr>
        <p:txBody>
          <a:bodyPr/>
          <a:lstStyle/>
          <a:p>
            <a:r>
              <a:rPr lang="en-US" dirty="0"/>
              <a:t>Drawing figures with Turtle</a:t>
            </a:r>
            <a:r>
              <a:rPr lang="bg-BG" dirty="0"/>
              <a:t> </a:t>
            </a:r>
            <a:r>
              <a:rPr lang="en-US" dirty="0"/>
              <a:t>Graphics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en-US" dirty="0"/>
              <a:t>Graphical</a:t>
            </a:r>
            <a:r>
              <a:rPr lang="bg-BG" dirty="0"/>
              <a:t> </a:t>
            </a:r>
            <a:r>
              <a:rPr lang="en-US" dirty="0"/>
              <a:t>(GUI)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en-US" dirty="0"/>
              <a:t>Install</a:t>
            </a:r>
            <a:r>
              <a:rPr lang="bg-BG" dirty="0"/>
              <a:t> </a:t>
            </a:r>
            <a:r>
              <a:rPr lang="en-US" noProof="1"/>
              <a:t>NuGet</a:t>
            </a:r>
            <a:r>
              <a:rPr lang="en-US" dirty="0"/>
              <a:t> package "</a:t>
            </a:r>
            <a:r>
              <a:rPr lang="en-US" noProof="1"/>
              <a:t>Nakov.TurtleGraphics</a:t>
            </a:r>
            <a:r>
              <a:rPr 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Main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EventArgs 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in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can repeat a block of code</a:t>
            </a:r>
            <a:r>
              <a:rPr lang="bg-BG" sz="3200" dirty="0"/>
              <a:t> </a:t>
            </a:r>
            <a:r>
              <a:rPr lang="en-US" sz="3200" dirty="0"/>
              <a:t>with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</a:t>
            </a:r>
            <a:r>
              <a:rPr lang="bg-BG" sz="3200" dirty="0"/>
              <a:t>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We can read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numbers from the terminal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Repetitions of blocks of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For-loop statement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 programming, we often have to execute a block of code several times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For that purpose, we use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-loop</a:t>
            </a:r>
            <a:endParaRPr lang="bg-BG" sz="30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–loop statement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of commands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prints the numbers from</a:t>
            </a:r>
            <a:r>
              <a:rPr lang="bg-BG" sz="3200" dirty="0"/>
              <a:t> 1 </a:t>
            </a:r>
            <a:r>
              <a:rPr lang="en-US" sz="3200" dirty="0"/>
              <a:t>to</a:t>
            </a:r>
            <a:r>
              <a:rPr lang="bg-BG" sz="3200" dirty="0"/>
              <a:t>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200" dirty="0"/>
              <a:t>in 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numbers from </a:t>
            </a:r>
            <a:r>
              <a:rPr lang="bg-BG" dirty="0"/>
              <a:t>1 </a:t>
            </a:r>
            <a:r>
              <a:rPr lang="en-US" dirty="0"/>
              <a:t>to</a:t>
            </a:r>
            <a:r>
              <a:rPr lang="bg-BG" dirty="0"/>
              <a:t>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two times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finds all numbers from [1…1000], which end in </a:t>
            </a:r>
            <a:r>
              <a:rPr lang="bg-BG" dirty="0"/>
              <a:t>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numbers until </a:t>
            </a:r>
            <a:r>
              <a:rPr lang="bg-BG" dirty="0"/>
              <a:t>1000, </a:t>
            </a:r>
            <a:r>
              <a:rPr lang="en-US" dirty="0"/>
              <a:t>ending in 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prints the letters from the Latin alphabet: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-loops</a:t>
            </a:r>
            <a:r>
              <a:rPr lang="bg-BG" dirty="0"/>
              <a:t> </a:t>
            </a:r>
            <a:r>
              <a:rPr lang="en-US" dirty="0"/>
              <a:t>work not only with numbers, but with letters as well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All </a:t>
            </a:r>
            <a:r>
              <a:rPr lang="en-US" dirty="0" err="1"/>
              <a:t>latin</a:t>
            </a:r>
            <a:r>
              <a:rPr lang="en-US" dirty="0"/>
              <a:t> letters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inputs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and finds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  <a:p>
            <a:pPr lvl="1"/>
            <a:r>
              <a:rPr lang="en-US" dirty="0"/>
              <a:t>The first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determines how many numbers are input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lines, a number is input</a:t>
            </a:r>
            <a:endParaRPr lang="bg-BG" dirty="0"/>
          </a:p>
          <a:p>
            <a:pPr lvl="1"/>
            <a:r>
              <a:rPr lang="en-US" dirty="0"/>
              <a:t>The numbers are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summed </a:t>
            </a:r>
            <a:r>
              <a:rPr lang="en-US" dirty="0"/>
              <a:t>and the result is printed</a:t>
            </a:r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Sum of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Sum of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1639</Words>
  <Application>Microsoft Office PowerPoint</Application>
  <PresentationFormat>Custom</PresentationFormat>
  <Paragraphs>322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 16x9</vt:lpstr>
      <vt:lpstr>Repetitions (Loops)</vt:lpstr>
      <vt:lpstr>Table of Contents</vt:lpstr>
      <vt:lpstr>Repetitions of blocks of code</vt:lpstr>
      <vt:lpstr>Repetitions (loops)</vt:lpstr>
      <vt:lpstr>Example: numbers from 1 to 100</vt:lpstr>
      <vt:lpstr>Example: numbers until 1000, ending in 7</vt:lpstr>
      <vt:lpstr>Example: All latin letters</vt:lpstr>
      <vt:lpstr>Example: Sum of numbers</vt:lpstr>
      <vt:lpstr>Solution: Sum of numbers</vt:lpstr>
      <vt:lpstr>Example: Largest Number</vt:lpstr>
      <vt:lpstr>Solution: Largest Number</vt:lpstr>
      <vt:lpstr>Example: Smallest Number</vt:lpstr>
      <vt:lpstr>Problems with for-loops</vt:lpstr>
      <vt:lpstr>Problem: left and right sum</vt:lpstr>
      <vt:lpstr>Solution: left and right sum</vt:lpstr>
      <vt:lpstr>Problem: even / uneven sum</vt:lpstr>
      <vt:lpstr>Solution: even / uneven sum</vt:lpstr>
      <vt:lpstr>Problem: Sum of Vowels</vt:lpstr>
      <vt:lpstr>Solution: Sum of Vowels</vt:lpstr>
      <vt:lpstr>Drawing figures with Turtle Graphics</vt:lpstr>
      <vt:lpstr>New Windows Forms Project</vt:lpstr>
      <vt:lpstr>Install NuGet package "Nakov.TurtleGraphics"</vt:lpstr>
      <vt:lpstr>Design the Main Form</vt:lpstr>
      <vt:lpstr>The Application in Action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2018-11-12T10:39:42Z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