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20" r:id="rId5"/>
    <p:sldId id="418" r:id="rId6"/>
    <p:sldId id="428" r:id="rId7"/>
    <p:sldId id="433" r:id="rId8"/>
    <p:sldId id="429" r:id="rId9"/>
    <p:sldId id="434" r:id="rId10"/>
    <p:sldId id="430" r:id="rId11"/>
    <p:sldId id="436" r:id="rId12"/>
    <p:sldId id="438" r:id="rId13"/>
    <p:sldId id="439" r:id="rId14"/>
    <p:sldId id="442" r:id="rId15"/>
    <p:sldId id="443" r:id="rId16"/>
    <p:sldId id="444" r:id="rId17"/>
    <p:sldId id="451" r:id="rId18"/>
    <p:sldId id="445" r:id="rId19"/>
    <p:sldId id="446" r:id="rId20"/>
    <p:sldId id="440" r:id="rId21"/>
    <p:sldId id="441" r:id="rId22"/>
    <p:sldId id="449" r:id="rId23"/>
    <p:sldId id="447" r:id="rId24"/>
    <p:sldId id="452" r:id="rId25"/>
    <p:sldId id="453" r:id="rId26"/>
    <p:sldId id="454" r:id="rId27"/>
    <p:sldId id="455" r:id="rId28"/>
    <p:sldId id="457" r:id="rId29"/>
    <p:sldId id="456" r:id="rId30"/>
    <p:sldId id="427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3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en-US" dirty="0"/>
              <a:t>Nested Loops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12284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nested loops to draw</a:t>
            </a:r>
            <a:br>
              <a:rPr lang="en-US" dirty="0"/>
            </a:br>
            <a:r>
              <a:rPr lang="en-US" dirty="0"/>
              <a:t>shapes on the terminal</a:t>
            </a:r>
          </a:p>
        </p:txBody>
      </p:sp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6023768" y="3384408"/>
            <a:ext cx="11247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Nested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Loops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4"/>
              </a:rPr>
              <a:t>http://softuni.bg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Rhombus of Asterisks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Draw a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rhombus of asterisks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with size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10" y="1997172"/>
            <a:ext cx="8193002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&lt;= n-row;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</a:t>
            </a:r>
            <a:r>
              <a:rPr lang="bg-BG" dirty="0"/>
              <a:t>, </a:t>
            </a:r>
            <a:r>
              <a:rPr lang="en-US" dirty="0"/>
              <a:t>which reads an input number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(1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≤ 100) and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draws a Christmas Tree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with size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en-US" dirty="0"/>
              <a:t>as in the examples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Christmas Tree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| 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5802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Testing the solution</a:t>
            </a:r>
            <a:r>
              <a:rPr lang="bg-BG" sz="2600" dirty="0"/>
              <a:t>: </a:t>
            </a:r>
            <a:r>
              <a:rPr lang="en-US" sz="2600" dirty="0">
                <a:hlinkClick r:id="rId3"/>
              </a:rPr>
              <a:t>https://judge.softuni.bg/Contests/Practice/Index/155#6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Christmas Tree</a:t>
            </a:r>
            <a:r>
              <a:rPr lang="bg-BG" dirty="0"/>
              <a:t> – </a:t>
            </a:r>
            <a:r>
              <a:rPr lang="en-US" dirty="0"/>
              <a:t>solution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&lt;= n; i++)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string('*',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 ', n -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en-US" dirty="0"/>
              <a:t>Drawing More </a:t>
            </a:r>
            <a:r>
              <a:rPr lang="en-US" dirty="0" err="1"/>
              <a:t>Comples</a:t>
            </a:r>
            <a:r>
              <a:rPr lang="en-US" dirty="0"/>
              <a:t> Shapes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Working with nested loops and conditions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</a:t>
            </a:r>
            <a:r>
              <a:rPr lang="bg-BG" sz="3200" dirty="0"/>
              <a:t>, </a:t>
            </a:r>
            <a:r>
              <a:rPr lang="en-US" sz="3200" dirty="0"/>
              <a:t>which reads an integer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(3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and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draws sunglasses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with size</a:t>
            </a:r>
            <a:r>
              <a:rPr lang="bg-BG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/>
              <a:t>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 </a:t>
            </a:r>
            <a:r>
              <a:rPr lang="en-US" sz="3200" dirty="0"/>
              <a:t>as in the examples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Sunglasses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5802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Testing the solution</a:t>
            </a:r>
            <a:r>
              <a:rPr lang="bg-BG" sz="2600" dirty="0"/>
              <a:t>: </a:t>
            </a:r>
            <a:r>
              <a:rPr lang="en-US" sz="2600" dirty="0">
                <a:hlinkClick r:id="rId3"/>
              </a:rPr>
              <a:t>https://judge.softuni.bg/Contests/Practice/Index/155#7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Sunglasses </a:t>
            </a:r>
            <a:r>
              <a:rPr lang="bg-BG" dirty="0"/>
              <a:t>– </a:t>
            </a:r>
            <a:r>
              <a:rPr lang="en-US" dirty="0"/>
              <a:t>solution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b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Sunglasses </a:t>
            </a:r>
            <a:r>
              <a:rPr lang="bg-BG" dirty="0"/>
              <a:t>– </a:t>
            </a:r>
            <a:r>
              <a:rPr lang="en-US" dirty="0"/>
              <a:t>solution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 ', n));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  <a:endParaRPr lang="nn-NO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</a:t>
            </a:r>
            <a:r>
              <a:rPr lang="bg-BG" sz="3200" dirty="0"/>
              <a:t>, </a:t>
            </a:r>
            <a:r>
              <a:rPr lang="en-US" sz="3200" dirty="0"/>
              <a:t>which reads an integer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bg-BG" sz="3200" dirty="0"/>
              <a:t>2</a:t>
            </a:r>
            <a:r>
              <a:rPr lang="en-US" sz="3200" dirty="0"/>
              <a:t>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and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draws a house </a:t>
            </a:r>
            <a:r>
              <a:rPr lang="en-US" sz="3200" dirty="0"/>
              <a:t>with size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5802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Testing the solution</a:t>
            </a:r>
            <a:r>
              <a:rPr lang="bg-BG" sz="2600" dirty="0"/>
              <a:t>: </a:t>
            </a:r>
            <a:r>
              <a:rPr lang="en-US" sz="2600" dirty="0">
                <a:hlinkClick r:id="rId3"/>
              </a:rPr>
              <a:t>https://judge.softuni.bg/Contests/Practice/Index/155#8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</a:t>
            </a:r>
            <a:r>
              <a:rPr lang="bg-BG" dirty="0"/>
              <a:t>– </a:t>
            </a:r>
            <a:r>
              <a:rPr lang="en-US" dirty="0"/>
              <a:t>solution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194036"/>
            <a:ext cx="10943998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padding = (n - stars) / 2);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string('*', stars));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body: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</a:t>
            </a:r>
            <a:r>
              <a:rPr lang="bg-BG" sz="3200" dirty="0"/>
              <a:t>, </a:t>
            </a:r>
            <a:r>
              <a:rPr lang="en-US" sz="3200" dirty="0"/>
              <a:t>which reads an integer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(1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and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draws a diamond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with size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5802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Testing the solution</a:t>
            </a:r>
            <a:r>
              <a:rPr lang="bg-BG" sz="2600" dirty="0"/>
              <a:t>: </a:t>
            </a:r>
            <a:r>
              <a:rPr lang="en-US" sz="2600" dirty="0">
                <a:hlinkClick r:id="rId3"/>
              </a:rPr>
              <a:t>https://judge.softuni.bg/Contests/Practice/Index/155#9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Drawing simple shapes with</a:t>
            </a:r>
            <a:r>
              <a:rPr lang="bg-BG" dirty="0"/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/>
              <a:t>-loop</a:t>
            </a:r>
            <a:endParaRPr lang="bg-BG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Nested Loops</a:t>
            </a:r>
            <a:endParaRPr lang="bg-BG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Drawing problems</a:t>
            </a:r>
            <a:r>
              <a:rPr lang="bg-BG" dirty="0"/>
              <a:t>: </a:t>
            </a:r>
            <a:r>
              <a:rPr lang="en-US" dirty="0"/>
              <a:t>rectangles</a:t>
            </a:r>
            <a:r>
              <a:rPr lang="bg-BG" dirty="0"/>
              <a:t>, </a:t>
            </a:r>
            <a:r>
              <a:rPr lang="en-US" dirty="0"/>
              <a:t>squares</a:t>
            </a:r>
            <a:r>
              <a:rPr lang="bg-BG" dirty="0"/>
              <a:t>, </a:t>
            </a:r>
            <a:r>
              <a:rPr lang="en-US" dirty="0"/>
              <a:t>triangles</a:t>
            </a:r>
            <a:r>
              <a:rPr lang="bg-BG" dirty="0"/>
              <a:t>, </a:t>
            </a:r>
            <a:r>
              <a:rPr lang="en-US" dirty="0"/>
              <a:t>rhombuses</a:t>
            </a:r>
            <a:r>
              <a:rPr lang="bg-BG" dirty="0"/>
              <a:t>, …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Drawing more complex shapes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Web Application for drawing</a:t>
            </a:r>
            <a:br>
              <a:rPr lang="en-US" dirty="0"/>
            </a:br>
            <a:r>
              <a:rPr lang="en-US" dirty="0"/>
              <a:t>with</a:t>
            </a:r>
            <a:r>
              <a:rPr lang="bg-BG" dirty="0"/>
              <a:t> </a:t>
            </a:r>
            <a:r>
              <a:rPr lang="en-US" dirty="0"/>
              <a:t>ASP.NET MVC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 </a:t>
            </a:r>
            <a:r>
              <a:rPr lang="bg-BG" dirty="0"/>
              <a:t>– </a:t>
            </a:r>
            <a:r>
              <a:rPr lang="en-US" dirty="0"/>
              <a:t>solution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leftRight 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leftRight));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Console.Write("*");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mid = n - 2 * leftRight - 2;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(mid &gt;= 0)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Console.Write(new string('-', mid));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leftRight));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leftRight--;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Draw the bottom part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en-US" dirty="0"/>
              <a:t>Drawing objects in Web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3282"/>
            <a:ext cx="10363200" cy="719034"/>
          </a:xfrm>
        </p:spPr>
        <p:txBody>
          <a:bodyPr/>
          <a:lstStyle/>
          <a:p>
            <a:r>
              <a:rPr lang="en-US" dirty="0"/>
              <a:t>ASP.NET MVC Application for drawing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785122"/>
            <a:ext cx="7162800" cy="37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</a:t>
            </a:r>
            <a:r>
              <a:rPr lang="bg-BG" dirty="0"/>
              <a:t> </a:t>
            </a:r>
            <a:r>
              <a:rPr lang="en-US" dirty="0"/>
              <a:t>ASP.NET MVC web application</a:t>
            </a:r>
            <a:r>
              <a:rPr lang="bg-BG" dirty="0"/>
              <a:t> </a:t>
            </a:r>
            <a:r>
              <a:rPr lang="en-US" dirty="0"/>
              <a:t>for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visualizing rating</a:t>
            </a:r>
            <a:r>
              <a:rPr lang="bg-BG" dirty="0"/>
              <a:t> (</a:t>
            </a:r>
            <a:r>
              <a:rPr lang="en-US" dirty="0"/>
              <a:t>a number from</a:t>
            </a:r>
            <a:r>
              <a:rPr lang="bg-BG" dirty="0"/>
              <a:t> 0 </a:t>
            </a:r>
            <a:r>
              <a:rPr lang="en-US" dirty="0"/>
              <a:t>to</a:t>
            </a:r>
            <a:r>
              <a:rPr lang="bg-BG" dirty="0"/>
              <a:t> 100)</a:t>
            </a:r>
          </a:p>
          <a:p>
            <a:pPr lvl="1"/>
            <a:r>
              <a:rPr lang="en-US" dirty="0"/>
              <a:t>Draw</a:t>
            </a:r>
            <a:r>
              <a:rPr lang="bg-BG" dirty="0"/>
              <a:t> 1 </a:t>
            </a:r>
            <a:r>
              <a:rPr lang="en-US" dirty="0"/>
              <a:t>to</a:t>
            </a:r>
            <a:r>
              <a:rPr lang="bg-BG" dirty="0"/>
              <a:t> </a:t>
            </a:r>
            <a:r>
              <a:rPr lang="en-US" dirty="0"/>
              <a:t>10</a:t>
            </a:r>
            <a:r>
              <a:rPr lang="bg-BG" dirty="0"/>
              <a:t> </a:t>
            </a:r>
            <a:r>
              <a:rPr lang="en-US" dirty="0"/>
              <a:t>stars </a:t>
            </a:r>
            <a:r>
              <a:rPr lang="bg-BG" dirty="0"/>
              <a:t>(</a:t>
            </a:r>
            <a:r>
              <a:rPr lang="en-US" dirty="0"/>
              <a:t>with their halves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The stars are generated with a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</a:t>
            </a:r>
            <a:r>
              <a:rPr lang="bg-BG" dirty="0"/>
              <a:t> </a:t>
            </a:r>
            <a:r>
              <a:rPr lang="en-US" dirty="0"/>
              <a:t>rating</a:t>
            </a:r>
            <a:r>
              <a:rPr lang="bg-BG" dirty="0"/>
              <a:t> </a:t>
            </a:r>
            <a:r>
              <a:rPr lang="en-US" dirty="0"/>
              <a:t>in Web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36" y="4000384"/>
            <a:ext cx="7347176" cy="2248016"/>
          </a:xfrm>
          <a:prstGeom prst="roundRect">
            <a:avLst>
              <a:gd name="adj" fmla="val 2683"/>
            </a:avLst>
          </a:prstGeom>
        </p:spPr>
      </p:pic>
    </p:spTree>
    <p:extLst>
      <p:ext uri="{BB962C8B-B14F-4D97-AF65-F5344CB8AC3E}">
        <p14:creationId xmlns:p14="http://schemas.microsoft.com/office/powerpoint/2010/main" val="318196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web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44" y="1261154"/>
            <a:ext cx="9110138" cy="51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0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web application type</a:t>
            </a:r>
            <a:r>
              <a:rPr lang="bg-BG" dirty="0"/>
              <a:t>: </a:t>
            </a:r>
            <a:r>
              <a:rPr lang="en-US" dirty="0"/>
              <a:t>MVC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1169366"/>
            <a:ext cx="6705600" cy="522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20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4" y="1161276"/>
            <a:ext cx="8534398" cy="52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3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104532"/>
            <a:ext cx="8686800" cy="535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3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465599" cy="5570355"/>
          </a:xfrm>
        </p:spPr>
        <p:txBody>
          <a:bodyPr>
            <a:normAutofit/>
          </a:bodyPr>
          <a:lstStyle/>
          <a:p>
            <a:r>
              <a:rPr lang="en-US" sz="3000" dirty="0"/>
              <a:t>Create a folder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images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/>
              <a:t>in</a:t>
            </a:r>
            <a:r>
              <a:rPr lang="bg-BG" sz="3000" dirty="0"/>
              <a:t> </a:t>
            </a:r>
            <a:r>
              <a:rPr lang="en-US" sz="3000" dirty="0"/>
              <a:t>the project</a:t>
            </a:r>
          </a:p>
          <a:p>
            <a:r>
              <a:rPr lang="en-US" sz="3000" dirty="0"/>
              <a:t>Copy the</a:t>
            </a:r>
            <a:r>
              <a:rPr lang="bg-BG" sz="3000" dirty="0"/>
              <a:t> </a:t>
            </a:r>
            <a:r>
              <a:rPr lang="en-US" sz="3000" dirty="0"/>
              <a:t>images</a:t>
            </a:r>
            <a:r>
              <a:rPr lang="bg-BG" sz="3000" dirty="0"/>
              <a:t> </a:t>
            </a:r>
            <a:r>
              <a:rPr lang="en-US" sz="3000" dirty="0"/>
              <a:t>with stars</a:t>
            </a:r>
            <a:r>
              <a:rPr lang="bg-BG" sz="3000" dirty="0"/>
              <a:t> </a:t>
            </a:r>
            <a:r>
              <a:rPr lang="en-US" sz="3000" dirty="0"/>
              <a:t>in it with</a:t>
            </a:r>
            <a:r>
              <a:rPr lang="bg-BG" sz="3000" dirty="0"/>
              <a:t> </a:t>
            </a:r>
            <a:r>
              <a:rPr lang="en-US" sz="3000" dirty="0"/>
              <a:t>copy / paste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Pictures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08" y="1447800"/>
            <a:ext cx="767822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1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application with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  <a:r>
              <a:rPr lang="bg-BG" dirty="0"/>
              <a:t> </a:t>
            </a:r>
            <a:r>
              <a:rPr lang="en-US" dirty="0"/>
              <a:t>and test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&amp; 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1" y="2057400"/>
            <a:ext cx="7924802" cy="419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9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We can draw shapes with nested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-loop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242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Drawing Simple Shapes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Using a</a:t>
            </a:r>
            <a:r>
              <a:rPr lang="bg-BG" dirty="0"/>
              <a:t>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-loop</a:t>
            </a:r>
            <a:r>
              <a:rPr lang="bg-BG" dirty="0"/>
              <a:t> </a:t>
            </a:r>
            <a:r>
              <a:rPr lang="en-US" dirty="0"/>
              <a:t>for drawing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Draw a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rectangle of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10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asterisks </a:t>
            </a:r>
            <a:r>
              <a:rPr lang="en-US" sz="3200" dirty="0"/>
              <a:t>on the terminal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How does the example work</a:t>
            </a:r>
            <a:r>
              <a:rPr lang="bg-BG" sz="3200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Draws a string 10 times</a:t>
            </a:r>
            <a:r>
              <a:rPr lang="bg-BG" sz="3000" dirty="0"/>
              <a:t>, </a:t>
            </a:r>
            <a:r>
              <a:rPr lang="en-US" sz="3000" dirty="0"/>
              <a:t>which consists of </a:t>
            </a:r>
            <a:r>
              <a:rPr lang="bg-BG" sz="3000" dirty="0"/>
              <a:t>10 </a:t>
            </a:r>
            <a:r>
              <a:rPr lang="en-US" sz="3000" dirty="0"/>
              <a:t>asterisks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Rectangle of</a:t>
            </a:r>
            <a:r>
              <a:rPr lang="bg-BG" dirty="0"/>
              <a:t> 10 </a:t>
            </a:r>
            <a:r>
              <a:rPr lang="en-US" dirty="0"/>
              <a:t>x</a:t>
            </a:r>
            <a:r>
              <a:rPr lang="bg-BG" dirty="0"/>
              <a:t> 10 </a:t>
            </a:r>
            <a:r>
              <a:rPr lang="en-US" dirty="0"/>
              <a:t>asterisks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10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Draw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rectangle of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asterisks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Rectangle of</a:t>
            </a:r>
            <a:r>
              <a:rPr lang="bg-BG" dirty="0"/>
              <a:t> </a:t>
            </a:r>
            <a:r>
              <a:rPr lang="en-US" dirty="0"/>
              <a:t>N</a:t>
            </a:r>
            <a:r>
              <a:rPr lang="bg-BG" dirty="0"/>
              <a:t> </a:t>
            </a:r>
            <a:r>
              <a:rPr lang="en-US" dirty="0"/>
              <a:t>x</a:t>
            </a:r>
            <a:r>
              <a:rPr lang="bg-BG" dirty="0"/>
              <a:t> </a:t>
            </a:r>
            <a:r>
              <a:rPr lang="en-US" dirty="0"/>
              <a:t>N</a:t>
            </a:r>
            <a:r>
              <a:rPr lang="bg-BG" dirty="0"/>
              <a:t> </a:t>
            </a:r>
            <a:r>
              <a:rPr lang="en-US" dirty="0"/>
              <a:t>asterisks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n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3426905"/>
            <a:ext cx="4786200" cy="20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2928" y="4267200"/>
            <a:ext cx="9854484" cy="16388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loops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== </a:t>
            </a:r>
            <a:r>
              <a:rPr lang="en-US" dirty="0"/>
              <a:t>a loop that contains another loop</a:t>
            </a:r>
            <a:endParaRPr lang="bg-BG" dirty="0"/>
          </a:p>
          <a:p>
            <a:pPr lvl="1"/>
            <a:r>
              <a:rPr lang="en-US" dirty="0"/>
              <a:t>The two loops iterate over different variables</a:t>
            </a:r>
            <a:endParaRPr lang="bg-BG" dirty="0"/>
          </a:p>
          <a:p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outer loop (by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en-US" dirty="0"/>
              <a:t>and inner loop </a:t>
            </a:r>
            <a:r>
              <a:rPr lang="bg-BG" dirty="0"/>
              <a:t>(</a:t>
            </a:r>
            <a:r>
              <a:rPr lang="en-US" dirty="0"/>
              <a:t>by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7212" y="4827645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388412"/>
            <a:ext cx="108203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67610" y="3124200"/>
            <a:ext cx="4113213" cy="1041829"/>
          </a:xfrm>
          <a:prstGeom prst="wedgeRoundRectCallout">
            <a:avLst>
              <a:gd name="adj1" fmla="val -61116"/>
              <a:gd name="adj2" fmla="val 53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body of the outer loop is repeated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times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953000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body of the inner loop is repeated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times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of Asterisks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Draw a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square of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asterisks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47" y="2873992"/>
            <a:ext cx="47174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of Dollars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Draw a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triangle of dollars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with height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4012" y="2057400"/>
            <a:ext cx="78882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en-US" dirty="0"/>
              <a:t>Draw a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frame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with size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Frame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n-2;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- - - 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</a:t>
            </a:r>
            <a:r>
              <a:rPr lang="bg-BG" dirty="0">
                <a:hlinkClick r:id="rId3"/>
              </a:rPr>
              <a:t>5</a:t>
            </a:r>
            <a:r>
              <a:rPr lang="en-US" dirty="0">
                <a:hlinkClick r:id="rId3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1986</Words>
  <Application>Microsoft Office PowerPoint</Application>
  <PresentationFormat>Custom</PresentationFormat>
  <Paragraphs>390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SoftUni 16x9</vt:lpstr>
      <vt:lpstr>Nested Loops</vt:lpstr>
      <vt:lpstr>Table of Contents</vt:lpstr>
      <vt:lpstr>Drawing Simple Shapes</vt:lpstr>
      <vt:lpstr>Rectangle of 10 x 10 asterisks</vt:lpstr>
      <vt:lpstr>Rectangle of N x N asterisks</vt:lpstr>
      <vt:lpstr>Nested Loops</vt:lpstr>
      <vt:lpstr>Square of Asterisks</vt:lpstr>
      <vt:lpstr>Triangle of Dollars</vt:lpstr>
      <vt:lpstr>Square Frame</vt:lpstr>
      <vt:lpstr>Rhombus of Asterisks</vt:lpstr>
      <vt:lpstr>Christmas Tree</vt:lpstr>
      <vt:lpstr>Christmas Tree – solution</vt:lpstr>
      <vt:lpstr>Drawing More Comples Shapes</vt:lpstr>
      <vt:lpstr>Sunglasses</vt:lpstr>
      <vt:lpstr>Sunglasses – solution</vt:lpstr>
      <vt:lpstr>Sunglasses – solution (2)</vt:lpstr>
      <vt:lpstr>House</vt:lpstr>
      <vt:lpstr>House – solution</vt:lpstr>
      <vt:lpstr>Diamond</vt:lpstr>
      <vt:lpstr>Diamond – solution</vt:lpstr>
      <vt:lpstr>Drawing objects in Web</vt:lpstr>
      <vt:lpstr>Visualizing rating in Web</vt:lpstr>
      <vt:lpstr>Creating the web application</vt:lpstr>
      <vt:lpstr>Choosing a web application type: MVC</vt:lpstr>
      <vt:lpstr>Creating a View</vt:lpstr>
      <vt:lpstr>Creating an Action</vt:lpstr>
      <vt:lpstr>Adding Pictures</vt:lpstr>
      <vt:lpstr>Start &amp; Test</vt:lpstr>
      <vt:lpstr>What did we learn today?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2018-11-13T06:11:11Z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