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7"/>
  </p:notesMasterIdLst>
  <p:handoutMasterIdLst>
    <p:handoutMasterId r:id="rId8"/>
  </p:handoutMasterIdLst>
  <p:sldIdLst>
    <p:sldId id="471" r:id="rId3"/>
    <p:sldId id="444" r:id="rId4"/>
    <p:sldId id="448" r:id="rId5"/>
    <p:sldId id="278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33" autoAdjust="0"/>
  </p:normalViewPr>
  <p:slideViewPr>
    <p:cSldViewPr>
      <p:cViewPr varScale="1">
        <p:scale>
          <a:sx n="91" d="100"/>
          <a:sy n="91" d="100"/>
        </p:scale>
        <p:origin x="63" y="3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20-Nov-18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20-Nov-18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20-Nov-18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judge.softuni.bg/Contests/Practice/Index/156#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99212"/>
            <a:ext cx="10363200" cy="820600"/>
          </a:xfrm>
        </p:spPr>
        <p:txBody>
          <a:bodyPr/>
          <a:lstStyle/>
          <a:p>
            <a:r>
              <a:rPr lang="en-US" dirty="0"/>
              <a:t>Greatest common denom. </a:t>
            </a:r>
            <a:r>
              <a:rPr lang="bg-BG" dirty="0"/>
              <a:t>(</a:t>
            </a:r>
            <a:r>
              <a:rPr lang="en-US" dirty="0"/>
              <a:t>GCD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Euclid’s algorithm</a:t>
            </a:r>
          </a:p>
        </p:txBody>
      </p:sp>
      <p:pic>
        <p:nvPicPr>
          <p:cNvPr id="4" name="Picture 2" descr="http://www.hisschemoller.com/wp-content/uploads/2011/01/euclid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033" y="1295400"/>
            <a:ext cx="2670050" cy="3216926"/>
          </a:xfrm>
          <a:prstGeom prst="roundRect">
            <a:avLst>
              <a:gd name="adj" fmla="val 1806"/>
            </a:avLst>
          </a:prstGeom>
          <a:noFill/>
          <a:ln>
            <a:solidFill>
              <a:schemeClr val="tx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images.tutorvista.com/cms/images/113/hcd-exam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965" y="1295401"/>
            <a:ext cx="4873644" cy="3216924"/>
          </a:xfrm>
          <a:prstGeom prst="roundRect">
            <a:avLst>
              <a:gd name="adj" fmla="val 163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47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Greatest Common Denominator </a:t>
            </a:r>
            <a:r>
              <a:rPr lang="en-US" sz="3200" dirty="0"/>
              <a:t>of two natural numbers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bg-BG" sz="3200" dirty="0"/>
              <a:t> </a:t>
            </a:r>
            <a:r>
              <a:rPr lang="en-US" sz="3200" dirty="0"/>
              <a:t>and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sz="3200" dirty="0"/>
              <a:t> is the greatest number</a:t>
            </a:r>
            <a:r>
              <a:rPr lang="bg-BG" sz="3200" dirty="0"/>
              <a:t>, </a:t>
            </a:r>
            <a:r>
              <a:rPr lang="en-US" sz="3200" dirty="0"/>
              <a:t>which divides</a:t>
            </a:r>
            <a:r>
              <a:rPr lang="bg-BG" sz="3200" dirty="0"/>
              <a:t> </a:t>
            </a:r>
            <a:r>
              <a:rPr lang="en-US" sz="3200" dirty="0"/>
              <a:t>both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bg-BG" sz="3200" dirty="0"/>
              <a:t> </a:t>
            </a:r>
            <a:r>
              <a:rPr lang="en-US" sz="3200" dirty="0"/>
              <a:t>and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sz="3200" dirty="0"/>
              <a:t> without remainder</a:t>
            </a:r>
            <a:endParaRPr lang="bg-BG" sz="3200" dirty="0"/>
          </a:p>
          <a:p>
            <a:pPr lvl="1">
              <a:lnSpc>
                <a:spcPct val="110000"/>
              </a:lnSpc>
            </a:pPr>
            <a:r>
              <a:rPr lang="en-US" sz="3000" dirty="0"/>
              <a:t>GCD</a:t>
            </a:r>
            <a:r>
              <a:rPr lang="bg-BG" sz="3000" dirty="0"/>
              <a:t>(</a:t>
            </a:r>
            <a:r>
              <a:rPr lang="en-US" sz="3000" dirty="0"/>
              <a:t>24, 16</a:t>
            </a:r>
            <a:r>
              <a:rPr lang="bg-BG" sz="3000" dirty="0"/>
              <a:t>)</a:t>
            </a:r>
            <a:r>
              <a:rPr lang="en-US" sz="3000" dirty="0"/>
              <a:t> = 8</a:t>
            </a:r>
            <a:endParaRPr lang="bg-BG" sz="3000" dirty="0"/>
          </a:p>
          <a:p>
            <a:pPr lvl="1">
              <a:lnSpc>
                <a:spcPct val="110000"/>
              </a:lnSpc>
            </a:pPr>
            <a:r>
              <a:rPr lang="en-US" sz="3000" dirty="0"/>
              <a:t>GCD</a:t>
            </a:r>
            <a:r>
              <a:rPr lang="bg-BG" sz="3000" dirty="0"/>
              <a:t>(67</a:t>
            </a:r>
            <a:r>
              <a:rPr lang="en-US" sz="3000" dirty="0"/>
              <a:t>, 1</a:t>
            </a:r>
            <a:r>
              <a:rPr lang="bg-BG" sz="3000" dirty="0"/>
              <a:t>8)</a:t>
            </a:r>
            <a:r>
              <a:rPr lang="en-US" sz="3000" dirty="0"/>
              <a:t> = </a:t>
            </a:r>
            <a:r>
              <a:rPr lang="bg-BG" sz="3000" dirty="0"/>
              <a:t>1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Euclid’s</a:t>
            </a:r>
            <a:r>
              <a:rPr lang="bg-BG" sz="3200" dirty="0"/>
              <a:t> </a:t>
            </a:r>
            <a:r>
              <a:rPr lang="en-US" sz="3200" dirty="0"/>
              <a:t>algorithm for finding the GCD:</a:t>
            </a:r>
            <a:endParaRPr lang="bg-BG" sz="3200" dirty="0"/>
          </a:p>
          <a:p>
            <a:pPr lvl="1">
              <a:lnSpc>
                <a:spcPct val="110000"/>
              </a:lnSpc>
            </a:pPr>
            <a:r>
              <a:rPr lang="en-US" sz="3000" dirty="0"/>
              <a:t>Given integers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US" sz="3000" dirty="0"/>
              <a:t> and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b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Until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b</a:t>
            </a:r>
            <a:r>
              <a:rPr lang="en-US" sz="3000" dirty="0"/>
              <a:t> ==</a:t>
            </a:r>
            <a:r>
              <a:rPr lang="bg-BG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</a:p>
          <a:p>
            <a:pPr lvl="2">
              <a:lnSpc>
                <a:spcPct val="110000"/>
              </a:lnSpc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b</a:t>
            </a:r>
            <a:r>
              <a:rPr lang="en-US" sz="2800" dirty="0"/>
              <a:t> = the remainder from division of a and b</a:t>
            </a:r>
            <a:endParaRPr lang="bg-BG" sz="2800" dirty="0"/>
          </a:p>
          <a:p>
            <a:pPr lvl="2">
              <a:lnSpc>
                <a:spcPct val="110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US" sz="3000" dirty="0"/>
              <a:t> = the old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Greatest Common Denominator (GCD)</a:t>
            </a:r>
          </a:p>
        </p:txBody>
      </p:sp>
      <p:sp>
        <p:nvSpPr>
          <p:cNvPr id="6" name="Rectangle 5"/>
          <p:cNvSpPr/>
          <p:nvPr/>
        </p:nvSpPr>
        <p:spPr>
          <a:xfrm>
            <a:off x="3747289" y="2389496"/>
            <a:ext cx="3440365" cy="11960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prstClr val="white"/>
                </a:solidFill>
              </a:rPr>
              <a:t>GCD</a:t>
            </a:r>
            <a:r>
              <a:rPr lang="bg-BG" sz="3000" dirty="0">
                <a:solidFill>
                  <a:prstClr val="white"/>
                </a:solidFill>
              </a:rPr>
              <a:t>(12</a:t>
            </a:r>
            <a:r>
              <a:rPr lang="en-US" sz="3000" dirty="0">
                <a:solidFill>
                  <a:prstClr val="white"/>
                </a:solidFill>
              </a:rPr>
              <a:t>, </a:t>
            </a:r>
            <a:r>
              <a:rPr lang="bg-BG" sz="3000" dirty="0">
                <a:solidFill>
                  <a:prstClr val="white"/>
                </a:solidFill>
              </a:rPr>
              <a:t>24)</a:t>
            </a:r>
            <a:r>
              <a:rPr lang="en-US" sz="3000" dirty="0">
                <a:solidFill>
                  <a:prstClr val="white"/>
                </a:solidFill>
              </a:rPr>
              <a:t> = </a:t>
            </a:r>
            <a:r>
              <a:rPr lang="bg-BG" sz="3000" dirty="0">
                <a:solidFill>
                  <a:prstClr val="white"/>
                </a:solidFill>
              </a:rPr>
              <a:t>12</a:t>
            </a:r>
            <a:endParaRPr lang="en-US" sz="3000" dirty="0">
              <a:solidFill>
                <a:prstClr val="white"/>
              </a:solidFill>
            </a:endParaRPr>
          </a:p>
          <a:p>
            <a:pPr lvl="1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prstClr val="white"/>
                </a:solidFill>
              </a:rPr>
              <a:t>GCD</a:t>
            </a:r>
            <a:r>
              <a:rPr lang="bg-BG" sz="3000" dirty="0">
                <a:solidFill>
                  <a:prstClr val="white"/>
                </a:solidFill>
              </a:rPr>
              <a:t>(15, 9) = 3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84444" y="4060208"/>
            <a:ext cx="3196368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b ≠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oldB = b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 = a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 = oldB;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а;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89812" y="2389495"/>
            <a:ext cx="3490123" cy="12157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prstClr val="white"/>
                </a:solidFill>
              </a:rPr>
              <a:t>GCD</a:t>
            </a:r>
            <a:r>
              <a:rPr lang="bg-BG" sz="3000" dirty="0">
                <a:solidFill>
                  <a:prstClr val="white"/>
                </a:solidFill>
              </a:rPr>
              <a:t>(</a:t>
            </a:r>
            <a:r>
              <a:rPr lang="en-US" sz="3000" dirty="0">
                <a:solidFill>
                  <a:prstClr val="white"/>
                </a:solidFill>
              </a:rPr>
              <a:t>10, 10</a:t>
            </a:r>
            <a:r>
              <a:rPr lang="bg-BG" sz="3000" dirty="0">
                <a:solidFill>
                  <a:prstClr val="white"/>
                </a:solidFill>
              </a:rPr>
              <a:t>)</a:t>
            </a:r>
            <a:r>
              <a:rPr lang="en-US" sz="3000" dirty="0">
                <a:solidFill>
                  <a:prstClr val="white"/>
                </a:solidFill>
              </a:rPr>
              <a:t> = </a:t>
            </a:r>
            <a:r>
              <a:rPr lang="bg-BG" sz="3000" dirty="0">
                <a:solidFill>
                  <a:prstClr val="white"/>
                </a:solidFill>
              </a:rPr>
              <a:t>1</a:t>
            </a:r>
            <a:r>
              <a:rPr lang="en-US" sz="3000" dirty="0">
                <a:solidFill>
                  <a:prstClr val="white"/>
                </a:solidFill>
              </a:rPr>
              <a:t>0</a:t>
            </a:r>
          </a:p>
          <a:p>
            <a:pPr lvl="1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prstClr val="white"/>
                </a:solidFill>
              </a:rPr>
              <a:t>GCD</a:t>
            </a:r>
            <a:r>
              <a:rPr lang="bg-BG" sz="3000" dirty="0">
                <a:solidFill>
                  <a:prstClr val="white"/>
                </a:solidFill>
              </a:rPr>
              <a:t>(</a:t>
            </a:r>
            <a:r>
              <a:rPr lang="en-US" sz="3000" dirty="0">
                <a:solidFill>
                  <a:prstClr val="white"/>
                </a:solidFill>
              </a:rPr>
              <a:t>100, 88</a:t>
            </a:r>
            <a:r>
              <a:rPr lang="bg-BG" sz="3000" dirty="0">
                <a:solidFill>
                  <a:prstClr val="white"/>
                </a:solidFill>
              </a:rPr>
              <a:t>) = </a:t>
            </a:r>
            <a:r>
              <a:rPr lang="en-US" sz="3000" dirty="0">
                <a:solidFill>
                  <a:prstClr val="white"/>
                </a:solidFill>
              </a:rPr>
              <a:t>4</a:t>
            </a:r>
            <a:endParaRPr lang="bg-BG" sz="3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096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 two integers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dirty="0"/>
              <a:t> and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bg-BG" dirty="0"/>
              <a:t> </a:t>
            </a:r>
            <a:r>
              <a:rPr lang="en-US" dirty="0"/>
              <a:t>and find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GCD</a:t>
            </a:r>
            <a:r>
              <a:rPr lang="en-US" dirty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Euclid’s algorithm for finding GCD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09636" y="1991749"/>
            <a:ext cx="10366376" cy="39518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(b !=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oldB = 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b = a % 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a = oldB;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GCD = 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{0}",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Testing the solution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https://judge.softuni.bg/Contests/Practice/Index/156#6</a:t>
            </a:r>
            <a:endParaRPr lang="en-US" dirty="0"/>
          </a:p>
        </p:txBody>
      </p:sp>
      <p:pic>
        <p:nvPicPr>
          <p:cNvPr id="6146" name="Picture 2" descr="http://www.hisschemoller.com/wp-content/uploads/2011/01/euclid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9786" y="2971800"/>
            <a:ext cx="2297151" cy="2767652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870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Greatest common denom. </a:t>
            </a:r>
            <a:r>
              <a:rPr lang="bg-BG" dirty="0"/>
              <a:t>(</a:t>
            </a:r>
            <a:r>
              <a:rPr lang="en-US" dirty="0"/>
              <a:t>GCD</a:t>
            </a:r>
            <a:r>
              <a:rPr lang="bg-BG"/>
              <a:t>)</a:t>
            </a:r>
            <a:endParaRPr lang="en-US" dirty="0"/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332412" y="2365492"/>
            <a:ext cx="3706565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it yourself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253</Words>
  <Application>Microsoft Office PowerPoint</Application>
  <PresentationFormat>Custom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Consolas</vt:lpstr>
      <vt:lpstr>Wingdings</vt:lpstr>
      <vt:lpstr>SoftUni 16x9</vt:lpstr>
      <vt:lpstr>Greatest common denom. (GCD)</vt:lpstr>
      <vt:lpstr>Greatest Common Denominator (GCD)</vt:lpstr>
      <vt:lpstr>Euclid’s algorithm for finding GCD</vt:lpstr>
      <vt:lpstr>Greatest common denom. (GCD)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2018-11-20T14:34:27Z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