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445" r:id="rId3"/>
    <p:sldId id="435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6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judge.softuni.bg/Contests/Practice/Index/156#1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4" y="5427800"/>
            <a:ext cx="10363198" cy="820600"/>
          </a:xfrm>
        </p:spPr>
        <p:txBody>
          <a:bodyPr/>
          <a:lstStyle/>
          <a:p>
            <a:r>
              <a:rPr lang="en-US" dirty="0"/>
              <a:t>Fibonacci’s Numbers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3884612" y="1236800"/>
            <a:ext cx="5333998" cy="373089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535824" y="2780711"/>
              <a:ext cx="886516" cy="558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/>
                <a:t>loops</a:t>
              </a:r>
            </a:p>
          </p:txBody>
        </p:sp>
      </p:grpSp>
      <p:pic>
        <p:nvPicPr>
          <p:cNvPr id="2052" name="Picture 4" descr="http://migrare.com/wp-content/uploads/2014/11/operations-ic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2273335"/>
            <a:ext cx="3124200" cy="20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837612" y="1693951"/>
            <a:ext cx="2359356" cy="2816596"/>
            <a:chOff x="8837612" y="1693951"/>
            <a:chExt cx="2359356" cy="2816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612" y="1693951"/>
              <a:ext cx="2359356" cy="2816596"/>
            </a:xfrm>
            <a:prstGeom prst="rect">
              <a:avLst/>
            </a:prstGeom>
          </p:spPr>
        </p:pic>
        <p:pic>
          <p:nvPicPr>
            <p:cNvPr id="2054" name="Picture 6" descr="http://www.trisotech.com/wp-content/uploads/icon-process-26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5522" y="2119952"/>
              <a:ext cx="1334848" cy="1026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622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Fibonacci’s</a:t>
            </a:r>
            <a:r>
              <a:rPr lang="bg-BG" dirty="0"/>
              <a:t> </a:t>
            </a:r>
            <a:r>
              <a:rPr lang="en-US" dirty="0"/>
              <a:t>numbers are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13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34</a:t>
            </a:r>
            <a:r>
              <a:rPr lang="en-US" dirty="0"/>
              <a:t>, …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0</a:t>
            </a:r>
            <a:r>
              <a:rPr lang="en-US" noProof="1"/>
              <a:t> = 1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1</a:t>
            </a:r>
            <a:r>
              <a:rPr lang="en-US" noProof="1"/>
              <a:t> = 1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n</a:t>
            </a:r>
            <a:r>
              <a:rPr lang="en-US" noProof="1"/>
              <a:t> = F</a:t>
            </a:r>
            <a:r>
              <a:rPr lang="en-US" sz="3600" baseline="-25000" noProof="1"/>
              <a:t>n-1</a:t>
            </a:r>
            <a:r>
              <a:rPr lang="en-US" noProof="1"/>
              <a:t> + F</a:t>
            </a:r>
            <a:r>
              <a:rPr lang="en-US" sz="3600" baseline="-25000" noProof="1"/>
              <a:t>n-2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Fibonacci’s Numbers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216111" y="3781520"/>
            <a:ext cx="3973301" cy="2293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white"/>
                </a:solidFill>
              </a:rPr>
              <a:t>Example</a:t>
            </a:r>
            <a:r>
              <a:rPr lang="bg-BG" sz="3200" dirty="0">
                <a:solidFill>
                  <a:prstClr val="white"/>
                </a:solidFill>
              </a:rPr>
              <a:t>: </a:t>
            </a:r>
            <a:r>
              <a:rPr lang="en-US" sz="3200" dirty="0">
                <a:solidFill>
                  <a:prstClr val="white"/>
                </a:solidFill>
              </a:rPr>
              <a:t>F(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15</a:t>
            </a:r>
            <a:r>
              <a:rPr lang="en-US" sz="3200" dirty="0">
                <a:solidFill>
                  <a:prstClr val="white"/>
                </a:solidFill>
              </a:rPr>
              <a:t>)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987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white"/>
                </a:solidFill>
              </a:rPr>
              <a:t>Input</a:t>
            </a:r>
            <a:r>
              <a:rPr lang="bg-BG" sz="3200" dirty="0">
                <a:solidFill>
                  <a:prstClr val="white"/>
                </a:solidFill>
              </a:rPr>
              <a:t> </a:t>
            </a:r>
            <a:r>
              <a:rPr lang="en-US" sz="3200" b="1" dirty="0">
                <a:solidFill>
                  <a:srgbClr val="FBEEC9">
                    <a:lumMod val="75000"/>
                  </a:srgb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>
                <a:solidFill>
                  <a:prstClr val="white"/>
                </a:solidFill>
              </a:rPr>
              <a:t> and calculate the</a:t>
            </a:r>
            <a:r>
              <a:rPr lang="bg-BG" sz="3200" dirty="0">
                <a:solidFill>
                  <a:prstClr val="white"/>
                </a:solidFill>
              </a:rPr>
              <a:t> </a:t>
            </a:r>
            <a:r>
              <a:rPr lang="en-US" sz="3200" b="1" dirty="0">
                <a:solidFill>
                  <a:srgbClr val="FBEEC9">
                    <a:lumMod val="75000"/>
                  </a:srgb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>
                <a:solidFill>
                  <a:prstClr val="white"/>
                </a:solidFill>
              </a:rPr>
              <a:t>-</a:t>
            </a:r>
            <a:r>
              <a:rPr lang="en-US" sz="3200" dirty="0" err="1">
                <a:solidFill>
                  <a:prstClr val="white"/>
                </a:solidFill>
              </a:rPr>
              <a:t>th</a:t>
            </a:r>
            <a:r>
              <a:rPr lang="bg-BG" sz="3200" dirty="0">
                <a:solidFill>
                  <a:prstClr val="white"/>
                </a:solidFill>
              </a:rPr>
              <a:t> </a:t>
            </a:r>
            <a:r>
              <a:rPr lang="en-US" sz="3200" dirty="0">
                <a:solidFill>
                  <a:prstClr val="white"/>
                </a:solidFill>
              </a:rPr>
              <a:t>Fibonacci number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432413" y="2006394"/>
            <a:ext cx="7148399" cy="40134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f0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f1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n-1;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fNext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f0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f1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f0 = f1;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f1 = fNext;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Console.WriteLine(f1);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0412" y="61722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</a:t>
            </a:r>
            <a:r>
              <a:rPr lang="bg-BG" dirty="0">
                <a:hlinkClick r:id="rId2"/>
              </a:rPr>
              <a:t>1</a:t>
            </a:r>
            <a:r>
              <a:rPr lang="en-US" dirty="0">
                <a:hlinkClick r:id="rId2"/>
              </a:rPr>
              <a:t>1</a:t>
            </a:r>
            <a:endParaRPr lang="en-US" dirty="0"/>
          </a:p>
        </p:txBody>
      </p:sp>
      <p:pic>
        <p:nvPicPr>
          <p:cNvPr id="9218" name="Picture 2" descr="https://encrypted-tbn2.gstatic.com/images?q=tbn:ANd9GcSpmKhMIjTyWTCKux2Zb70JWS-gvL6dYvJP1g1lPVZSD0oG4us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370" y="3885126"/>
            <a:ext cx="1654374" cy="189071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907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Fibonacci’s Numbers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142</Words>
  <Application>Microsoft Office PowerPoint</Application>
  <PresentationFormat>Custom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Fibonacci’s Numbers</vt:lpstr>
      <vt:lpstr>Fibonacci’s Numbers</vt:lpstr>
      <vt:lpstr>Fibonacci’s Numbers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2018-11-20T10:22:50Z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