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8"/>
  </p:notesMasterIdLst>
  <p:handoutMasterIdLst>
    <p:handoutMasterId r:id="rId9"/>
  </p:handoutMasterIdLst>
  <p:sldIdLst>
    <p:sldId id="420" r:id="rId3"/>
    <p:sldId id="470" r:id="rId4"/>
    <p:sldId id="490" r:id="rId5"/>
    <p:sldId id="491" r:id="rId6"/>
    <p:sldId id="278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0097CC"/>
    <a:srgbClr val="FFF0D9"/>
    <a:srgbClr val="FFA72A"/>
    <a:srgbClr val="F0F5FA"/>
    <a:srgbClr val="1A8AFA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33" autoAdjust="0"/>
  </p:normalViewPr>
  <p:slideViewPr>
    <p:cSldViewPr>
      <p:cViewPr varScale="1">
        <p:scale>
          <a:sx n="91" d="100"/>
          <a:sy n="91" d="100"/>
        </p:scale>
        <p:origin x="63" y="3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23-Nov-18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23-Nov-18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23-Nov-18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23-Nov-18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hyperlink" Target="https://judge.softuni.b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32303"/>
            <a:ext cx="6781802" cy="1568497"/>
          </a:xfrm>
        </p:spPr>
        <p:txBody>
          <a:bodyPr/>
          <a:lstStyle/>
          <a:p>
            <a:r>
              <a:rPr lang="en-US" dirty="0"/>
              <a:t>Practical </a:t>
            </a:r>
            <a:br>
              <a:rPr lang="en-US" dirty="0"/>
            </a:br>
            <a:r>
              <a:rPr lang="en-US" dirty="0"/>
              <a:t>Programming Exam</a:t>
            </a:r>
          </a:p>
        </p:txBody>
      </p:sp>
      <p:pic>
        <p:nvPicPr>
          <p:cNvPr id="2050" name="Picture 2" descr="https://softuni.bg/Files/UserFiles/ImageGallery/exam-at-softun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713" y="791991"/>
            <a:ext cx="6095998" cy="342590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hub4tech.com/sites/default/files/QuizLogo/webpage_coding_web_programming_html_script_php_code_website_application_java_css_development_editor_flat_design_icon-512_0.png?144965186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655" y="4114800"/>
            <a:ext cx="2182907" cy="218290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6006" y="1371600"/>
            <a:ext cx="3156206" cy="2364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course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Programming Basics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"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finishes</a:t>
            </a:r>
            <a:b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with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practical exam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exam includes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6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tasks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for</a:t>
            </a:r>
            <a:r>
              <a:rPr lang="bg-BG" dirty="0"/>
              <a:t> 4 </a:t>
            </a:r>
            <a:r>
              <a:rPr lang="en-US" dirty="0"/>
              <a:t>hours with</a:t>
            </a:r>
            <a:r>
              <a:rPr lang="bg-BG" dirty="0"/>
              <a:t> </a:t>
            </a:r>
            <a:r>
              <a:rPr lang="en-US" dirty="0"/>
              <a:t>the judge system</a:t>
            </a:r>
          </a:p>
          <a:p>
            <a:pPr marL="800100" lvl="1" indent="-422275">
              <a:lnSpc>
                <a:spcPct val="100000"/>
              </a:lnSpc>
              <a:buFont typeface="+mj-lt"/>
              <a:buAutoNum type="arabicPeriod"/>
            </a:pPr>
            <a:r>
              <a:rPr lang="en-US" sz="3000" dirty="0"/>
              <a:t>Task with simple calculations</a:t>
            </a:r>
          </a:p>
          <a:p>
            <a:pPr marL="800100" lvl="1" indent="-422275">
              <a:lnSpc>
                <a:spcPct val="100000"/>
              </a:lnSpc>
              <a:buFont typeface="+mj-lt"/>
              <a:buAutoNum type="arabicPeriod"/>
            </a:pPr>
            <a:r>
              <a:rPr lang="en-US" sz="3000" dirty="0"/>
              <a:t>Task with simple conditional statements</a:t>
            </a:r>
          </a:p>
          <a:p>
            <a:pPr marL="800100" lvl="1" indent="-422275">
              <a:lnSpc>
                <a:spcPct val="100000"/>
              </a:lnSpc>
              <a:buFont typeface="+mj-lt"/>
              <a:buAutoNum type="arabicPeriod"/>
            </a:pPr>
            <a:r>
              <a:rPr lang="en-US" sz="3000" dirty="0"/>
              <a:t>Task with complex conditional statements</a:t>
            </a:r>
          </a:p>
          <a:p>
            <a:pPr marL="800100" lvl="1" indent="-422275">
              <a:lnSpc>
                <a:spcPct val="100000"/>
              </a:lnSpc>
              <a:buFont typeface="+mj-lt"/>
              <a:buAutoNum type="arabicPeriod"/>
            </a:pPr>
            <a:r>
              <a:rPr lang="en-US" sz="3000" dirty="0"/>
              <a:t>Task with loops</a:t>
            </a:r>
          </a:p>
          <a:p>
            <a:pPr marL="800100" lvl="1" indent="-422275">
              <a:lnSpc>
                <a:spcPct val="100000"/>
              </a:lnSpc>
              <a:buFont typeface="+mj-lt"/>
              <a:buAutoNum type="arabicPeriod"/>
            </a:pPr>
            <a:r>
              <a:rPr lang="en-US" sz="3000" dirty="0"/>
              <a:t>Task </a:t>
            </a:r>
            <a:r>
              <a:rPr lang="en-US" sz="3000"/>
              <a:t>for drawing shapes </a:t>
            </a:r>
            <a:r>
              <a:rPr lang="en-US" sz="3000" dirty="0"/>
              <a:t>in the console</a:t>
            </a:r>
          </a:p>
          <a:p>
            <a:pPr marL="800100" lvl="1" indent="-422275">
              <a:lnSpc>
                <a:spcPct val="100000"/>
              </a:lnSpc>
              <a:buFont typeface="+mj-lt"/>
              <a:buAutoNum type="arabicPeriod"/>
            </a:pPr>
            <a:r>
              <a:rPr lang="en-US" sz="3000" dirty="0"/>
              <a:t>Task with nested loops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Programming Exam</a:t>
            </a:r>
          </a:p>
        </p:txBody>
      </p:sp>
    </p:spTree>
    <p:extLst>
      <p:ext uri="{BB962C8B-B14F-4D97-AF65-F5344CB8AC3E}">
        <p14:creationId xmlns:p14="http://schemas.microsoft.com/office/powerpoint/2010/main" val="4016233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exams and </a:t>
            </a:r>
            <a:r>
              <a:rPr lang="en-US" dirty="0" err="1"/>
              <a:t>homeworks</a:t>
            </a:r>
            <a:r>
              <a:rPr lang="en-US" dirty="0"/>
              <a:t> are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tested automatically</a:t>
            </a:r>
          </a:p>
          <a:p>
            <a:pPr lvl="1"/>
            <a:r>
              <a:rPr lang="en-US" dirty="0"/>
              <a:t>Through the online judge system</a:t>
            </a:r>
            <a:r>
              <a:rPr lang="bg-BG" dirty="0"/>
              <a:t>: </a:t>
            </a:r>
            <a:r>
              <a:rPr lang="en-US" dirty="0">
                <a:hlinkClick r:id="rId2"/>
              </a:rPr>
              <a:t>judge.softuni.bg</a:t>
            </a:r>
            <a:endParaRPr lang="en-US" dirty="0"/>
          </a:p>
          <a:p>
            <a:pPr lvl="1"/>
            <a:r>
              <a:rPr lang="en-US" dirty="0"/>
              <a:t>All tasks have open and hidden test cases</a:t>
            </a:r>
          </a:p>
          <a:p>
            <a:pPr lvl="1"/>
            <a:r>
              <a:rPr lang="en-US" dirty="0"/>
              <a:t>You enter with your</a:t>
            </a:r>
            <a:r>
              <a:rPr lang="bg-BG" dirty="0"/>
              <a:t> </a:t>
            </a:r>
            <a:r>
              <a:rPr lang="en-US" dirty="0">
                <a:hlinkClick r:id="rId3"/>
              </a:rPr>
              <a:t>softuni.bg</a:t>
            </a:r>
            <a:r>
              <a:rPr lang="en-US" dirty="0"/>
              <a:t> account</a:t>
            </a:r>
          </a:p>
          <a:p>
            <a:r>
              <a:rPr lang="en-US" dirty="0"/>
              <a:t>How does testing in the judge system work?</a:t>
            </a:r>
          </a:p>
          <a:p>
            <a:pPr lvl="1"/>
            <a:r>
              <a:rPr lang="en-US" dirty="0"/>
              <a:t>You submit the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source code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(</a:t>
            </a:r>
            <a:r>
              <a:rPr lang="en-US" dirty="0"/>
              <a:t>C# program</a:t>
            </a:r>
            <a:r>
              <a:rPr lang="bg-BG" dirty="0"/>
              <a:t>)</a:t>
            </a:r>
            <a:endParaRPr lang="en-US" dirty="0"/>
          </a:p>
          <a:p>
            <a:pPr lvl="1"/>
            <a:r>
              <a:rPr lang="en-US" dirty="0"/>
              <a:t>The program is tested by a set of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tests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For every successful test, you receive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points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Evaluation System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58067" y="4093586"/>
            <a:ext cx="3041793" cy="22786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2476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The practical exam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evaluates the student’s skills</a:t>
            </a:r>
            <a:endParaRPr lang="bg-BG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It includes all the material we have covered in the course</a:t>
            </a:r>
            <a:endParaRPr lang="bg-BG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It prepares the students for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next programming course</a:t>
            </a:r>
            <a:endParaRPr lang="bg-BG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>
              <a:spcBef>
                <a:spcPts val="1200"/>
              </a:spcBef>
            </a:pPr>
            <a:r>
              <a:rPr lang="en-US" dirty="0">
                <a:sym typeface="Wingdings" panose="05000000000000000000" pitchFamily="2" charset="2"/>
              </a:rPr>
              <a:t>Results from</a:t>
            </a:r>
            <a:r>
              <a:rPr lang="bg-BG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the practical exam</a:t>
            </a:r>
            <a:endParaRPr lang="bg-BG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Result</a:t>
            </a:r>
            <a:r>
              <a:rPr lang="bg-BG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&gt;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50% </a:t>
            </a:r>
            <a:r>
              <a:rPr lang="bg-BG" dirty="0">
                <a:sym typeface="Wingdings" panose="05000000000000000000" pitchFamily="2" charset="2"/>
              </a:rPr>
              <a:t>(</a:t>
            </a:r>
            <a:r>
              <a:rPr lang="en-US" dirty="0">
                <a:sym typeface="Wingdings" panose="05000000000000000000" pitchFamily="2" charset="2"/>
              </a:rPr>
              <a:t>at least</a:t>
            </a:r>
            <a:r>
              <a:rPr lang="bg-BG" dirty="0">
                <a:sym typeface="Wingdings" panose="05000000000000000000" pitchFamily="2" charset="2"/>
              </a:rPr>
              <a:t> 3 </a:t>
            </a:r>
            <a:r>
              <a:rPr lang="en-US" dirty="0">
                <a:sym typeface="Wingdings" panose="05000000000000000000" pitchFamily="2" charset="2"/>
              </a:rPr>
              <a:t>out of</a:t>
            </a:r>
            <a:r>
              <a:rPr lang="bg-BG" dirty="0">
                <a:sym typeface="Wingdings" panose="05000000000000000000" pitchFamily="2" charset="2"/>
              </a:rPr>
              <a:t> 6 </a:t>
            </a:r>
            <a:r>
              <a:rPr lang="en-US" dirty="0">
                <a:sym typeface="Wingdings" panose="05000000000000000000" pitchFamily="2" charset="2"/>
              </a:rPr>
              <a:t>tasks</a:t>
            </a:r>
            <a:r>
              <a:rPr lang="bg-BG" dirty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We recommend</a:t>
            </a:r>
            <a:r>
              <a:rPr lang="bg-BG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continuing </a:t>
            </a:r>
            <a:r>
              <a:rPr lang="en-US" dirty="0">
                <a:sym typeface="Wingdings" panose="05000000000000000000" pitchFamily="2" charset="2"/>
              </a:rPr>
              <a:t>in the next course</a:t>
            </a:r>
            <a:endParaRPr lang="en-US" dirty="0"/>
          </a:p>
          <a:p>
            <a:pPr lvl="1"/>
            <a:r>
              <a:rPr lang="en-US" dirty="0"/>
              <a:t>Result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50%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bg-BG" dirty="0">
                <a:sym typeface="Wingdings" panose="05000000000000000000" pitchFamily="2" charset="2"/>
              </a:rPr>
              <a:t>(</a:t>
            </a:r>
            <a:r>
              <a:rPr lang="en-US" dirty="0">
                <a:sym typeface="Wingdings" panose="05000000000000000000" pitchFamily="2" charset="2"/>
              </a:rPr>
              <a:t>at least</a:t>
            </a:r>
            <a:r>
              <a:rPr lang="bg-BG" dirty="0">
                <a:sym typeface="Wingdings" panose="05000000000000000000" pitchFamily="2" charset="2"/>
              </a:rPr>
              <a:t> 3 </a:t>
            </a:r>
            <a:r>
              <a:rPr lang="en-US" dirty="0">
                <a:sym typeface="Wingdings" panose="05000000000000000000" pitchFamily="2" charset="2"/>
              </a:rPr>
              <a:t>out of</a:t>
            </a:r>
            <a:r>
              <a:rPr lang="bg-BG" dirty="0">
                <a:sym typeface="Wingdings" panose="05000000000000000000" pitchFamily="2" charset="2"/>
              </a:rPr>
              <a:t> 6 </a:t>
            </a:r>
            <a:r>
              <a:rPr lang="en-US" dirty="0">
                <a:sym typeface="Wingdings" panose="05000000000000000000" pitchFamily="2" charset="2"/>
              </a:rPr>
              <a:t>tasks</a:t>
            </a:r>
            <a:r>
              <a:rPr lang="bg-BG" dirty="0">
                <a:sym typeface="Wingdings" panose="05000000000000000000" pitchFamily="2" charset="2"/>
              </a:rPr>
              <a:t>)</a:t>
            </a:r>
            <a:endParaRPr lang="bg-BG" dirty="0"/>
          </a:p>
          <a:p>
            <a:pPr lvl="2"/>
            <a:r>
              <a:rPr lang="en-US" dirty="0">
                <a:sym typeface="Wingdings" panose="05000000000000000000" pitchFamily="2" charset="2"/>
              </a:rPr>
              <a:t>We recommend</a:t>
            </a:r>
            <a:r>
              <a:rPr lang="bg-BG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repeating</a:t>
            </a:r>
            <a:r>
              <a:rPr lang="bg-BG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the course</a:t>
            </a:r>
            <a:endParaRPr lang="bg-BG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From the Practical Exam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6377" y="3809789"/>
            <a:ext cx="2438611" cy="243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362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Practical Programming Exam</a:t>
            </a:r>
            <a:endParaRPr lang="en-US" dirty="0"/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917620" y="2365492"/>
            <a:ext cx="3148592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Let’s Begin!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168</Words>
  <Application>Microsoft Office PowerPoint</Application>
  <PresentationFormat>Custom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SoftUni 16x9</vt:lpstr>
      <vt:lpstr>Practical  Programming Exam</vt:lpstr>
      <vt:lpstr>Practical Programming Exam</vt:lpstr>
      <vt:lpstr>Online Evaluation System</vt:lpstr>
      <vt:lpstr>Results From the Practical Exam</vt:lpstr>
      <vt:lpstr>Practical Programming Exam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Подготовка за изпит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2018-11-23T09:58:34Z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