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9" r:id="rId3"/>
    <p:sldId id="276" r:id="rId4"/>
    <p:sldId id="420" r:id="rId5"/>
    <p:sldId id="470" r:id="rId6"/>
    <p:sldId id="490" r:id="rId7"/>
    <p:sldId id="491" r:id="rId8"/>
    <p:sldId id="472" r:id="rId9"/>
    <p:sldId id="471" r:id="rId10"/>
    <p:sldId id="483" r:id="rId11"/>
    <p:sldId id="473" r:id="rId12"/>
    <p:sldId id="474" r:id="rId13"/>
    <p:sldId id="484" r:id="rId14"/>
    <p:sldId id="475" r:id="rId15"/>
    <p:sldId id="476" r:id="rId16"/>
    <p:sldId id="485" r:id="rId17"/>
    <p:sldId id="477" r:id="rId18"/>
    <p:sldId id="478" r:id="rId19"/>
    <p:sldId id="486" r:id="rId20"/>
    <p:sldId id="479" r:id="rId21"/>
    <p:sldId id="480" r:id="rId22"/>
    <p:sldId id="488" r:id="rId23"/>
    <p:sldId id="481" r:id="rId24"/>
    <p:sldId id="489" r:id="rId25"/>
    <p:sldId id="482" r:id="rId26"/>
    <p:sldId id="427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157#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udge.softuni.bg/Contests/Practice/Index/157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7#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7#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judge.softuni.bg/Contests/Practice/Index/157#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7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judge.softuni.bg/Contests/Practice/Index/157#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7#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7#1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7#1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57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7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400456"/>
            <a:ext cx="10845156" cy="1109205"/>
          </a:xfrm>
        </p:spPr>
        <p:txBody>
          <a:bodyPr/>
          <a:lstStyle/>
          <a:p>
            <a:r>
              <a:rPr lang="en-US" dirty="0"/>
              <a:t>Exam Preparation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619656"/>
            <a:ext cx="10845156" cy="1769958"/>
          </a:xfrm>
        </p:spPr>
        <p:txBody>
          <a:bodyPr>
            <a:normAutofit/>
          </a:bodyPr>
          <a:lstStyle/>
          <a:p>
            <a:r>
              <a:rPr lang="en-US" dirty="0"/>
              <a:t>Preparation for</a:t>
            </a:r>
            <a:br>
              <a:rPr lang="en-US" dirty="0"/>
            </a:br>
            <a:r>
              <a:rPr lang="en-US" dirty="0"/>
              <a:t>practical programming exam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366218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725853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18670"/>
            <a:ext cx="3727456" cy="568865"/>
          </a:xfrm>
        </p:spPr>
        <p:txBody>
          <a:bodyPr/>
          <a:lstStyle/>
          <a:p>
            <a:r>
              <a:rPr lang="en-US" sz="3200" dirty="0"/>
              <a:t>Preslav Mihaylov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15256"/>
            <a:ext cx="3723485" cy="800916"/>
          </a:xfrm>
        </p:spPr>
        <p:txBody>
          <a:bodyPr/>
          <a:lstStyle/>
          <a:p>
            <a:r>
              <a:rPr lang="en-US" dirty="0"/>
              <a:t>Head of Training &amp;</a:t>
            </a:r>
            <a:br>
              <a:rPr lang="en-US" dirty="0"/>
            </a:br>
            <a:r>
              <a:rPr lang="en-US" dirty="0"/>
              <a:t>Software Engineer</a:t>
            </a:r>
          </a:p>
        </p:txBody>
      </p:sp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432" y="3906914"/>
            <a:ext cx="2133598" cy="23414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066291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08503"/>
            <a:ext cx="10363200" cy="1568497"/>
          </a:xfrm>
        </p:spPr>
        <p:txBody>
          <a:bodyPr/>
          <a:lstStyle/>
          <a:p>
            <a:r>
              <a:rPr lang="en-US" dirty="0"/>
              <a:t>Tasks With Simple </a:t>
            </a:r>
            <a:br>
              <a:rPr lang="en-US" dirty="0"/>
            </a:br>
            <a:r>
              <a:rPr lang="en-US" dirty="0"/>
              <a:t>Conditional Statements</a:t>
            </a:r>
          </a:p>
        </p:txBody>
      </p:sp>
      <p:pic>
        <p:nvPicPr>
          <p:cNvPr id="4098" name="Picture 2" descr="http://enterforstuff.com/MScIT/CSS3_bokeh/images/tc/Terms-and-Condition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4" y="990600"/>
            <a:ext cx="3657598" cy="365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2.iconfinder.com/data/icons/strategy-3/100/strategy-tactic-04-51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523999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d30y9cdsu7xlg0.cloudfront.net/png/22911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3" y="16764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1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89799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horizontal line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defined by its two ends</a:t>
            </a:r>
            <a:endParaRPr lang="bg-BG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point</a:t>
            </a:r>
            <a:r>
              <a:rPr lang="bg-BG" dirty="0"/>
              <a:t> </a:t>
            </a:r>
            <a:r>
              <a:rPr lang="en-US" dirty="0"/>
              <a:t>is defined by its position</a:t>
            </a:r>
            <a:endParaRPr lang="bg-BG" dirty="0"/>
          </a:p>
          <a:p>
            <a:r>
              <a:rPr lang="en-US" dirty="0"/>
              <a:t>Check if the point is on the line or not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Calculate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distance</a:t>
            </a:r>
            <a:r>
              <a:rPr lang="bg-BG" dirty="0"/>
              <a:t> </a:t>
            </a:r>
            <a:r>
              <a:rPr lang="en-US" dirty="0"/>
              <a:t>to the nearest end of the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on</a:t>
            </a:r>
            <a:r>
              <a:rPr lang="bg-BG" dirty="0"/>
              <a:t> </a:t>
            </a:r>
            <a:r>
              <a:rPr lang="en-US" dirty="0"/>
              <a:t>a Line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5105" y="1243284"/>
            <a:ext cx="891987" cy="13540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07314" y="1241612"/>
            <a:ext cx="890991" cy="1354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498105" y="176664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105" y="2851337"/>
            <a:ext cx="3505200" cy="709802"/>
          </a:xfrm>
          <a:prstGeom prst="roundRect">
            <a:avLst>
              <a:gd name="adj" fmla="val 4467"/>
            </a:avLst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55105" y="4067166"/>
            <a:ext cx="891987" cy="13540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314" y="4065494"/>
            <a:ext cx="890991" cy="1354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01952" y="459053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518" y="5661029"/>
            <a:ext cx="3506788" cy="750824"/>
          </a:xfrm>
          <a:prstGeom prst="roundRect">
            <a:avLst>
              <a:gd name="adj" fmla="val 4467"/>
            </a:avLst>
          </a:prstGeom>
        </p:spPr>
      </p:pic>
      <p:sp>
        <p:nvSpPr>
          <p:cNvPr id="19" name="Rectangle 18"/>
          <p:cNvSpPr/>
          <p:nvPr/>
        </p:nvSpPr>
        <p:spPr>
          <a:xfrm>
            <a:off x="509400" y="5668415"/>
            <a:ext cx="11070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https://judge.softuni.bg/Contests/Practice/Index/157#2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1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checks if a given point</a:t>
            </a:r>
            <a:br>
              <a:rPr lang="bg-BG" sz="3200" dirty="0"/>
            </a:br>
            <a:r>
              <a:rPr lang="bg-BG" sz="3200" dirty="0"/>
              <a:t>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r>
              <a:rPr lang="en-US" sz="3200" dirty="0"/>
              <a:t>is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bg-BG" sz="3200" dirty="0"/>
              <a:t> </a:t>
            </a:r>
            <a:r>
              <a:rPr lang="en-US" sz="3200" dirty="0"/>
              <a:t>or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outside</a:t>
            </a:r>
            <a:r>
              <a:rPr lang="bg-BG" sz="3200" dirty="0"/>
              <a:t> </a:t>
            </a:r>
            <a:r>
              <a:rPr lang="en-US" sz="3200" dirty="0"/>
              <a:t>the following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figure</a:t>
            </a:r>
            <a:r>
              <a:rPr lang="bg-BG" sz="3200" dirty="0"/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</a:t>
            </a:r>
            <a:r>
              <a:rPr lang="bg-BG" dirty="0"/>
              <a:t> </a:t>
            </a: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Figure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643" y="2916358"/>
            <a:ext cx="815787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8430" y="2914686"/>
            <a:ext cx="814876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649328" y="32305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43874" y="2914686"/>
            <a:ext cx="815787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21661" y="2913014"/>
            <a:ext cx="814876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712559" y="322889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0643" y="4415171"/>
            <a:ext cx="815787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58430" y="4413499"/>
            <a:ext cx="814876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649328" y="47293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43874" y="4415171"/>
            <a:ext cx="815787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1661" y="4413499"/>
            <a:ext cx="814876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712559" y="47293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509400" y="60198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https://judge.softuni.bg/Contests/Practice/Index/157#3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2615858"/>
            <a:ext cx="4524062" cy="3022942"/>
          </a:xfrm>
          <a:prstGeom prst="roundRect">
            <a:avLst>
              <a:gd name="adj" fmla="val 1988"/>
            </a:avLst>
          </a:prstGeom>
        </p:spPr>
      </p:pic>
    </p:spTree>
    <p:extLst>
      <p:ext uri="{BB962C8B-B14F-4D97-AF65-F5344CB8AC3E}">
        <p14:creationId xmlns:p14="http://schemas.microsoft.com/office/powerpoint/2010/main" val="152885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08503"/>
            <a:ext cx="10363200" cy="1568497"/>
          </a:xfrm>
        </p:spPr>
        <p:txBody>
          <a:bodyPr/>
          <a:lstStyle/>
          <a:p>
            <a:r>
              <a:rPr lang="en-US" dirty="0"/>
              <a:t>Tasks With Complex Conditional Statements</a:t>
            </a:r>
          </a:p>
        </p:txBody>
      </p:sp>
      <p:pic>
        <p:nvPicPr>
          <p:cNvPr id="5124" name="Picture 4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40" y="1219201"/>
            <a:ext cx="3711319" cy="3295651"/>
          </a:xfrm>
          <a:prstGeom prst="roundRect">
            <a:avLst>
              <a:gd name="adj" fmla="val 698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ratiolegal.biz/wp-content/uploads/2013/12/ist2_12047513-flow-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599" y="1219200"/>
            <a:ext cx="3305175" cy="3295651"/>
          </a:xfrm>
          <a:prstGeom prst="roundRect">
            <a:avLst>
              <a:gd name="adj" fmla="val 698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3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are given numbers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bg-BG" sz="3200" dirty="0"/>
              <a:t> (</a:t>
            </a:r>
            <a:r>
              <a:rPr lang="en-US" sz="3200" dirty="0"/>
              <a:t>day</a:t>
            </a:r>
            <a:r>
              <a:rPr lang="bg-BG" sz="3200" dirty="0"/>
              <a:t>)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200" dirty="0"/>
              <a:t> </a:t>
            </a:r>
            <a:r>
              <a:rPr lang="bg-BG" sz="3200" dirty="0"/>
              <a:t>(</a:t>
            </a:r>
            <a:r>
              <a:rPr lang="en-US" sz="3200" dirty="0"/>
              <a:t>month</a:t>
            </a:r>
            <a:r>
              <a:rPr lang="bg-BG" sz="3200" dirty="0"/>
              <a:t>),</a:t>
            </a:r>
            <a:r>
              <a:rPr lang="en-US" sz="3200" dirty="0"/>
              <a:t> which form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Write a program</a:t>
            </a:r>
            <a:r>
              <a:rPr lang="bg-BG" sz="3000" dirty="0"/>
              <a:t>, </a:t>
            </a:r>
            <a:r>
              <a:rPr lang="en-US" sz="3000" dirty="0"/>
              <a:t>which prints the date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after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days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Months</a:t>
            </a:r>
            <a:r>
              <a:rPr lang="bg-BG" sz="3000" dirty="0"/>
              <a:t> </a:t>
            </a:r>
            <a:r>
              <a:rPr lang="en-US" sz="3000" dirty="0"/>
              <a:t>April</a:t>
            </a:r>
            <a:r>
              <a:rPr lang="bg-BG" sz="3000" dirty="0"/>
              <a:t>, </a:t>
            </a:r>
            <a:r>
              <a:rPr lang="en-US" sz="3000" dirty="0"/>
              <a:t>June</a:t>
            </a:r>
            <a:r>
              <a:rPr lang="bg-BG" sz="3000" dirty="0"/>
              <a:t>, </a:t>
            </a:r>
            <a:r>
              <a:rPr lang="en-US" sz="3000" dirty="0"/>
              <a:t>September</a:t>
            </a:r>
            <a:r>
              <a:rPr lang="bg-BG" sz="3000" dirty="0"/>
              <a:t> </a:t>
            </a:r>
            <a:r>
              <a:rPr lang="en-US" sz="3000" dirty="0"/>
              <a:t>and</a:t>
            </a:r>
            <a:r>
              <a:rPr lang="bg-BG" sz="3000" dirty="0"/>
              <a:t> </a:t>
            </a:r>
            <a:r>
              <a:rPr lang="en-US" sz="3000" dirty="0"/>
              <a:t>November will have</a:t>
            </a:r>
            <a:r>
              <a:rPr lang="bg-BG" sz="3000" dirty="0"/>
              <a:t> 30</a:t>
            </a:r>
            <a:r>
              <a:rPr lang="en-US" sz="3000" dirty="0"/>
              <a:t> days;</a:t>
            </a:r>
            <a:br>
              <a:rPr lang="en-US" sz="3000" dirty="0"/>
            </a:br>
            <a:r>
              <a:rPr lang="en-US" sz="3000" dirty="0"/>
              <a:t>February has </a:t>
            </a:r>
            <a:r>
              <a:rPr lang="bg-BG" sz="3000" dirty="0"/>
              <a:t>28 </a:t>
            </a:r>
            <a:r>
              <a:rPr lang="en-US" sz="3000" dirty="0"/>
              <a:t>days</a:t>
            </a:r>
            <a:r>
              <a:rPr lang="bg-BG" sz="3000" dirty="0"/>
              <a:t>; </a:t>
            </a:r>
            <a:r>
              <a:rPr lang="en-US" sz="3000" dirty="0"/>
              <a:t>The rest of the months have </a:t>
            </a:r>
            <a:r>
              <a:rPr lang="bg-BG" sz="3000" dirty="0"/>
              <a:t>31 </a:t>
            </a:r>
            <a:r>
              <a:rPr lang="en-US" sz="3000" dirty="0"/>
              <a:t>days</a:t>
            </a:r>
            <a:endParaRPr lang="bg-BG" sz="3000" dirty="0"/>
          </a:p>
          <a:p>
            <a:pPr lvl="1"/>
            <a:r>
              <a:rPr lang="en-US" sz="3000" dirty="0"/>
              <a:t>Months are printed with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 leading zero</a:t>
            </a:r>
            <a:r>
              <a:rPr lang="bg-BG" sz="3000" dirty="0"/>
              <a:t> (</a:t>
            </a:r>
            <a:r>
              <a:rPr lang="en-US" sz="3000" dirty="0"/>
              <a:t>E.g. </a:t>
            </a:r>
            <a:r>
              <a:rPr lang="bg-BG" sz="3000" dirty="0"/>
              <a:t>01, 08, 12)</a:t>
            </a:r>
            <a:endParaRPr lang="en-US" sz="30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After</a:t>
            </a:r>
            <a:r>
              <a:rPr lang="bg-BG" dirty="0"/>
              <a:t> 5 </a:t>
            </a:r>
            <a:r>
              <a:rPr lang="en-US" dirty="0"/>
              <a:t>Days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4474185"/>
            <a:ext cx="685800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1" y="4472513"/>
            <a:ext cx="1000803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2.04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03910" y="47883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6422" y="4474185"/>
            <a:ext cx="673590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942012" y="4472513"/>
            <a:ext cx="1079010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1.01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332910" y="47883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23212" y="4474185"/>
            <a:ext cx="673590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58802" y="4472513"/>
            <a:ext cx="1231410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30.01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8749700" y="47883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509400" y="60198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7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</a:t>
            </a:r>
            <a:r>
              <a:rPr lang="ru-RU" dirty="0"/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.</a:t>
            </a:r>
            <a:r>
              <a:rPr lang="bg-BG" dirty="0"/>
              <a:t> </a:t>
            </a:r>
            <a:r>
              <a:rPr lang="en-US" dirty="0"/>
              <a:t>Check if</a:t>
            </a:r>
            <a:r>
              <a:rPr lang="ru-RU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sum</a:t>
            </a:r>
            <a:r>
              <a:rPr lang="ru-RU" dirty="0"/>
              <a:t> </a:t>
            </a:r>
            <a:r>
              <a:rPr lang="en-US" dirty="0"/>
              <a:t>of two of the numbers ==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third one</a:t>
            </a:r>
            <a:r>
              <a:rPr lang="en-US" dirty="0"/>
              <a:t>.</a:t>
            </a:r>
            <a:r>
              <a:rPr lang="bg-BG" dirty="0"/>
              <a:t> </a:t>
            </a:r>
            <a:r>
              <a:rPr lang="en-US" dirty="0"/>
              <a:t>Print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+ B = C </a:t>
            </a:r>
            <a:r>
              <a:rPr lang="bg-BG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bg-BG" dirty="0"/>
              <a:t>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bg-BG" dirty="0"/>
              <a:t>)</a:t>
            </a:r>
            <a:r>
              <a:rPr lang="en-US" dirty="0"/>
              <a:t>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of</a:t>
            </a:r>
            <a:r>
              <a:rPr lang="bg-BG" dirty="0"/>
              <a:t> 3 </a:t>
            </a:r>
            <a:r>
              <a:rPr lang="en-US" dirty="0"/>
              <a:t>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614884"/>
            <a:ext cx="609601" cy="1369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3</a:t>
            </a:r>
          </a:p>
          <a:p>
            <a:r>
              <a:rPr lang="bg-BG" sz="2800" dirty="0"/>
              <a:t>5</a:t>
            </a:r>
            <a:endParaRPr lang="en-US" sz="2800" dirty="0"/>
          </a:p>
          <a:p>
            <a:r>
              <a:rPr lang="bg-BG" sz="2800" dirty="0"/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3" y="2613212"/>
            <a:ext cx="1447801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2 + 3 = 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51013" y="31534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5212" y="2614884"/>
            <a:ext cx="609600" cy="1369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2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246811" y="2613212"/>
            <a:ext cx="1447801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2 + 2 = 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637211" y="31534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761410" y="2614884"/>
            <a:ext cx="658053" cy="1369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181463" y="2613212"/>
            <a:ext cx="713549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/>
              <a:t>No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9571863" y="31534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/>
          <p:cNvSpPr/>
          <p:nvPr/>
        </p:nvSpPr>
        <p:spPr>
          <a:xfrm>
            <a:off x="509400" y="6087053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https://judge.softuni.bg/Contests/Practice/Index/157#5</a:t>
            </a: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89012" y="4443684"/>
            <a:ext cx="609601" cy="1369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5</a:t>
            </a:r>
          </a:p>
          <a:p>
            <a:r>
              <a:rPr lang="en-US" sz="2800" dirty="0"/>
              <a:t>3</a:t>
            </a:r>
          </a:p>
          <a:p>
            <a:r>
              <a:rPr lang="bg-BG" sz="2800" dirty="0"/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360613" y="4442012"/>
            <a:ext cx="1447801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2 + 3 = 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51013" y="49822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75212" y="4443684"/>
            <a:ext cx="609600" cy="1369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4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46811" y="4442012"/>
            <a:ext cx="1447801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2 + 2 = 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637211" y="49822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761410" y="4443684"/>
            <a:ext cx="658053" cy="1369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0181463" y="4442012"/>
            <a:ext cx="713549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/>
              <a:t>No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571863" y="49822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9758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6106"/>
            <a:ext cx="10363200" cy="820600"/>
          </a:xfrm>
        </p:spPr>
        <p:txBody>
          <a:bodyPr/>
          <a:lstStyle/>
          <a:p>
            <a:r>
              <a:rPr lang="en-US" dirty="0"/>
              <a:t>Tasks with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</a:t>
            </a:r>
            <a:r>
              <a:rPr lang="bg-BG" dirty="0"/>
              <a:t> </a:t>
            </a:r>
            <a:r>
              <a:rPr lang="en-US" dirty="0"/>
              <a:t>for-loop</a:t>
            </a:r>
            <a:r>
              <a:rPr lang="bg-BG" dirty="0"/>
              <a:t> </a:t>
            </a:r>
            <a:r>
              <a:rPr lang="en-US" dirty="0"/>
              <a:t>with simple logic</a:t>
            </a:r>
          </a:p>
        </p:txBody>
      </p:sp>
      <p:pic>
        <p:nvPicPr>
          <p:cNvPr id="4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9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rot="2447217">
              <a:off x="5039320" y="2368928"/>
              <a:ext cx="2128596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12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Given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numbers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bg-BG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bg-BG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…,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. Calculate the sums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</a:t>
            </a:r>
            <a:r>
              <a:rPr lang="bg-BG" dirty="0"/>
              <a:t> </a:t>
            </a:r>
            <a:r>
              <a:rPr lang="en-US" dirty="0"/>
              <a:t>of</a:t>
            </a:r>
            <a:r>
              <a:rPr lang="bg-BG" dirty="0"/>
              <a:t> </a:t>
            </a:r>
            <a:r>
              <a:rPr lang="en-US" dirty="0"/>
              <a:t>Third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17659" y="3126315"/>
            <a:ext cx="533401" cy="2889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5</a:t>
            </a:r>
          </a:p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bg-BG" sz="2800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endParaRPr lang="en-US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algn="ctr"/>
            <a:r>
              <a:rPr lang="bg-BG" sz="2800" dirty="0">
                <a:latin typeface="Consolas" panose="020B0609020204030204" pitchFamily="49" charset="0"/>
              </a:rPr>
              <a:t>2</a:t>
            </a:r>
            <a:endParaRPr lang="en-US" sz="2800" dirty="0">
              <a:latin typeface="Consolas" panose="020B0609020204030204" pitchFamily="49" charset="0"/>
            </a:endParaRP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/>
            <a:r>
              <a:rPr lang="en-US" sz="280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501001" y="3124200"/>
            <a:ext cx="2057399" cy="2891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sum1 =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00B0F0"/>
                </a:solidFill>
                <a:latin typeface="Consolas" panose="020B0609020204030204" pitchFamily="49" charset="0"/>
              </a:rPr>
              <a:t>sum2 = 13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sum3 = 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960877" y="441085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09827" y="3730990"/>
            <a:ext cx="609600" cy="2284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ctr"/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</a:p>
          <a:p>
            <a:pPr algn="ctr"/>
            <a:r>
              <a:rPr lang="en-US" sz="2800" dirty="0"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655921" y="3729318"/>
            <a:ext cx="2057399" cy="228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sum1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00B0F0"/>
                </a:solidFill>
                <a:latin typeface="Consolas" panose="020B0609020204030204" pitchFamily="49" charset="0"/>
              </a:rPr>
              <a:t>sum2 = -2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sum3 = 6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120933" y="471991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4212" y="3730990"/>
            <a:ext cx="609600" cy="2284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27410" y="3729318"/>
            <a:ext cx="1865517" cy="228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sum1 = 3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00B0F0"/>
                </a:solidFill>
                <a:latin typeface="Consolas" panose="020B0609020204030204" pitchFamily="49" charset="0"/>
              </a:rPr>
              <a:t>sum2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sum3 = 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394858" y="472013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509400" y="6194629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https://judge.softuni.bg/Contests/Practice/Index/157#6</a:t>
            </a:r>
            <a:endParaRPr lang="en-US" dirty="0"/>
          </a:p>
        </p:txBody>
      </p:sp>
      <p:pic>
        <p:nvPicPr>
          <p:cNvPr id="1026" name="Picture 2" descr="http://a556.phobos.apple.com/us/r30/Purple4/v4/a4/44/23/a444233e-0bf0-798c-3b4d-94337ec5dbbc/AppIcon.512x512-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45" y="1783065"/>
            <a:ext cx="1704132" cy="170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://www.sevenfigurestartup.com/wp-content/uploads/2015/05/lis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62" y="1914667"/>
            <a:ext cx="706594" cy="86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://www.clker.com/cliparts/3/4/3/9/1194998819935519196math_sum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323" y="1950270"/>
            <a:ext cx="781820" cy="79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8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sequence of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numbers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bg-BG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bg-BG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…,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dirty="0"/>
          </a:p>
          <a:p>
            <a:pPr lvl="1"/>
            <a:r>
              <a:rPr lang="en-US" dirty="0"/>
              <a:t>Calculate the length of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longest increasing sequence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elements amongst these numbers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08" y="3354472"/>
            <a:ext cx="609601" cy="1903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bg-BG" sz="2800" dirty="0">
                <a:latin typeface="Consolas" panose="020B0609020204030204" pitchFamily="49" charset="0"/>
              </a:rPr>
              <a:t>5</a:t>
            </a:r>
            <a:endParaRPr lang="en-US" sz="2800" dirty="0">
              <a:latin typeface="Consolas" panose="020B0609020204030204" pitchFamily="49" charset="0"/>
            </a:endParaRPr>
          </a:p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6809" y="3352800"/>
            <a:ext cx="533401" cy="190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854103" y="4152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17175" y="3354472"/>
            <a:ext cx="609601" cy="2284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noProof="1">
                <a:latin typeface="Consolas" panose="020B0609020204030204" pitchFamily="49" charset="0"/>
              </a:rPr>
              <a:t>7</a:t>
            </a:r>
          </a:p>
          <a:p>
            <a:pPr algn="ctr"/>
            <a:r>
              <a:rPr lang="en-US" sz="2800" noProof="1">
                <a:latin typeface="Consolas" panose="020B0609020204030204" pitchFamily="49" charset="0"/>
              </a:rPr>
              <a:t>6</a:t>
            </a:r>
            <a:endParaRPr lang="en-US" sz="28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88776" y="3352800"/>
            <a:ext cx="533401" cy="228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508395" y="4343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99208" y="3354472"/>
            <a:ext cx="609601" cy="2284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ctr"/>
            <a:r>
              <a:rPr lang="bg-BG" sz="2800" noProof="1">
                <a:latin typeface="Consolas" panose="020B0609020204030204" pitchFamily="49" charset="0"/>
              </a:rPr>
              <a:t>4</a:t>
            </a:r>
            <a:endParaRPr lang="en-US" sz="28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70809" y="3352800"/>
            <a:ext cx="533401" cy="228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176981" y="4343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66210" y="3354472"/>
            <a:ext cx="609601" cy="2284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endParaRPr lang="en-US" sz="28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437811" y="3352800"/>
            <a:ext cx="533401" cy="228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9857430" y="4343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509400" y="60960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0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32303"/>
            <a:ext cx="10363200" cy="1568497"/>
          </a:xfrm>
        </p:spPr>
        <p:txBody>
          <a:bodyPr/>
          <a:lstStyle/>
          <a:p>
            <a:r>
              <a:rPr lang="en-US" dirty="0"/>
              <a:t>Tasks For Drawing Shapes </a:t>
            </a:r>
            <a:br>
              <a:rPr lang="en-US" dirty="0"/>
            </a:br>
            <a:r>
              <a:rPr lang="en-US" dirty="0"/>
              <a:t>In The console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8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7038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What to expect on the exam?</a:t>
            </a:r>
            <a:endParaRPr lang="bg-BG" dirty="0"/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simple calculations</a:t>
            </a:r>
            <a:endParaRPr lang="bg-BG" dirty="0"/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a single check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more complex checks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loops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for drawing a shape on the console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nested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940214" y="1600200"/>
            <a:ext cx="3564398" cy="4648200"/>
            <a:chOff x="7940214" y="1600200"/>
            <a:chExt cx="3564398" cy="4648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40214" y="1652366"/>
              <a:ext cx="3564398" cy="4596034"/>
            </a:xfrm>
            <a:prstGeom prst="rect">
              <a:avLst/>
            </a:prstGeom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828357" y="1600200"/>
              <a:ext cx="1652255" cy="119116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diamond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Diamond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98812" y="2659684"/>
            <a:ext cx="1332847" cy="2131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*-*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*-*-*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*-*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1379" y="1972212"/>
            <a:ext cx="131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37212" y="2659683"/>
            <a:ext cx="1772117" cy="289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*-*-*-*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7212" y="1972212"/>
            <a:ext cx="177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86742" y="2059071"/>
            <a:ext cx="2190223" cy="3732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*-*-*-*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*-*-*-*-*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*-*-*-*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14884" y="1371600"/>
            <a:ext cx="2162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44876" y="2659684"/>
            <a:ext cx="923787" cy="1280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*-*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012" y="1972212"/>
            <a:ext cx="143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9400" y="60960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https://judge.softuni.bg/Contests/Practice/Index/157#8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4419600"/>
            <a:ext cx="1433768" cy="143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7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rectangle with asterisks in the middle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With Asterisks In The Middle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98812" y="2668672"/>
            <a:ext cx="1494212" cy="21678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%%%%%%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**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%%%%%%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8813" y="1981200"/>
            <a:ext cx="149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37212" y="2668671"/>
            <a:ext cx="1981200" cy="2167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%%%%%%%%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**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%%%%%%%%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7212" y="1981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86742" y="2677660"/>
            <a:ext cx="2378482" cy="30104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%%%%%%%%%%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**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%%%%%%%%%%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14884" y="1990188"/>
            <a:ext cx="2162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44876" y="2668672"/>
            <a:ext cx="1081465" cy="13475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%**%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5797" y="1981200"/>
            <a:ext cx="143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9400" y="60960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</a:t>
            </a:r>
            <a:r>
              <a:rPr lang="bg-BG" dirty="0">
                <a:hlinkClick r:id="rId2"/>
              </a:rPr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5704"/>
            <a:ext cx="10363200" cy="820600"/>
          </a:xfrm>
        </p:spPr>
        <p:txBody>
          <a:bodyPr/>
          <a:lstStyle/>
          <a:p>
            <a:r>
              <a:rPr lang="en-US" dirty="0"/>
              <a:t>Tasks With Nested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19034"/>
          </a:xfrm>
        </p:spPr>
        <p:txBody>
          <a:bodyPr/>
          <a:lstStyle/>
          <a:p>
            <a:r>
              <a:rPr lang="en-US" dirty="0"/>
              <a:t>More complex loops</a:t>
            </a:r>
            <a:r>
              <a:rPr lang="bg-BG" dirty="0"/>
              <a:t>, </a:t>
            </a:r>
            <a:r>
              <a:rPr lang="en-US" dirty="0"/>
              <a:t>nested loops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84612" y="9906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535824" y="2780711"/>
              <a:ext cx="886516" cy="558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loops</a:t>
              </a:r>
            </a:p>
          </p:txBody>
        </p:sp>
      </p:grpSp>
      <p:pic>
        <p:nvPicPr>
          <p:cNvPr id="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0271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8837612" y="1447751"/>
            <a:ext cx="2359356" cy="2816596"/>
            <a:chOff x="8837612" y="1693951"/>
            <a:chExt cx="2359356" cy="281659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1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4300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pairs of numbers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generate</a:t>
            </a:r>
            <a:r>
              <a:rPr lang="bg-BG" dirty="0"/>
              <a:t> </a:t>
            </a:r>
            <a:r>
              <a:rPr lang="en-US" dirty="0"/>
              <a:t>all quadruplets</a:t>
            </a:r>
            <a:r>
              <a:rPr lang="bg-BG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, for which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≤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&lt;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&lt;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&lt;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≤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Quadruplet Growing Numbers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400" y="6154087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https://judge.softuni.bg/Contests/Practice/Index/157#10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912" y="3772497"/>
            <a:ext cx="533401" cy="9106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pPr algn="ctr">
              <a:spcAft>
                <a:spcPts val="400"/>
              </a:spcAft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93651" y="3271184"/>
            <a:ext cx="1477590" cy="19104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3 4 5 6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3 4 5 7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3 4 6 7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3 5 6 7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4 5 6 7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168708" y="40754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56012" y="3777789"/>
            <a:ext cx="674959" cy="89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15</a:t>
            </a:r>
          </a:p>
          <a:p>
            <a:pPr algn="ctr">
              <a:spcAft>
                <a:spcPts val="400"/>
              </a:spcAft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53056" y="2509182"/>
            <a:ext cx="2228300" cy="34344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15 16 17 18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15 16 17 19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15 16 17 20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15 16 18 19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15 16 18 20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15 16 19 20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15 17 18 19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15 17 18 20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15 17 19 20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28779" y="40754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181357" y="2509182"/>
            <a:ext cx="2234484" cy="34344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15 18 19 20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16 17 18 19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16 17 18 20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16 17 19 20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16 18 19 20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17 18 19 20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859412" y="3772497"/>
            <a:ext cx="533401" cy="9106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5</a:t>
            </a:r>
          </a:p>
          <a:p>
            <a:pPr algn="ctr">
              <a:spcAft>
                <a:spcPts val="400"/>
              </a:spcAft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1036571" y="3772497"/>
            <a:ext cx="606143" cy="9024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No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10503171" y="40754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3295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Given numbers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200" dirty="0"/>
              <a:t> generate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all rectangles</a:t>
            </a:r>
            <a:r>
              <a:rPr lang="en-US" sz="3200" dirty="0"/>
              <a:t> with integer coordinates</a:t>
            </a:r>
            <a:r>
              <a:rPr lang="bg-BG" sz="3200" dirty="0"/>
              <a:t> </a:t>
            </a:r>
            <a:r>
              <a:rPr lang="en-US" sz="3200" dirty="0"/>
              <a:t>in the interval</a:t>
            </a:r>
            <a:r>
              <a:rPr lang="bg-BG" sz="3200" dirty="0"/>
              <a:t>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-n</a:t>
            </a:r>
            <a:r>
              <a:rPr lang="en-US" sz="3200" dirty="0"/>
              <a:t>…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] with area at least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Print them in the format</a:t>
            </a:r>
            <a:r>
              <a:rPr lang="bg-BG" sz="30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Constraints</a:t>
            </a:r>
            <a:r>
              <a:rPr lang="bg-BG" sz="3000" dirty="0"/>
              <a:t>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-n</a:t>
            </a:r>
            <a:r>
              <a:rPr lang="en-US" sz="3000" dirty="0"/>
              <a:t> 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/>
              <a:t> &lt;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/>
              <a:t> 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;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-n</a:t>
            </a:r>
            <a:r>
              <a:rPr lang="en-US" sz="3000" dirty="0"/>
              <a:t> 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top</a:t>
            </a:r>
            <a:r>
              <a:rPr lang="en-US" sz="3000" dirty="0"/>
              <a:t> &lt;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bottom</a:t>
            </a:r>
            <a:r>
              <a:rPr lang="en-US" sz="3000" dirty="0"/>
              <a:t> 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Rectangles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714" y="3789195"/>
            <a:ext cx="533401" cy="20555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algn="ctr">
              <a:spcAft>
                <a:spcPts val="400"/>
              </a:spcAft>
            </a:pPr>
            <a:r>
              <a:rPr lang="bg-BG" dirty="0">
                <a:latin typeface="Consolas" panose="020B0609020204030204" pitchFamily="49" charset="0"/>
              </a:rPr>
              <a:t>2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6022" y="3787523"/>
            <a:ext cx="3657599" cy="205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(-1, -1) (0, 1) -&gt;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(-1, -1) (1, 0) -&gt;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(-1, -1) (1, 1) -&gt;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(-1, 0) (1, 1) -&gt;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(0, -1) (1, 1) -&gt; 2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487122" y="466382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83621" y="2345003"/>
            <a:ext cx="574479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72000" rIns="72000" bIns="7200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(left,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top)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(bottom,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right)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area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400" y="60960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https://judge.softuni.bg/Contests/Practice/Index/157#11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26105" y="3789195"/>
            <a:ext cx="533401" cy="9135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pPr algn="ctr">
              <a:spcAft>
                <a:spcPts val="400"/>
              </a:spcAft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18413" y="3787523"/>
            <a:ext cx="3809999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No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075477" y="409232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26105" y="4932195"/>
            <a:ext cx="533401" cy="9135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36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18413" y="4930523"/>
            <a:ext cx="3809999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(-3, -3) (3, 3) -&gt; 36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7075477" y="523532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08660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295400"/>
            <a:ext cx="8113799" cy="5287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exam with comprise of </a:t>
            </a:r>
            <a:r>
              <a:rPr lang="bg-BG" sz="3200" dirty="0"/>
              <a:t>6 </a:t>
            </a:r>
            <a:r>
              <a:rPr lang="en-US" sz="3200" dirty="0"/>
              <a:t>tasks</a:t>
            </a:r>
            <a:r>
              <a:rPr lang="bg-BG" sz="3200" dirty="0"/>
              <a:t>: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simple calculations</a:t>
            </a:r>
            <a:endParaRPr lang="bg-BG" dirty="0"/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simple conditional statement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complex conditional statements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loops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for drawing shapes on the console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nested loops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</a:t>
            </a:r>
            <a:r>
              <a:rPr lang="bg-BG" dirty="0"/>
              <a:t>?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94612" y="1499702"/>
            <a:ext cx="4038600" cy="2996098"/>
            <a:chOff x="7313612" y="3176102"/>
            <a:chExt cx="4038600" cy="2996098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612" y="3176102"/>
              <a:ext cx="4038600" cy="299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>
              <a:off x="7957856" y="4387272"/>
              <a:ext cx="1462675" cy="1426938"/>
              <a:chOff x="7950663" y="4405392"/>
              <a:chExt cx="1462675" cy="1426938"/>
            </a:xfrm>
          </p:grpSpPr>
          <p:sp>
            <p:nvSpPr>
              <p:cNvPr id="9" name="TextBox 8"/>
              <p:cNvSpPr txBox="1"/>
              <p:nvPr/>
            </p:nvSpPr>
            <p:spPr>
              <a:xfrm rot="576164">
                <a:off x="7950663" y="5163852"/>
                <a:ext cx="1462675" cy="668478"/>
              </a:xfrm>
              <a:prstGeom prst="roundRect">
                <a:avLst>
                  <a:gd name="adj" fmla="val 12778"/>
                </a:avLst>
              </a:prstGeom>
              <a:solidFill>
                <a:schemeClr val="tx2">
                  <a:lumMod val="50000"/>
                  <a:alpha val="20000"/>
                </a:schemeClr>
              </a:solidFill>
              <a:ln w="28575">
                <a:solidFill>
                  <a:schemeClr val="tx2">
                    <a:lumMod val="75000"/>
                    <a:alpha val="30000"/>
                  </a:schemeClr>
                </a:solidFill>
              </a:ln>
            </p:spPr>
            <p:txBody>
              <a:bodyPr wrap="none" lIns="180000" tIns="72000" rIns="180000" bIns="72000" rtlCol="0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3600" b="1" spc="50" dirty="0">
                    <a:ln w="9525" cmpd="sng">
                      <a:solidFill>
                        <a:srgbClr val="FFA72A"/>
                      </a:solidFill>
                      <a:prstDash val="solid"/>
                    </a:ln>
                    <a:solidFill>
                      <a:srgbClr val="FFF0D9"/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exam</a:t>
                </a:r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 flipH="1">
                <a:off x="8462075" y="4405392"/>
                <a:ext cx="808845" cy="709049"/>
              </a:xfrm>
              <a:prstGeom prst="line">
                <a:avLst/>
              </a:prstGeom>
              <a:solidFill>
                <a:schemeClr val="tx2">
                  <a:lumMod val="50000"/>
                  <a:alpha val="20000"/>
                </a:schemeClr>
              </a:solidFill>
              <a:ln w="28575">
                <a:solidFill>
                  <a:schemeClr val="tx2">
                    <a:lumMod val="75000"/>
                    <a:alpha val="30000"/>
                  </a:schemeClr>
                </a:solidFill>
              </a:ln>
            </p:spPr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8989017" y="4405392"/>
                <a:ext cx="281903" cy="802039"/>
              </a:xfrm>
              <a:prstGeom prst="line">
                <a:avLst/>
              </a:prstGeom>
              <a:solidFill>
                <a:schemeClr val="tx2">
                  <a:lumMod val="50000"/>
                  <a:alpha val="20000"/>
                </a:schemeClr>
              </a:solidFill>
              <a:ln w="28575">
                <a:solidFill>
                  <a:schemeClr val="tx2">
                    <a:lumMod val="75000"/>
                    <a:alpha val="30000"/>
                  </a:schemeClr>
                </a:solidFill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32303"/>
            <a:ext cx="6781802" cy="1568497"/>
          </a:xfrm>
        </p:spPr>
        <p:txBody>
          <a:bodyPr/>
          <a:lstStyle/>
          <a:p>
            <a:r>
              <a:rPr lang="en-US" dirty="0"/>
              <a:t>Practical </a:t>
            </a:r>
            <a:br>
              <a:rPr lang="en-US" dirty="0"/>
            </a:br>
            <a:r>
              <a:rPr lang="en-US" dirty="0"/>
              <a:t>Programming Exam</a:t>
            </a:r>
          </a:p>
        </p:txBody>
      </p:sp>
      <p:pic>
        <p:nvPicPr>
          <p:cNvPr id="2050" name="Picture 2" descr="https://softuni.bg/Files/UserFiles/ImageGallery/exam-at-softu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791991"/>
            <a:ext cx="6095998" cy="34259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hub4tech.com/sites/default/files/QuizLogo/webpage_coding_web_programming_html_script_php_code_website_application_java_css_development_editor_flat_design_icon-512_0.png?1449651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655" y="4114800"/>
            <a:ext cx="2182907" cy="21829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06" y="1371600"/>
            <a:ext cx="3156206" cy="2364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course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Basics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finishes</a:t>
            </a:r>
            <a:b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practical exam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exam includes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</a:t>
            </a:r>
            <a:r>
              <a:rPr lang="bg-BG" dirty="0"/>
              <a:t> 4 </a:t>
            </a:r>
            <a:r>
              <a:rPr lang="en-US" dirty="0"/>
              <a:t>hours with</a:t>
            </a:r>
            <a:r>
              <a:rPr lang="bg-BG" dirty="0"/>
              <a:t> </a:t>
            </a:r>
            <a:r>
              <a:rPr lang="en-US" dirty="0"/>
              <a:t>the judge system</a:t>
            </a:r>
          </a:p>
          <a:p>
            <a:pPr marL="800100" lvl="1" indent="-422275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Task with simple calculations</a:t>
            </a:r>
          </a:p>
          <a:p>
            <a:pPr marL="800100" lvl="1" indent="-422275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Task with simple conditional statements</a:t>
            </a:r>
          </a:p>
          <a:p>
            <a:pPr marL="800100" lvl="1" indent="-422275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Task with complex conditional statements</a:t>
            </a:r>
          </a:p>
          <a:p>
            <a:pPr marL="800100" lvl="1" indent="-422275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Task with loops</a:t>
            </a:r>
          </a:p>
          <a:p>
            <a:pPr marL="800100" lvl="1" indent="-422275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Task </a:t>
            </a:r>
            <a:r>
              <a:rPr lang="en-US" sz="3000"/>
              <a:t>for drawing shapes </a:t>
            </a:r>
            <a:r>
              <a:rPr lang="en-US" sz="3000" dirty="0"/>
              <a:t>in the console</a:t>
            </a:r>
          </a:p>
          <a:p>
            <a:pPr marL="800100" lvl="1" indent="-422275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Task with nested loops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401623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exams and </a:t>
            </a:r>
            <a:r>
              <a:rPr lang="en-US" dirty="0" err="1"/>
              <a:t>homeworks</a:t>
            </a:r>
            <a:r>
              <a:rPr lang="en-US" dirty="0"/>
              <a:t> are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tested automatically</a:t>
            </a:r>
          </a:p>
          <a:p>
            <a:pPr lvl="1"/>
            <a:r>
              <a:rPr lang="en-US" dirty="0"/>
              <a:t>Through the online judge system</a:t>
            </a:r>
            <a:r>
              <a:rPr lang="bg-BG" dirty="0"/>
              <a:t>: </a:t>
            </a:r>
            <a:r>
              <a:rPr lang="en-US" dirty="0">
                <a:hlinkClick r:id="rId2"/>
              </a:rPr>
              <a:t>judge.softuni.bg</a:t>
            </a:r>
            <a:endParaRPr lang="en-US" dirty="0"/>
          </a:p>
          <a:p>
            <a:pPr lvl="1"/>
            <a:r>
              <a:rPr lang="en-US" dirty="0"/>
              <a:t>All tasks have open and hidden test cases</a:t>
            </a:r>
          </a:p>
          <a:p>
            <a:pPr lvl="1"/>
            <a:r>
              <a:rPr lang="en-US" dirty="0"/>
              <a:t>You enter with your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softuni.bg</a:t>
            </a:r>
            <a:r>
              <a:rPr lang="en-US" dirty="0"/>
              <a:t> account</a:t>
            </a:r>
          </a:p>
          <a:p>
            <a:r>
              <a:rPr lang="en-US" dirty="0"/>
              <a:t>How does testing in the judge system work?</a:t>
            </a:r>
          </a:p>
          <a:p>
            <a:pPr lvl="1"/>
            <a:r>
              <a:rPr lang="en-US" dirty="0"/>
              <a:t>You submit the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 code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C# program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The program is tested by a set of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For every successful test, you receive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Evaluation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8067" y="4093586"/>
            <a:ext cx="3041793" cy="2278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476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The practical exam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evaluates the student’s skills</a:t>
            </a:r>
            <a:endParaRPr lang="bg-BG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It includes all the material we have covered in the course</a:t>
            </a:r>
            <a:endParaRPr lang="bg-BG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It prepares the students for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next programming course</a:t>
            </a:r>
            <a:endParaRPr lang="bg-BG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Results from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the practical exam</a:t>
            </a:r>
            <a:endParaRPr lang="bg-BG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Result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&gt;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50% </a:t>
            </a:r>
            <a:r>
              <a:rPr lang="bg-BG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</a:rPr>
              <a:t>at least</a:t>
            </a:r>
            <a:r>
              <a:rPr lang="bg-BG" dirty="0">
                <a:sym typeface="Wingdings" panose="05000000000000000000" pitchFamily="2" charset="2"/>
              </a:rPr>
              <a:t> 3 </a:t>
            </a:r>
            <a:r>
              <a:rPr lang="en-US" dirty="0">
                <a:sym typeface="Wingdings" panose="05000000000000000000" pitchFamily="2" charset="2"/>
              </a:rPr>
              <a:t>out of</a:t>
            </a:r>
            <a:r>
              <a:rPr lang="bg-BG" dirty="0">
                <a:sym typeface="Wingdings" panose="05000000000000000000" pitchFamily="2" charset="2"/>
              </a:rPr>
              <a:t> 6 </a:t>
            </a:r>
            <a:r>
              <a:rPr lang="en-US" dirty="0">
                <a:sym typeface="Wingdings" panose="05000000000000000000" pitchFamily="2" charset="2"/>
              </a:rPr>
              <a:t>tasks</a:t>
            </a:r>
            <a:r>
              <a:rPr lang="bg-BG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We recommend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continuing </a:t>
            </a:r>
            <a:r>
              <a:rPr lang="en-US" dirty="0">
                <a:sym typeface="Wingdings" panose="05000000000000000000" pitchFamily="2" charset="2"/>
              </a:rPr>
              <a:t>in the next course</a:t>
            </a:r>
            <a:endParaRPr lang="en-US" dirty="0"/>
          </a:p>
          <a:p>
            <a:pPr lvl="1"/>
            <a:r>
              <a:rPr lang="en-US" dirty="0"/>
              <a:t>Result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50%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</a:rPr>
              <a:t>at least</a:t>
            </a:r>
            <a:r>
              <a:rPr lang="bg-BG" dirty="0">
                <a:sym typeface="Wingdings" panose="05000000000000000000" pitchFamily="2" charset="2"/>
              </a:rPr>
              <a:t> 3 </a:t>
            </a:r>
            <a:r>
              <a:rPr lang="en-US" dirty="0">
                <a:sym typeface="Wingdings" panose="05000000000000000000" pitchFamily="2" charset="2"/>
              </a:rPr>
              <a:t>out of</a:t>
            </a:r>
            <a:r>
              <a:rPr lang="bg-BG" dirty="0">
                <a:sym typeface="Wingdings" panose="05000000000000000000" pitchFamily="2" charset="2"/>
              </a:rPr>
              <a:t> 6 </a:t>
            </a:r>
            <a:r>
              <a:rPr lang="en-US" dirty="0">
                <a:sym typeface="Wingdings" panose="05000000000000000000" pitchFamily="2" charset="2"/>
              </a:rPr>
              <a:t>tasks</a:t>
            </a:r>
            <a:r>
              <a:rPr lang="bg-BG" dirty="0">
                <a:sym typeface="Wingdings" panose="05000000000000000000" pitchFamily="2" charset="2"/>
              </a:rPr>
              <a:t>)</a:t>
            </a:r>
            <a:endParaRPr lang="bg-BG" dirty="0"/>
          </a:p>
          <a:p>
            <a:pPr lvl="2"/>
            <a:r>
              <a:rPr lang="en-US" dirty="0">
                <a:sym typeface="Wingdings" panose="05000000000000000000" pitchFamily="2" charset="2"/>
              </a:rPr>
              <a:t>We recommend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repeating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the course</a:t>
            </a:r>
            <a:endParaRPr lang="bg-BG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the Practical Exam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377" y="3809789"/>
            <a:ext cx="2438611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6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6106"/>
            <a:ext cx="10363200" cy="820600"/>
          </a:xfrm>
        </p:spPr>
        <p:txBody>
          <a:bodyPr/>
          <a:lstStyle/>
          <a:p>
            <a:r>
              <a:rPr lang="en-US" dirty="0"/>
              <a:t>Tasks With Simple Calculations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1862"/>
            <a:ext cx="10363200" cy="719034"/>
          </a:xfrm>
        </p:spPr>
        <p:txBody>
          <a:bodyPr/>
          <a:lstStyle/>
          <a:p>
            <a:r>
              <a:rPr lang="en-US" dirty="0"/>
              <a:t>Calculations without checks and loops</a:t>
            </a:r>
          </a:p>
        </p:txBody>
      </p:sp>
      <p:pic>
        <p:nvPicPr>
          <p:cNvPr id="3074" name="Picture 2" descr="http://www.isco-pipe.com/workspace/uploads/images/1.4.7-calculation-tools_01_270x180-14424143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1143000"/>
            <a:ext cx="5181598" cy="34543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3dgep.com/wp-content/uploads/2012/08/Visual-C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4648">
            <a:off x="1429346" y="19028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2.iconfinder.com/data/icons/metro-ui-icon-set/512/Visual_Studio_201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318045">
            <a:off x="8398530" y="2122847"/>
            <a:ext cx="1981198" cy="2133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2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56566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triangle is defined by the coordinates of its three vertices</a:t>
            </a:r>
            <a:endParaRPr lang="ru-RU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Vertices</a:t>
            </a:r>
            <a:r>
              <a:rPr lang="bg-BG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bg-BG" sz="3000" dirty="0"/>
              <a:t>) </a:t>
            </a:r>
            <a:r>
              <a:rPr lang="en-US" sz="3000" dirty="0"/>
              <a:t>and</a:t>
            </a:r>
            <a:r>
              <a:rPr lang="bg-BG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x3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y3</a:t>
            </a:r>
            <a:r>
              <a:rPr lang="bg-BG" sz="3000" dirty="0"/>
              <a:t>) </a:t>
            </a:r>
            <a:r>
              <a:rPr lang="en-US" sz="3000" dirty="0"/>
              <a:t>lie</a:t>
            </a:r>
            <a:r>
              <a:rPr lang="bg-BG" sz="3000" dirty="0"/>
              <a:t> </a:t>
            </a:r>
            <a:r>
              <a:rPr lang="en-US" sz="3000" dirty="0"/>
              <a:t>on a common horizontal straight line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Vertex</a:t>
            </a:r>
            <a:r>
              <a:rPr lang="ru-RU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ru-RU" sz="3000" dirty="0"/>
              <a:t>) </a:t>
            </a:r>
            <a:r>
              <a:rPr lang="en-US" sz="3000" dirty="0"/>
              <a:t>is either above or below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Calculate the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area </a:t>
            </a:r>
            <a:r>
              <a:rPr lang="en-US" sz="3200" dirty="0"/>
              <a:t>of the triangle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Hint</a:t>
            </a:r>
            <a:r>
              <a:rPr lang="bg-BG" sz="3000" dirty="0"/>
              <a:t>: </a:t>
            </a:r>
            <a:r>
              <a:rPr lang="en-US" sz="3000" dirty="0"/>
              <a:t>We can calculate side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000" dirty="0"/>
              <a:t> </a:t>
            </a:r>
            <a:r>
              <a:rPr lang="en-US" sz="3000" dirty="0"/>
              <a:t>and height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bg-BG" sz="3000" dirty="0"/>
              <a:t>, </a:t>
            </a:r>
            <a:r>
              <a:rPr lang="en-US" sz="3000" dirty="0"/>
              <a:t>and the area</a:t>
            </a:r>
            <a:r>
              <a:rPr lang="bg-BG" sz="30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sz="2800" dirty="0"/>
              <a:t> =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2800" dirty="0"/>
              <a:t> *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Triangle in a Plane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32812" y="4219344"/>
            <a:ext cx="914399" cy="225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255033" y="4217894"/>
            <a:ext cx="792379" cy="2258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626502" y="51949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495953" y="5723965"/>
            <a:ext cx="7395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https://judge.softuni.bg/Contests/Practice/Index/157#0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94" y="1218901"/>
            <a:ext cx="3331718" cy="2667299"/>
          </a:xfrm>
          <a:prstGeom prst="roundRect">
            <a:avLst>
              <a:gd name="adj" fmla="val 1103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6868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951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Builders</a:t>
            </a:r>
            <a:r>
              <a:rPr lang="bg-BG" sz="3200" dirty="0"/>
              <a:t> </a:t>
            </a:r>
            <a:r>
              <a:rPr lang="en-US" sz="3200" dirty="0"/>
              <a:t>have to move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bricks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 builders</a:t>
            </a:r>
            <a:r>
              <a:rPr lang="bg-BG" sz="3000" dirty="0"/>
              <a:t> </a:t>
            </a:r>
            <a:r>
              <a:rPr lang="en-US" sz="3000" dirty="0"/>
              <a:t>are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sz="3000" dirty="0"/>
              <a:t> in total</a:t>
            </a:r>
            <a:r>
              <a:rPr lang="bg-BG" sz="3000" dirty="0"/>
              <a:t> </a:t>
            </a:r>
            <a:r>
              <a:rPr lang="en-US" sz="3000" dirty="0"/>
              <a:t>and work simultaneously</a:t>
            </a:r>
          </a:p>
          <a:p>
            <a:pPr lvl="1"/>
            <a:r>
              <a:rPr lang="en-US" sz="3000" dirty="0"/>
              <a:t>Bricks are moved in a cart</a:t>
            </a:r>
            <a:r>
              <a:rPr lang="bg-BG" sz="3000" dirty="0"/>
              <a:t>, </a:t>
            </a:r>
            <a:r>
              <a:rPr lang="en-US" sz="3000" dirty="0"/>
              <a:t>each one of them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can carry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bg-BG" sz="3000" dirty="0"/>
              <a:t> </a:t>
            </a:r>
            <a:r>
              <a:rPr lang="en-US" sz="3000" dirty="0"/>
              <a:t>bricks</a:t>
            </a:r>
            <a:endParaRPr lang="bg-BG" sz="3000" dirty="0"/>
          </a:p>
          <a:p>
            <a:r>
              <a:rPr lang="en-US" sz="3200" dirty="0"/>
              <a:t>Calculate</a:t>
            </a:r>
            <a:r>
              <a:rPr lang="bg-BG" sz="3200" dirty="0"/>
              <a:t> </a:t>
            </a:r>
            <a:r>
              <a:rPr lang="en-US" sz="3200" dirty="0"/>
              <a:t>what’s the least amount of courses</a:t>
            </a:r>
            <a:r>
              <a:rPr lang="bg-BG" sz="3200" dirty="0"/>
              <a:t> </a:t>
            </a:r>
            <a:r>
              <a:rPr lang="en-US" sz="3200" dirty="0"/>
              <a:t>the workers have to make in order to move the bricks</a:t>
            </a:r>
          </a:p>
          <a:p>
            <a:r>
              <a:rPr lang="en-US" sz="3200" dirty="0"/>
              <a:t>Examples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000" dirty="0"/>
              <a:t> = </a:t>
            </a:r>
            <a:r>
              <a:rPr lang="bg-BG" sz="3000" dirty="0"/>
              <a:t>120 </a:t>
            </a:r>
            <a:r>
              <a:rPr lang="en-US" sz="3000" dirty="0"/>
              <a:t>bricks</a:t>
            </a:r>
            <a:r>
              <a:rPr lang="bg-BG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sz="3000" dirty="0"/>
              <a:t> = </a:t>
            </a:r>
            <a:r>
              <a:rPr lang="bg-BG" sz="3000" dirty="0"/>
              <a:t>2 </a:t>
            </a:r>
            <a:r>
              <a:rPr lang="en-US" sz="3000" dirty="0"/>
              <a:t>workers</a:t>
            </a:r>
            <a:r>
              <a:rPr lang="bg-BG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 = </a:t>
            </a:r>
            <a:r>
              <a:rPr lang="bg-BG" sz="3000" dirty="0"/>
              <a:t>30 </a:t>
            </a:r>
            <a:r>
              <a:rPr lang="en-US" sz="3000" dirty="0"/>
              <a:t>bricks</a:t>
            </a:r>
            <a:r>
              <a:rPr lang="bg-BG" sz="3000" dirty="0"/>
              <a:t> </a:t>
            </a:r>
            <a:r>
              <a:rPr lang="bg-BG" sz="3000" dirty="0"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courses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000" dirty="0"/>
              <a:t> = </a:t>
            </a:r>
            <a:r>
              <a:rPr lang="bg-BG" sz="3000" dirty="0"/>
              <a:t>310 </a:t>
            </a:r>
            <a:r>
              <a:rPr lang="en-US" sz="3000" dirty="0"/>
              <a:t>bricks</a:t>
            </a:r>
            <a:r>
              <a:rPr lang="bg-BG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sz="3000" dirty="0"/>
              <a:t> = </a:t>
            </a:r>
            <a:r>
              <a:rPr lang="bg-BG" sz="3000" dirty="0"/>
              <a:t>3 </a:t>
            </a:r>
            <a:r>
              <a:rPr lang="en-US" sz="3000" dirty="0"/>
              <a:t>workers</a:t>
            </a:r>
            <a:r>
              <a:rPr lang="bg-BG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 = </a:t>
            </a:r>
            <a:r>
              <a:rPr lang="bg-BG" sz="3000" dirty="0"/>
              <a:t>10 </a:t>
            </a:r>
            <a:r>
              <a:rPr lang="en-US" sz="3000" dirty="0"/>
              <a:t>bricks</a:t>
            </a:r>
            <a:r>
              <a:rPr lang="bg-BG" sz="3000" dirty="0"/>
              <a:t> </a:t>
            </a:r>
            <a:r>
              <a:rPr lang="bg-BG" sz="3000" dirty="0">
                <a:sym typeface="Wingdings" panose="05000000000000000000" pitchFamily="2" charset="2"/>
              </a:rPr>
              <a:t>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courses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Bricks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953" y="61722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 </a:t>
            </a:r>
            <a:r>
              <a:rPr lang="en-US" dirty="0">
                <a:hlinkClick r:id="rId2"/>
              </a:rPr>
              <a:t>https://judge.softuni.bg/Contests/Practice/Index/157#</a:t>
            </a:r>
            <a:r>
              <a:rPr lang="bg-BG" dirty="0">
                <a:hlinkClick r:id="rId2"/>
              </a:rPr>
              <a:t>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37216">
            <a:off x="9700244" y="3816459"/>
            <a:ext cx="1977935" cy="13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6725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1485</Words>
  <Application>Microsoft Office PowerPoint</Application>
  <PresentationFormat>Custom</PresentationFormat>
  <Paragraphs>348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SoftUni 16x9</vt:lpstr>
      <vt:lpstr>Exam Preparation</vt:lpstr>
      <vt:lpstr>Table of Contents</vt:lpstr>
      <vt:lpstr>Practical  Programming Exam</vt:lpstr>
      <vt:lpstr>Practical Programming Exam</vt:lpstr>
      <vt:lpstr>Online Evaluation System</vt:lpstr>
      <vt:lpstr>Results From the Practical Exam</vt:lpstr>
      <vt:lpstr>Tasks With Simple Calculations</vt:lpstr>
      <vt:lpstr>Area Of Triangle in a Plane</vt:lpstr>
      <vt:lpstr>Moving Bricks</vt:lpstr>
      <vt:lpstr>Tasks With Simple  Conditional Statements</vt:lpstr>
      <vt:lpstr>Point on a Line</vt:lpstr>
      <vt:lpstr>Point in Figure</vt:lpstr>
      <vt:lpstr>Tasks With Complex Conditional Statements</vt:lpstr>
      <vt:lpstr>Date After 5 Days</vt:lpstr>
      <vt:lpstr>Sums of 3 Numbers</vt:lpstr>
      <vt:lpstr>Tasks with loops</vt:lpstr>
      <vt:lpstr>Sums of Third Numbers</vt:lpstr>
      <vt:lpstr>Growing Elements</vt:lpstr>
      <vt:lpstr>Tasks For Drawing Shapes  In The console</vt:lpstr>
      <vt:lpstr>Perfect Diamond</vt:lpstr>
      <vt:lpstr>Rectangle With Asterisks In The Middle</vt:lpstr>
      <vt:lpstr>Tasks With Nested Loops</vt:lpstr>
      <vt:lpstr>Quadruplet Growing Numbers</vt:lpstr>
      <vt:lpstr>Generate Rectangles</vt:lpstr>
      <vt:lpstr>What did we learn today?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2018-11-23T09:53:19Z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