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Varela Round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02F992E-9C3B-46AA-86B7-4B7FEFBFB306}">
  <a:tblStyle styleId="{402F992E-9C3B-46AA-86B7-4B7FEFBFB30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VarelaRoun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ithout decoration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34343"/>
              </a:buClr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34343"/>
              </a:buClr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34343"/>
              </a:buClr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34343"/>
              </a:buClr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34343"/>
              </a:buClr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434343"/>
              </a:buClr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4409077" y="2598898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2032674" y="2161800"/>
            <a:ext cx="50787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i="1" sz="2400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buSzPct val="100000"/>
              <a:defRPr i="1" sz="2400"/>
            </a:lvl4pPr>
            <a:lvl5pPr lvl="4" rtl="0" algn="ctr">
              <a:spcBef>
                <a:spcPts val="0"/>
              </a:spcBef>
              <a:buSzPct val="100000"/>
              <a:defRPr i="1" sz="2400"/>
            </a:lvl5pPr>
            <a:lvl6pPr lvl="5" rtl="0" algn="ctr">
              <a:spcBef>
                <a:spcPts val="0"/>
              </a:spcBef>
              <a:buSzPct val="100000"/>
              <a:defRPr i="1" sz="2400"/>
            </a:lvl6pPr>
            <a:lvl7pPr lvl="6" rtl="0" algn="ctr">
              <a:spcBef>
                <a:spcPts val="0"/>
              </a:spcBef>
              <a:buSzPct val="100000"/>
              <a:defRPr i="1" sz="2400"/>
            </a:lvl7pPr>
            <a:lvl8pPr lvl="7" rtl="0" algn="ctr">
              <a:spcBef>
                <a:spcPts val="0"/>
              </a:spcBef>
              <a:buSzPct val="100000"/>
              <a:defRPr i="1" sz="2400"/>
            </a:lvl8pPr>
            <a:lvl9pPr lvl="8" algn="ctr">
              <a:spcBef>
                <a:spcPts val="0"/>
              </a:spcBef>
              <a:buSzPct val="100000"/>
              <a:defRPr i="1" sz="2400"/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x="3593400" y="7051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61" name="Shape 6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/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84653" y="1357125"/>
            <a:ext cx="3741600" cy="3568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363149"/>
            <a:ext cx="2631900" cy="356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3223963" y="1363149"/>
            <a:ext cx="2631900" cy="356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5990727" y="1363149"/>
            <a:ext cx="2631899" cy="356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 flipH="1" rot="10800000">
            <a:off x="0" y="4394700"/>
            <a:ext cx="9144000" cy="748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 flipH="1" rot="10800000">
            <a:off x="25" y="0"/>
            <a:ext cx="9144000" cy="43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flipH="1" rot="10800000">
            <a:off x="600362" y="446821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flipH="1" rot="10800000">
            <a:off x="2072752" y="430558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flipH="1" rot="-9504435">
            <a:off x="1719785" y="4902830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flipH="1" rot="10800000">
            <a:off x="7099012" y="489876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flipH="1" rot="9749673">
            <a:off x="6663924" y="4453738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flipH="1" rot="9301861">
            <a:off x="8006334" y="4368566"/>
            <a:ext cx="260110" cy="26011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flipH="1" rot="10800000">
            <a:off x="990537" y="4864099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flipH="1" rot="9577518">
            <a:off x="108259" y="4767237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flipH="1" rot="8100000">
            <a:off x="1289705" y="4512590"/>
            <a:ext cx="179463" cy="17946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8761762" y="4596249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10800000">
            <a:off x="8309194" y="4823445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 rot="10800000">
            <a:off x="7656299" y="4650067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Clr>
                <a:srgbClr val="FFFFFF"/>
              </a:buClr>
              <a:buSzPct val="1000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7813718" y="4683128"/>
            <a:ext cx="499200" cy="49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2700000">
            <a:off x="14774" y="2902621"/>
            <a:ext cx="497237" cy="497237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rot="2700000">
            <a:off x="8520217" y="1141798"/>
            <a:ext cx="719127" cy="71912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rot="-1799089">
            <a:off x="8562084" y="3081720"/>
            <a:ext cx="542048" cy="542048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rot="-1528015">
            <a:off x="184406" y="4107717"/>
            <a:ext cx="826065" cy="82606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240045" y="3562975"/>
            <a:ext cx="412500" cy="4125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555136" y="603174"/>
            <a:ext cx="389700" cy="38969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-722532">
            <a:off x="970775" y="658602"/>
            <a:ext cx="593868" cy="59386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957722" y="-74673"/>
            <a:ext cx="355200" cy="355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1500134">
            <a:off x="270776" y="190735"/>
            <a:ext cx="354190" cy="35419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7675748" y="3826976"/>
            <a:ext cx="511800" cy="5118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2065152" y="244975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857704" y="4581900"/>
            <a:ext cx="238500" cy="2385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3015532" y="94099"/>
            <a:ext cx="353700" cy="353699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8066931" y="2335938"/>
            <a:ext cx="239400" cy="2394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3200947" y="4718269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348281" y="2445798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643075" y="4619285"/>
            <a:ext cx="344700" cy="344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422056" y="132476"/>
            <a:ext cx="232200" cy="2322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BD1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vimeo.com/8837303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uveo.com.b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Não é apenas futebol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2032674" y="2161800"/>
            <a:ext cx="5078700" cy="8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Quando se trata de futebol...a coisa mais importante sobre futebol...é que não é apenas futebol.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Terry - escritor inglês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Sentibol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272850"/>
            <a:ext cx="3610200" cy="365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Uma plataforma para jornalistas, bloggers, entusiastas e afins com análises de dados referentes a plataforma twitter.</a:t>
            </a:r>
          </a:p>
        </p:txBody>
      </p:sp>
      <p:pic>
        <p:nvPicPr>
          <p:cNvPr descr="photo.jpg" id="273" name="Shape 273"/>
          <p:cNvPicPr preferRelativeResize="0"/>
          <p:nvPr/>
        </p:nvPicPr>
        <p:blipFill rotWithShape="1">
          <a:blip r:embed="rId3">
            <a:alphaModFix/>
          </a:blip>
          <a:srcRect b="4987" l="0" r="0" t="4978"/>
          <a:stretch/>
        </p:blipFill>
        <p:spPr>
          <a:xfrm>
            <a:off x="4612500" y="1063499"/>
            <a:ext cx="4531499" cy="4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Sentibol - </a:t>
            </a:r>
            <a:r>
              <a:rPr lang="en" u="sng">
                <a:solidFill>
                  <a:schemeClr val="lt1"/>
                </a:solidFill>
                <a:hlinkClick r:id="rId3"/>
              </a:rPr>
              <a:t>https://vimeo.com/88373037</a:t>
            </a:r>
          </a:p>
        </p:txBody>
      </p:sp>
      <p:sp>
        <p:nvSpPr>
          <p:cNvPr id="279" name="Shape 279" title="Sentibol - Todos movidos pela emoção!.mp4"/>
          <p:cNvSpPr/>
          <p:nvPr/>
        </p:nvSpPr>
        <p:spPr>
          <a:xfrm>
            <a:off x="0" y="0"/>
            <a:ext cx="9144000" cy="440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Machine Learning 101</a:t>
            </a:r>
          </a:p>
        </p:txBody>
      </p:sp>
      <p:sp>
        <p:nvSpPr>
          <p:cNvPr id="285" name="Shape 285"/>
          <p:cNvSpPr txBox="1"/>
          <p:nvPr>
            <p:ph idx="1" type="subTitle"/>
          </p:nvPr>
        </p:nvSpPr>
        <p:spPr>
          <a:xfrm>
            <a:off x="2249500" y="2992450"/>
            <a:ext cx="4473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Conceitos necessários para o entendimento do resto da palestra.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Palavrinhas importantes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363149"/>
            <a:ext cx="2631900" cy="15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/>
              <a:t>Labels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Informações de um dado, normalmente algo que você deseja saber.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Ex: spam ou não, sentimento positivo, negativo ou netro.</a:t>
            </a:r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3223962" y="1363149"/>
            <a:ext cx="2631900" cy="15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Features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Uma propriedade individual mensurável de um fenômeno observado.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Ex: peso, textura</a:t>
            </a:r>
          </a:p>
        </p:txBody>
      </p:sp>
      <p:sp>
        <p:nvSpPr>
          <p:cNvPr id="293" name="Shape 293"/>
          <p:cNvSpPr txBox="1"/>
          <p:nvPr>
            <p:ph idx="3" type="body"/>
          </p:nvPr>
        </p:nvSpPr>
        <p:spPr>
          <a:xfrm>
            <a:off x="5990725" y="1363149"/>
            <a:ext cx="2631900" cy="15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Dataset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Conjunto de dados observados a fim de se extrair algum tipo de informação.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2971800"/>
            <a:ext cx="2631900" cy="15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Classificação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Problema clássico do aprendizado de máquinas em que se busca a identificação de um subconjunto em um conjunto.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Ex: conjunto de maças e laranjas em um conjunto de frutas.</a:t>
            </a:r>
          </a:p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3223963" y="2971800"/>
            <a:ext cx="2631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Acurácia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Medida de resultado de uma predição. Avaliação de uma classificação em termos práticos.</a:t>
            </a:r>
          </a:p>
        </p:txBody>
      </p:sp>
      <p:sp>
        <p:nvSpPr>
          <p:cNvPr id="296" name="Shape 296"/>
          <p:cNvSpPr txBox="1"/>
          <p:nvPr>
            <p:ph idx="3" type="body"/>
          </p:nvPr>
        </p:nvSpPr>
        <p:spPr>
          <a:xfrm>
            <a:off x="5990727" y="2971800"/>
            <a:ext cx="2631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Predição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Prever um resultado com base em um conjunto de dados de testes.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Palavrinhas importantes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1363149"/>
            <a:ext cx="2631900" cy="15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Classificador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Responsável por realizar a classificação segundo os critérios definidos em labels</a:t>
            </a:r>
          </a:p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3223962" y="1363149"/>
            <a:ext cx="2631900" cy="15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Classificador por votação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Classificação utilizando múltiplos classificadores, tipicamente por votação de peso igualitário, mas podem apresentar pesos diferentes.</a:t>
            </a:r>
          </a:p>
        </p:txBody>
      </p:sp>
      <p:sp>
        <p:nvSpPr>
          <p:cNvPr id="304" name="Shape 304"/>
          <p:cNvSpPr txBox="1"/>
          <p:nvPr>
            <p:ph idx="3" type="body"/>
          </p:nvPr>
        </p:nvSpPr>
        <p:spPr>
          <a:xfrm>
            <a:off x="5990725" y="1363149"/>
            <a:ext cx="2631900" cy="15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TF-IDF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É uma medida estatística que tem o intuito de indicar a importância de uma palavra de um documento em relação a uma coleção de documentos.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2971800"/>
            <a:ext cx="2631900" cy="15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N-gram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Sequência de n items de um texto ou fala.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089100" y="3063325"/>
            <a:ext cx="2631900" cy="15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Stopwords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Palavras que podem ser irrelevantes.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de sentimentos</a:t>
            </a:r>
          </a:p>
        </p:txBody>
      </p:sp>
      <p:sp>
        <p:nvSpPr>
          <p:cNvPr id="312" name="Shape 312"/>
          <p:cNvSpPr txBox="1"/>
          <p:nvPr>
            <p:ph idx="1" type="subTitle"/>
          </p:nvPr>
        </p:nvSpPr>
        <p:spPr>
          <a:xfrm>
            <a:off x="2249500" y="2992450"/>
            <a:ext cx="4473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Determinar se um tweet é negativo, neutro ou positivo.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Tweets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537675" y="1389850"/>
            <a:ext cx="82782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6AA84F"/>
                </a:solidFill>
              </a:rPr>
              <a:t>o cruzeiro jogou muito bem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6AA84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6AA84F"/>
                </a:solidFill>
              </a:rPr>
              <a:t>o cruzeiro nao jogou bem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6AA84F"/>
                </a:solidFill>
              </a:rPr>
              <a:t>cruzeiro jogou contra o sport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36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Remoção de stopwords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37675" y="1389850"/>
            <a:ext cx="82782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strike="sngStrike">
                <a:solidFill>
                  <a:srgbClr val="6AA84F"/>
                </a:solidFill>
              </a:rPr>
              <a:t>o</a:t>
            </a:r>
            <a:r>
              <a:rPr lang="en" sz="3600">
                <a:solidFill>
                  <a:srgbClr val="6AA84F"/>
                </a:solidFill>
              </a:rPr>
              <a:t> cruzeiro jogou </a:t>
            </a:r>
            <a:r>
              <a:rPr lang="en" sz="3600" strike="sngStrike">
                <a:solidFill>
                  <a:srgbClr val="6AA84F"/>
                </a:solidFill>
              </a:rPr>
              <a:t>muito</a:t>
            </a:r>
            <a:r>
              <a:rPr lang="en" sz="3600">
                <a:solidFill>
                  <a:srgbClr val="6AA84F"/>
                </a:solidFill>
              </a:rPr>
              <a:t> bem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 strike="sngStrike">
                <a:solidFill>
                  <a:srgbClr val="6AA84F"/>
                </a:solidFill>
              </a:rPr>
              <a:t>o </a:t>
            </a:r>
            <a:r>
              <a:rPr lang="en" sz="3600">
                <a:solidFill>
                  <a:srgbClr val="6AA84F"/>
                </a:solidFill>
              </a:rPr>
              <a:t>cruzeiro nao jogou bem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6AA84F"/>
                </a:solidFill>
              </a:rPr>
              <a:t>cruzeiro jogou contra </a:t>
            </a:r>
            <a:r>
              <a:rPr lang="en" sz="3600" strike="sngStrike">
                <a:solidFill>
                  <a:srgbClr val="6AA84F"/>
                </a:solidFill>
              </a:rPr>
              <a:t>o</a:t>
            </a:r>
            <a:r>
              <a:rPr lang="en" sz="3600">
                <a:solidFill>
                  <a:srgbClr val="6AA84F"/>
                </a:solidFill>
              </a:rPr>
              <a:t> sport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Shape 329"/>
          <p:cNvGraphicFramePr/>
          <p:nvPr/>
        </p:nvGraphicFramePr>
        <p:xfrm>
          <a:off x="19200" y="1008345"/>
          <a:ext cx="3000000" cy="2999999"/>
        </p:xfrm>
        <a:graphic>
          <a:graphicData uri="http://schemas.openxmlformats.org/drawingml/2006/table">
            <a:tbl>
              <a:tblPr>
                <a:noFill/>
                <a:tableStyleId>{402F992E-9C3B-46AA-86B7-4B7FEFBFB306}</a:tableStyleId>
              </a:tblPr>
              <a:tblGrid>
                <a:gridCol w="2347225"/>
                <a:gridCol w="1193950"/>
                <a:gridCol w="1044700"/>
                <a:gridCol w="1084525"/>
                <a:gridCol w="1196950"/>
                <a:gridCol w="1063725"/>
                <a:gridCol w="1175700"/>
              </a:tblGrid>
              <a:tr h="729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contra</a:t>
                      </a: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cruzeiro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jogou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nao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sport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08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cruzeiro jogou bem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0.673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0.523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0.523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835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ruzeiro não jogou bem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0.504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0.391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0.391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0.663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166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Cruzeiro jogou contra Sport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0.609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0.360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0.360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0.609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30" name="Shape 330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Vetorização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4294967295" type="ctrTitle"/>
          </p:nvPr>
        </p:nvSpPr>
        <p:spPr>
          <a:xfrm>
            <a:off x="905150" y="1110848"/>
            <a:ext cx="7333800" cy="98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Olá!</a:t>
            </a:r>
          </a:p>
        </p:txBody>
      </p:sp>
      <p:sp>
        <p:nvSpPr>
          <p:cNvPr id="203" name="Shape 203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Me chamo Cássio Botaro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Estou aqui para falar sobre futebol</a:t>
            </a:r>
            <a:r>
              <a:rPr lang="en" sz="2400">
                <a:solidFill>
                  <a:srgbClr val="FFFFFF"/>
                </a:solidFill>
              </a:rPr>
              <a:t>.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Trabalho como desenvolvedor na </a:t>
            </a:r>
            <a:r>
              <a:rPr b="1" lang="en" sz="2400">
                <a:solidFill>
                  <a:schemeClr val="lt1"/>
                </a:solidFill>
                <a:hlinkClick r:id="rId3"/>
              </a:rPr>
              <a:t>Nuveo</a:t>
            </a:r>
            <a:r>
              <a:rPr b="1" lang="en" sz="2400">
                <a:solidFill>
                  <a:srgbClr val="FFFFFF"/>
                </a:solidFill>
              </a:rPr>
              <a:t>.</a:t>
            </a:r>
            <a:r>
              <a:rPr lang="en" sz="2400">
                <a:solidFill>
                  <a:srgbClr val="FFFFFF"/>
                </a:solidFill>
              </a:rPr>
              <a:t>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Você me encontra como  @cassiobotaro</a:t>
            </a:r>
          </a:p>
        </p:txBody>
      </p:sp>
      <p:sp>
        <p:nvSpPr>
          <p:cNvPr id="204" name="Shape 204"/>
          <p:cNvSpPr/>
          <p:nvPr/>
        </p:nvSpPr>
        <p:spPr>
          <a:xfrm>
            <a:off x="4353461" y="955925"/>
            <a:ext cx="437075" cy="437027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Treino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x="19200" y="1070420"/>
          <a:ext cx="3000000" cy="2999999"/>
        </p:xfrm>
        <a:graphic>
          <a:graphicData uri="http://schemas.openxmlformats.org/drawingml/2006/table">
            <a:tbl>
              <a:tblPr>
                <a:noFill/>
                <a:tableStyleId>{402F992E-9C3B-46AA-86B7-4B7FEFBFB306}</a:tableStyleId>
              </a:tblPr>
              <a:tblGrid>
                <a:gridCol w="1369200"/>
                <a:gridCol w="1198075"/>
                <a:gridCol w="1243725"/>
                <a:gridCol w="1372650"/>
                <a:gridCol w="1219875"/>
                <a:gridCol w="1348275"/>
                <a:gridCol w="1393400"/>
              </a:tblGrid>
              <a:tr h="718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contra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cruzeiro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jogou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nao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sport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Label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E1A5"/>
                    </a:solidFill>
                  </a:tcPr>
                </a:tc>
              </a:tr>
              <a:tr h="1092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0.673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0.523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0.523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E1A5"/>
                    </a:solidFill>
                  </a:tcPr>
                </a:tc>
              </a:tr>
              <a:tr h="1165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0.504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0.391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0.391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0.663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-1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E1A5"/>
                    </a:solidFill>
                  </a:tcPr>
                </a:tc>
              </a:tr>
              <a:tr h="1099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0.609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0.360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0.360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0.609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BD1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E1A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1897100" y="1592750"/>
            <a:ext cx="51639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Exemplo SVM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860875" y="2810150"/>
            <a:ext cx="279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exemplo_svm.py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1897100" y="1592750"/>
            <a:ext cx="51639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Exemplo Naive Bayes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2921750" y="3256525"/>
            <a:ext cx="279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exemplo_naive.py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1897100" y="1592750"/>
            <a:ext cx="51639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Exemplo Sentiment Classification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172050" y="3986975"/>
            <a:ext cx="279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exemplo_sentiment.py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4294967295" type="title"/>
          </p:nvPr>
        </p:nvSpPr>
        <p:spPr>
          <a:xfrm>
            <a:off x="0" y="3969000"/>
            <a:ext cx="9144000" cy="117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Classificação por votação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classificaco_votacao.py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89850" y="872450"/>
            <a:ext cx="1602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SVM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397175" y="659625"/>
            <a:ext cx="2701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Naive Bayes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5681200" y="872450"/>
            <a:ext cx="33207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Sentiment</a:t>
            </a:r>
          </a:p>
        </p:txBody>
      </p:sp>
      <p:sp>
        <p:nvSpPr>
          <p:cNvPr id="368" name="Shape 368"/>
          <p:cNvSpPr/>
          <p:nvPr/>
        </p:nvSpPr>
        <p:spPr>
          <a:xfrm>
            <a:off x="1389850" y="2467850"/>
            <a:ext cx="1317042" cy="157250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noFill/>
          <a:ln cap="flat" cmpd="sng" w="38100">
            <a:solidFill>
              <a:srgbClr val="7BD1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712466" y="2467850"/>
            <a:ext cx="1317042" cy="157250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noFill/>
          <a:ln cap="flat" cmpd="sng" w="38100">
            <a:solidFill>
              <a:srgbClr val="7BD1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6035082" y="2467850"/>
            <a:ext cx="1317042" cy="157250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noFill/>
          <a:ln cap="flat" cmpd="sng" w="38100">
            <a:solidFill>
              <a:srgbClr val="7BD1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Sumarização</a:t>
            </a:r>
          </a:p>
        </p:txBody>
      </p:sp>
      <p:sp>
        <p:nvSpPr>
          <p:cNvPr id="376" name="Shape 376"/>
          <p:cNvSpPr txBox="1"/>
          <p:nvPr>
            <p:ph idx="1" type="subTitle"/>
          </p:nvPr>
        </p:nvSpPr>
        <p:spPr>
          <a:xfrm>
            <a:off x="2249500" y="2992450"/>
            <a:ext cx="4473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Determinar um elemento relevante em um conjunto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897100" y="1592750"/>
            <a:ext cx="51639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Exemplo Sumarização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2921750" y="3256525"/>
            <a:ext cx="279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</a:t>
            </a: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xemplo_sumarizacao.py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Planos Futuros</a:t>
            </a:r>
          </a:p>
        </p:txBody>
      </p:sp>
      <p:sp>
        <p:nvSpPr>
          <p:cNvPr id="388" name="Shape 388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que vem por ai?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Planejamentos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Associação entre </a:t>
            </a:r>
            <a:r>
              <a:rPr lang="en"/>
              <a:t>notícias</a:t>
            </a:r>
            <a:r>
              <a:rPr lang="en"/>
              <a:t> e análise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Resolver o problema de uma base tendenciosa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Resolver o problema de desambiguação de nomes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Questionar os dados e descobrir mais informações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Aviso legal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Não sou um cientista de dados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Não é propaganda sobre a plataforma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Propósito aqui é mostrar o case de forma didática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Todas as </a:t>
            </a:r>
            <a:r>
              <a:rPr lang="en"/>
              <a:t>opiniões</a:t>
            </a:r>
            <a:r>
              <a:rPr lang="en"/>
              <a:t> contidas aqui representam </a:t>
            </a:r>
            <a:r>
              <a:rPr lang="en"/>
              <a:t>opinião</a:t>
            </a:r>
            <a:r>
              <a:rPr lang="en"/>
              <a:t> do autor.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  <p:sp>
        <p:nvSpPr>
          <p:cNvPr id="400" name="Shape 400"/>
          <p:cNvSpPr txBox="1"/>
          <p:nvPr>
            <p:ph idx="1" type="subTitle"/>
          </p:nvPr>
        </p:nvSpPr>
        <p:spPr>
          <a:xfrm>
            <a:off x="2249500" y="2992450"/>
            <a:ext cx="4473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que podemos concluir de tudo isso?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2032674" y="2161800"/>
            <a:ext cx="5078700" cy="8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Estamos em um mar de informação e afogados na ignorância. - Carlos Filho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4294967295" type="ctrTitle"/>
          </p:nvPr>
        </p:nvSpPr>
        <p:spPr>
          <a:xfrm>
            <a:off x="905150" y="1110848"/>
            <a:ext cx="7333800" cy="98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Obrigado</a:t>
            </a:r>
            <a:r>
              <a:rPr lang="en"/>
              <a:t>!</a:t>
            </a:r>
          </a:p>
        </p:txBody>
      </p:sp>
      <p:sp>
        <p:nvSpPr>
          <p:cNvPr id="411" name="Shape 411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Perguntas</a:t>
            </a:r>
            <a:r>
              <a:rPr b="1" lang="en" sz="3600">
                <a:solidFill>
                  <a:srgbClr val="FFFFFF"/>
                </a:solidFill>
              </a:rPr>
              <a:t>?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@cassiobotaro &amp; cassiobotaro@gmail.com</a:t>
            </a:r>
          </a:p>
        </p:txBody>
      </p:sp>
      <p:sp>
        <p:nvSpPr>
          <p:cNvPr id="412" name="Shape 412"/>
          <p:cNvSpPr/>
          <p:nvPr/>
        </p:nvSpPr>
        <p:spPr>
          <a:xfrm>
            <a:off x="4353524" y="875800"/>
            <a:ext cx="437064" cy="43702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Nossa agenda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546973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17" name="Shape 217"/>
          <p:cNvSpPr/>
          <p:nvPr/>
        </p:nvSpPr>
        <p:spPr>
          <a:xfrm>
            <a:off x="189532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2105025" y="2213892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19" name="Shape 219"/>
          <p:cNvSpPr/>
          <p:nvPr/>
        </p:nvSpPr>
        <p:spPr>
          <a:xfrm>
            <a:off x="4362450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82927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1" name="Shape 221"/>
          <p:cNvCxnSpPr/>
          <p:nvPr/>
        </p:nvCxnSpPr>
        <p:spPr>
          <a:xfrm>
            <a:off x="4572000" y="2963967"/>
            <a:ext cx="0" cy="876299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7038975" y="2213892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23" name="Shape 223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Contexto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948150" y="376893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Machine Learning 101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944350" y="1793875"/>
            <a:ext cx="1718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Análise de sentimentos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Nossa agenda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546973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32" name="Shape 232"/>
          <p:cNvSpPr/>
          <p:nvPr/>
        </p:nvSpPr>
        <p:spPr>
          <a:xfrm>
            <a:off x="189532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3" name="Shape 233"/>
          <p:cNvCxnSpPr/>
          <p:nvPr/>
        </p:nvCxnSpPr>
        <p:spPr>
          <a:xfrm rot="10800000">
            <a:off x="2105025" y="2213892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34" name="Shape 234"/>
          <p:cNvSpPr/>
          <p:nvPr/>
        </p:nvSpPr>
        <p:spPr>
          <a:xfrm>
            <a:off x="4362450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82927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6" name="Shape 236"/>
          <p:cNvCxnSpPr/>
          <p:nvPr/>
        </p:nvCxnSpPr>
        <p:spPr>
          <a:xfrm>
            <a:off x="4572000" y="2963967"/>
            <a:ext cx="0" cy="876299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237" name="Shape 237"/>
          <p:cNvCxnSpPr/>
          <p:nvPr/>
        </p:nvCxnSpPr>
        <p:spPr>
          <a:xfrm rot="10800000">
            <a:off x="7038975" y="2213892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38" name="Shape 238"/>
          <p:cNvSpPr txBox="1"/>
          <p:nvPr/>
        </p:nvSpPr>
        <p:spPr>
          <a:xfrm>
            <a:off x="1481175" y="1793875"/>
            <a:ext cx="1902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Sumarização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948150" y="3768925"/>
            <a:ext cx="1533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Planos futuros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944350" y="1793875"/>
            <a:ext cx="2267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Conclusão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Contexto</a:t>
            </a: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que foi o sentibol?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4294967295" type="title"/>
          </p:nvPr>
        </p:nvSpPr>
        <p:spPr>
          <a:xfrm>
            <a:off x="0" y="3969000"/>
            <a:ext cx="9144000" cy="117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Futebol não é apenas um jogo. É uma paixão.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4294967295" type="title"/>
          </p:nvPr>
        </p:nvSpPr>
        <p:spPr>
          <a:xfrm>
            <a:off x="0" y="3969000"/>
            <a:ext cx="9144000" cy="117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Torcer é ficar apreensivo...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4294967295" type="title"/>
          </p:nvPr>
        </p:nvSpPr>
        <p:spPr>
          <a:xfrm>
            <a:off x="0" y="3969000"/>
            <a:ext cx="9144000" cy="117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...e vibrar com a vitória!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