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1" r:id="rId8"/>
    <p:sldId id="259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D1B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7"/>
  </p:normalViewPr>
  <p:slideViewPr>
    <p:cSldViewPr snapToGrid="0" snapToObjects="1" showGuides="1">
      <p:cViewPr varScale="1">
        <p:scale>
          <a:sx n="113" d="100"/>
          <a:sy n="113" d="100"/>
        </p:scale>
        <p:origin x="510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F7558-CAF2-4FF4-B235-45FC3F0B6C76}" type="doc">
      <dgm:prSet loTypeId="urn:microsoft.com/office/officeart/2005/8/layout/bProcess4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753069CF-B624-47D0-A4B8-325BBF834B7E}">
      <dgm:prSet phldrT="[Texto]"/>
      <dgm:spPr/>
      <dgm:t>
        <a:bodyPr/>
        <a:lstStyle/>
        <a:p>
          <a:r>
            <a:rPr lang="en-US" noProof="0" dirty="0" smtClean="0"/>
            <a:t>Dataset</a:t>
          </a:r>
          <a:r>
            <a:rPr lang="es-ES" dirty="0" smtClean="0"/>
            <a:t> </a:t>
          </a:r>
          <a:r>
            <a:rPr lang="en-US" noProof="0" dirty="0" smtClean="0"/>
            <a:t>from</a:t>
          </a:r>
          <a:r>
            <a:rPr lang="es-ES" dirty="0" smtClean="0"/>
            <a:t> </a:t>
          </a:r>
          <a:r>
            <a:rPr lang="en-US" b="0" i="0" dirty="0" smtClean="0"/>
            <a:t>Open Data Portal of Calgary city</a:t>
          </a:r>
          <a:endParaRPr lang="es-ES" b="0" dirty="0"/>
        </a:p>
      </dgm:t>
    </dgm:pt>
    <dgm:pt modelId="{6F6583F3-E567-466D-B735-12EDCD7931ED}" type="parTrans" cxnId="{A7008D26-C2AE-43F4-BFA5-117FFECE1BBA}">
      <dgm:prSet/>
      <dgm:spPr/>
      <dgm:t>
        <a:bodyPr/>
        <a:lstStyle/>
        <a:p>
          <a:endParaRPr lang="es-ES"/>
        </a:p>
      </dgm:t>
    </dgm:pt>
    <dgm:pt modelId="{1B5BFEE4-9952-4FE0-A9FF-AE19D29B138F}" type="sibTrans" cxnId="{A7008D26-C2AE-43F4-BFA5-117FFECE1BBA}">
      <dgm:prSet/>
      <dgm:spPr/>
      <dgm:t>
        <a:bodyPr/>
        <a:lstStyle/>
        <a:p>
          <a:endParaRPr lang="es-ES"/>
        </a:p>
      </dgm:t>
    </dgm:pt>
    <dgm:pt modelId="{57E16A33-239D-4CA7-AEE8-AD89985A8207}">
      <dgm:prSet phldrT="[Texto]"/>
      <dgm:spPr/>
      <dgm:t>
        <a:bodyPr/>
        <a:lstStyle/>
        <a:p>
          <a:r>
            <a:rPr lang="en-US" noProof="0" dirty="0" smtClean="0"/>
            <a:t>Verify</a:t>
          </a:r>
          <a:r>
            <a:rPr lang="es-ES" dirty="0" smtClean="0"/>
            <a:t> data </a:t>
          </a:r>
          <a:r>
            <a:rPr lang="en-US" noProof="0" dirty="0" smtClean="0"/>
            <a:t>type</a:t>
          </a:r>
          <a:r>
            <a:rPr lang="es-ES" dirty="0" smtClean="0"/>
            <a:t> and </a:t>
          </a:r>
          <a:r>
            <a:rPr lang="en-US" noProof="0" dirty="0" smtClean="0"/>
            <a:t>quality</a:t>
          </a:r>
          <a:endParaRPr lang="en-US" noProof="0" dirty="0"/>
        </a:p>
      </dgm:t>
    </dgm:pt>
    <dgm:pt modelId="{BD139D4D-78ED-4C24-957C-1FFD283F1295}" type="parTrans" cxnId="{88F4B78B-0177-43A2-893B-93BCBCC902D9}">
      <dgm:prSet/>
      <dgm:spPr/>
      <dgm:t>
        <a:bodyPr/>
        <a:lstStyle/>
        <a:p>
          <a:endParaRPr lang="es-ES"/>
        </a:p>
      </dgm:t>
    </dgm:pt>
    <dgm:pt modelId="{FA906CD6-B3BA-4BB2-AABA-214239523151}" type="sibTrans" cxnId="{88F4B78B-0177-43A2-893B-93BCBCC902D9}">
      <dgm:prSet/>
      <dgm:spPr/>
      <dgm:t>
        <a:bodyPr/>
        <a:lstStyle/>
        <a:p>
          <a:endParaRPr lang="es-ES"/>
        </a:p>
      </dgm:t>
    </dgm:pt>
    <dgm:pt modelId="{EC922A54-3FBC-4461-9266-FDB336EFB38B}">
      <dgm:prSet phldrT="[Texto]"/>
      <dgm:spPr/>
      <dgm:t>
        <a:bodyPr/>
        <a:lstStyle/>
        <a:p>
          <a:r>
            <a:rPr lang="en-US" noProof="0" dirty="0" smtClean="0"/>
            <a:t>    Import to python and transform data</a:t>
          </a:r>
          <a:endParaRPr lang="en-US" noProof="0" dirty="0"/>
        </a:p>
      </dgm:t>
    </dgm:pt>
    <dgm:pt modelId="{83D024BF-F589-485E-9ADE-6D5429B10B83}" type="parTrans" cxnId="{51A778F9-349C-45CC-92F5-FB15CBE658D0}">
      <dgm:prSet/>
      <dgm:spPr/>
      <dgm:t>
        <a:bodyPr/>
        <a:lstStyle/>
        <a:p>
          <a:endParaRPr lang="es-ES"/>
        </a:p>
      </dgm:t>
    </dgm:pt>
    <dgm:pt modelId="{763E5B2C-26C0-456A-80AC-78B71A98CC3A}" type="sibTrans" cxnId="{51A778F9-349C-45CC-92F5-FB15CBE658D0}">
      <dgm:prSet/>
      <dgm:spPr/>
      <dgm:t>
        <a:bodyPr/>
        <a:lstStyle/>
        <a:p>
          <a:endParaRPr lang="es-ES"/>
        </a:p>
      </dgm:t>
    </dgm:pt>
    <dgm:pt modelId="{8CE2DF9F-EE0D-4435-9B2F-0B3F5A6D4EA3}">
      <dgm:prSet phldrT="[Texto]"/>
      <dgm:spPr/>
      <dgm:t>
        <a:bodyPr/>
        <a:lstStyle/>
        <a:p>
          <a:r>
            <a:rPr lang="en-US" noProof="0" dirty="0" smtClean="0"/>
            <a:t>Descriptive Statistics</a:t>
          </a:r>
          <a:endParaRPr lang="en-US" noProof="0" dirty="0"/>
        </a:p>
      </dgm:t>
    </dgm:pt>
    <dgm:pt modelId="{D99C9783-905D-4AB1-8B79-72D3859F3985}" type="parTrans" cxnId="{619CC4C4-49A4-4486-BEF3-12D0A23C3D47}">
      <dgm:prSet/>
      <dgm:spPr/>
      <dgm:t>
        <a:bodyPr/>
        <a:lstStyle/>
        <a:p>
          <a:endParaRPr lang="es-ES"/>
        </a:p>
      </dgm:t>
    </dgm:pt>
    <dgm:pt modelId="{B6B997A1-7C4C-442E-9EB0-09E010E658D0}" type="sibTrans" cxnId="{619CC4C4-49A4-4486-BEF3-12D0A23C3D47}">
      <dgm:prSet/>
      <dgm:spPr/>
      <dgm:t>
        <a:bodyPr/>
        <a:lstStyle/>
        <a:p>
          <a:endParaRPr lang="es-ES"/>
        </a:p>
      </dgm:t>
    </dgm:pt>
    <dgm:pt modelId="{8D244488-71F6-4D6A-8E98-8A1ADC7E4717}">
      <dgm:prSet phldrT="[Texto]"/>
      <dgm:spPr/>
      <dgm:t>
        <a:bodyPr/>
        <a:lstStyle/>
        <a:p>
          <a:r>
            <a:rPr lang="en-US" noProof="0" dirty="0" smtClean="0"/>
            <a:t>Generate data charts and identify trends</a:t>
          </a:r>
          <a:endParaRPr lang="en-US" noProof="0" dirty="0"/>
        </a:p>
      </dgm:t>
    </dgm:pt>
    <dgm:pt modelId="{9CF3E3D0-F4D1-4738-9240-9B12394AFBDB}" type="parTrans" cxnId="{9BAB2F55-17E3-45DE-9997-AC5651A217BA}">
      <dgm:prSet/>
      <dgm:spPr/>
      <dgm:t>
        <a:bodyPr/>
        <a:lstStyle/>
        <a:p>
          <a:endParaRPr lang="es-ES"/>
        </a:p>
      </dgm:t>
    </dgm:pt>
    <dgm:pt modelId="{178E361C-324D-498B-AAF0-BFEC50AA38ED}" type="sibTrans" cxnId="{9BAB2F55-17E3-45DE-9997-AC5651A217BA}">
      <dgm:prSet/>
      <dgm:spPr/>
      <dgm:t>
        <a:bodyPr/>
        <a:lstStyle/>
        <a:p>
          <a:endParaRPr lang="es-ES"/>
        </a:p>
      </dgm:t>
    </dgm:pt>
    <dgm:pt modelId="{0034F799-AB4B-4E10-BC46-F645DEC0E017}">
      <dgm:prSet phldrT="[Texto]"/>
      <dgm:spPr/>
      <dgm:t>
        <a:bodyPr/>
        <a:lstStyle/>
        <a:p>
          <a:r>
            <a:rPr lang="en-US" noProof="0" dirty="0" smtClean="0"/>
            <a:t>  Confirm trends using python libraries</a:t>
          </a:r>
          <a:endParaRPr lang="en-US" noProof="0" dirty="0"/>
        </a:p>
      </dgm:t>
    </dgm:pt>
    <dgm:pt modelId="{92741B4A-36D7-46E0-A2DE-BB5BCF2235AF}" type="parTrans" cxnId="{2BB9B009-AFE2-48DD-B2B5-9EF3A2CAF114}">
      <dgm:prSet/>
      <dgm:spPr/>
      <dgm:t>
        <a:bodyPr/>
        <a:lstStyle/>
        <a:p>
          <a:endParaRPr lang="es-ES"/>
        </a:p>
      </dgm:t>
    </dgm:pt>
    <dgm:pt modelId="{9C390A62-AC02-4DF8-BE90-1A6536712EBD}" type="sibTrans" cxnId="{2BB9B009-AFE2-48DD-B2B5-9EF3A2CAF114}">
      <dgm:prSet/>
      <dgm:spPr/>
      <dgm:t>
        <a:bodyPr/>
        <a:lstStyle/>
        <a:p>
          <a:endParaRPr lang="es-ES"/>
        </a:p>
      </dgm:t>
    </dgm:pt>
    <dgm:pt modelId="{82DB7B60-4CA7-429A-9FE3-C77B6BA7E717}">
      <dgm:prSet phldrT="[Texto]"/>
      <dgm:spPr/>
      <dgm:t>
        <a:bodyPr/>
        <a:lstStyle/>
        <a:p>
          <a:r>
            <a:rPr lang="en-US" noProof="0" dirty="0" smtClean="0"/>
            <a:t>Results and Conclusion</a:t>
          </a:r>
          <a:endParaRPr lang="en-US" noProof="0" dirty="0"/>
        </a:p>
      </dgm:t>
    </dgm:pt>
    <dgm:pt modelId="{CF9B5972-9653-48F5-8CE5-A24082448DE7}" type="parTrans" cxnId="{7B62F4EA-00D5-4290-A951-803CF6C0B67A}">
      <dgm:prSet/>
      <dgm:spPr/>
      <dgm:t>
        <a:bodyPr/>
        <a:lstStyle/>
        <a:p>
          <a:endParaRPr lang="es-ES"/>
        </a:p>
      </dgm:t>
    </dgm:pt>
    <dgm:pt modelId="{8D49143E-8A48-4F29-83AC-3E0BE9A963F1}" type="sibTrans" cxnId="{7B62F4EA-00D5-4290-A951-803CF6C0B67A}">
      <dgm:prSet/>
      <dgm:spPr/>
      <dgm:t>
        <a:bodyPr/>
        <a:lstStyle/>
        <a:p>
          <a:endParaRPr lang="es-ES"/>
        </a:p>
      </dgm:t>
    </dgm:pt>
    <dgm:pt modelId="{AE31C746-8A03-4CC9-8CB6-9FE2FAB41604}">
      <dgm:prSet phldrT="[Texto]"/>
      <dgm:spPr/>
      <dgm:t>
        <a:bodyPr/>
        <a:lstStyle/>
        <a:p>
          <a:r>
            <a:rPr lang="en-US" noProof="0" dirty="0" smtClean="0"/>
            <a:t>What</a:t>
          </a:r>
          <a:r>
            <a:rPr lang="es-ES" dirty="0" smtClean="0"/>
            <a:t> can be </a:t>
          </a:r>
          <a:r>
            <a:rPr lang="en-US" noProof="0" dirty="0" smtClean="0"/>
            <a:t>said of criminal activity in Calgary – Guiding Questions</a:t>
          </a:r>
          <a:endParaRPr lang="en-US" noProof="0" dirty="0"/>
        </a:p>
      </dgm:t>
    </dgm:pt>
    <dgm:pt modelId="{A67091AF-91EA-4822-AB5D-19E893776AF7}" type="parTrans" cxnId="{FDF6F493-6F4B-4491-A931-E0660FE3440F}">
      <dgm:prSet/>
      <dgm:spPr/>
      <dgm:t>
        <a:bodyPr/>
        <a:lstStyle/>
        <a:p>
          <a:endParaRPr lang="es-ES"/>
        </a:p>
      </dgm:t>
    </dgm:pt>
    <dgm:pt modelId="{70093ABE-18E8-40F0-AB71-BCEDEFAEF88E}" type="sibTrans" cxnId="{FDF6F493-6F4B-4491-A931-E0660FE3440F}">
      <dgm:prSet/>
      <dgm:spPr/>
      <dgm:t>
        <a:bodyPr/>
        <a:lstStyle/>
        <a:p>
          <a:endParaRPr lang="es-ES"/>
        </a:p>
      </dgm:t>
    </dgm:pt>
    <dgm:pt modelId="{6E92CC33-9A74-479D-A1D5-F4C39FA83E0C}" type="pres">
      <dgm:prSet presAssocID="{E06F7558-CAF2-4FF4-B235-45FC3F0B6C7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42B6B866-932E-4AB6-85DF-96A4B0919FFD}" type="pres">
      <dgm:prSet presAssocID="{753069CF-B624-47D0-A4B8-325BBF834B7E}" presName="compNode" presStyleCnt="0"/>
      <dgm:spPr/>
    </dgm:pt>
    <dgm:pt modelId="{323A88F1-10B0-4C4B-95FA-3F0486119BC5}" type="pres">
      <dgm:prSet presAssocID="{753069CF-B624-47D0-A4B8-325BBF834B7E}" presName="dummyConnPt" presStyleCnt="0"/>
      <dgm:spPr/>
    </dgm:pt>
    <dgm:pt modelId="{6F71CEA4-D00E-41E1-89E0-031204FDA5F5}" type="pres">
      <dgm:prSet presAssocID="{753069CF-B624-47D0-A4B8-325BBF834B7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83A678-4C10-48D4-9905-E41C8BD627D8}" type="pres">
      <dgm:prSet presAssocID="{1B5BFEE4-9952-4FE0-A9FF-AE19D29B138F}" presName="sibTrans" presStyleLbl="bgSibTrans2D1" presStyleIdx="0" presStyleCnt="7"/>
      <dgm:spPr/>
      <dgm:t>
        <a:bodyPr/>
        <a:lstStyle/>
        <a:p>
          <a:endParaRPr lang="es-ES"/>
        </a:p>
      </dgm:t>
    </dgm:pt>
    <dgm:pt modelId="{6CAAF30C-B6E9-4FF4-ACFE-29D57B7D66D8}" type="pres">
      <dgm:prSet presAssocID="{57E16A33-239D-4CA7-AEE8-AD89985A8207}" presName="compNode" presStyleCnt="0"/>
      <dgm:spPr/>
    </dgm:pt>
    <dgm:pt modelId="{FE188629-EE1D-4B49-952F-77FA9409082A}" type="pres">
      <dgm:prSet presAssocID="{57E16A33-239D-4CA7-AEE8-AD89985A8207}" presName="dummyConnPt" presStyleCnt="0"/>
      <dgm:spPr/>
    </dgm:pt>
    <dgm:pt modelId="{D2DC7C66-18DD-433F-A0D0-22FE82027E7E}" type="pres">
      <dgm:prSet presAssocID="{57E16A33-239D-4CA7-AEE8-AD89985A820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6D85EC-E123-44F6-BFA4-8ED82EF36708}" type="pres">
      <dgm:prSet presAssocID="{FA906CD6-B3BA-4BB2-AABA-214239523151}" presName="sibTrans" presStyleLbl="bgSibTrans2D1" presStyleIdx="1" presStyleCnt="7"/>
      <dgm:spPr/>
      <dgm:t>
        <a:bodyPr/>
        <a:lstStyle/>
        <a:p>
          <a:endParaRPr lang="es-ES"/>
        </a:p>
      </dgm:t>
    </dgm:pt>
    <dgm:pt modelId="{CB604351-E3E1-49C4-81EF-DE59F7549B6A}" type="pres">
      <dgm:prSet presAssocID="{AE31C746-8A03-4CC9-8CB6-9FE2FAB41604}" presName="compNode" presStyleCnt="0"/>
      <dgm:spPr/>
    </dgm:pt>
    <dgm:pt modelId="{3445F826-3F09-4D20-AC7F-D4ABA32EA289}" type="pres">
      <dgm:prSet presAssocID="{AE31C746-8A03-4CC9-8CB6-9FE2FAB41604}" presName="dummyConnPt" presStyleCnt="0"/>
      <dgm:spPr/>
    </dgm:pt>
    <dgm:pt modelId="{375CE563-FD7C-4DE2-AB96-79B7F05D330E}" type="pres">
      <dgm:prSet presAssocID="{AE31C746-8A03-4CC9-8CB6-9FE2FAB4160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9143AF-70AE-456A-9E4D-A820B035BF5C}" type="pres">
      <dgm:prSet presAssocID="{70093ABE-18E8-40F0-AB71-BCEDEFAEF88E}" presName="sibTrans" presStyleLbl="bgSibTrans2D1" presStyleIdx="2" presStyleCnt="7"/>
      <dgm:spPr/>
      <dgm:t>
        <a:bodyPr/>
        <a:lstStyle/>
        <a:p>
          <a:endParaRPr lang="es-ES"/>
        </a:p>
      </dgm:t>
    </dgm:pt>
    <dgm:pt modelId="{877E44D3-8958-4770-9BD3-C3BF11C37992}" type="pres">
      <dgm:prSet presAssocID="{EC922A54-3FBC-4461-9266-FDB336EFB38B}" presName="compNode" presStyleCnt="0"/>
      <dgm:spPr/>
    </dgm:pt>
    <dgm:pt modelId="{92E79617-1F34-4A1A-B957-F183652C7D52}" type="pres">
      <dgm:prSet presAssocID="{EC922A54-3FBC-4461-9266-FDB336EFB38B}" presName="dummyConnPt" presStyleCnt="0"/>
      <dgm:spPr/>
    </dgm:pt>
    <dgm:pt modelId="{A34EE94B-9A7E-46D5-95A6-F3DA88178118}" type="pres">
      <dgm:prSet presAssocID="{EC922A54-3FBC-4461-9266-FDB336EFB38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DD9687-E37D-4216-BE8E-B8096645E44B}" type="pres">
      <dgm:prSet presAssocID="{763E5B2C-26C0-456A-80AC-78B71A98CC3A}" presName="sibTrans" presStyleLbl="bgSibTrans2D1" presStyleIdx="3" presStyleCnt="7"/>
      <dgm:spPr/>
      <dgm:t>
        <a:bodyPr/>
        <a:lstStyle/>
        <a:p>
          <a:endParaRPr lang="es-ES"/>
        </a:p>
      </dgm:t>
    </dgm:pt>
    <dgm:pt modelId="{A14F587D-449E-4007-8296-80A44D91E4E3}" type="pres">
      <dgm:prSet presAssocID="{8CE2DF9F-EE0D-4435-9B2F-0B3F5A6D4EA3}" presName="compNode" presStyleCnt="0"/>
      <dgm:spPr/>
    </dgm:pt>
    <dgm:pt modelId="{9C2CACAE-5BAE-43D3-A1B4-ECF53321A9D1}" type="pres">
      <dgm:prSet presAssocID="{8CE2DF9F-EE0D-4435-9B2F-0B3F5A6D4EA3}" presName="dummyConnPt" presStyleCnt="0"/>
      <dgm:spPr/>
    </dgm:pt>
    <dgm:pt modelId="{A0B943AF-EBAC-49C8-BD60-C16C2F33D556}" type="pres">
      <dgm:prSet presAssocID="{8CE2DF9F-EE0D-4435-9B2F-0B3F5A6D4EA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3F3B66-EE29-4791-AE01-807AE1DDCC11}" type="pres">
      <dgm:prSet presAssocID="{B6B997A1-7C4C-442E-9EB0-09E010E658D0}" presName="sibTrans" presStyleLbl="bgSibTrans2D1" presStyleIdx="4" presStyleCnt="7"/>
      <dgm:spPr/>
      <dgm:t>
        <a:bodyPr/>
        <a:lstStyle/>
        <a:p>
          <a:endParaRPr lang="es-ES"/>
        </a:p>
      </dgm:t>
    </dgm:pt>
    <dgm:pt modelId="{A9BC4D0B-DBD7-4AD4-9CEE-40F7A50356C0}" type="pres">
      <dgm:prSet presAssocID="{8D244488-71F6-4D6A-8E98-8A1ADC7E4717}" presName="compNode" presStyleCnt="0"/>
      <dgm:spPr/>
    </dgm:pt>
    <dgm:pt modelId="{1EE8FF30-81B0-4946-B418-E2C609F8C327}" type="pres">
      <dgm:prSet presAssocID="{8D244488-71F6-4D6A-8E98-8A1ADC7E4717}" presName="dummyConnPt" presStyleCnt="0"/>
      <dgm:spPr/>
    </dgm:pt>
    <dgm:pt modelId="{BD13D658-FA40-4B41-A33B-BC6DC3FA57C9}" type="pres">
      <dgm:prSet presAssocID="{8D244488-71F6-4D6A-8E98-8A1ADC7E471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1DB185-6C79-4DAB-B5FB-6B4A226E8275}" type="pres">
      <dgm:prSet presAssocID="{178E361C-324D-498B-AAF0-BFEC50AA38ED}" presName="sibTrans" presStyleLbl="bgSibTrans2D1" presStyleIdx="5" presStyleCnt="7"/>
      <dgm:spPr/>
      <dgm:t>
        <a:bodyPr/>
        <a:lstStyle/>
        <a:p>
          <a:endParaRPr lang="es-ES"/>
        </a:p>
      </dgm:t>
    </dgm:pt>
    <dgm:pt modelId="{A3758473-C51F-4AF1-BF4C-4E58F9BCA803}" type="pres">
      <dgm:prSet presAssocID="{0034F799-AB4B-4E10-BC46-F645DEC0E017}" presName="compNode" presStyleCnt="0"/>
      <dgm:spPr/>
    </dgm:pt>
    <dgm:pt modelId="{A54FD65E-CC67-4C52-88AD-64E9EECC8673}" type="pres">
      <dgm:prSet presAssocID="{0034F799-AB4B-4E10-BC46-F645DEC0E017}" presName="dummyConnPt" presStyleCnt="0"/>
      <dgm:spPr/>
    </dgm:pt>
    <dgm:pt modelId="{1C2A864F-8793-446C-ACF4-63163B3C15E7}" type="pres">
      <dgm:prSet presAssocID="{0034F799-AB4B-4E10-BC46-F645DEC0E01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31710D-7A1C-4C07-8CEF-F20740FB545A}" type="pres">
      <dgm:prSet presAssocID="{9C390A62-AC02-4DF8-BE90-1A6536712EBD}" presName="sibTrans" presStyleLbl="bgSibTrans2D1" presStyleIdx="6" presStyleCnt="7"/>
      <dgm:spPr/>
      <dgm:t>
        <a:bodyPr/>
        <a:lstStyle/>
        <a:p>
          <a:endParaRPr lang="es-ES"/>
        </a:p>
      </dgm:t>
    </dgm:pt>
    <dgm:pt modelId="{571DD355-314E-4A46-82A0-BED2FE3C18D8}" type="pres">
      <dgm:prSet presAssocID="{82DB7B60-4CA7-429A-9FE3-C77B6BA7E717}" presName="compNode" presStyleCnt="0"/>
      <dgm:spPr/>
    </dgm:pt>
    <dgm:pt modelId="{1197B58D-6FF0-4CB9-AFE0-B8694107C0CA}" type="pres">
      <dgm:prSet presAssocID="{82DB7B60-4CA7-429A-9FE3-C77B6BA7E717}" presName="dummyConnPt" presStyleCnt="0"/>
      <dgm:spPr/>
    </dgm:pt>
    <dgm:pt modelId="{BA148750-FEF8-4084-9791-F99590CDEC35}" type="pres">
      <dgm:prSet presAssocID="{82DB7B60-4CA7-429A-9FE3-C77B6BA7E71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2E1510-8B6A-40E5-86EF-D7F301CF85AF}" type="presOf" srcId="{753069CF-B624-47D0-A4B8-325BBF834B7E}" destId="{6F71CEA4-D00E-41E1-89E0-031204FDA5F5}" srcOrd="0" destOrd="0" presId="urn:microsoft.com/office/officeart/2005/8/layout/bProcess4"/>
    <dgm:cxn modelId="{88F4B78B-0177-43A2-893B-93BCBCC902D9}" srcId="{E06F7558-CAF2-4FF4-B235-45FC3F0B6C76}" destId="{57E16A33-239D-4CA7-AEE8-AD89985A8207}" srcOrd="1" destOrd="0" parTransId="{BD139D4D-78ED-4C24-957C-1FFD283F1295}" sibTransId="{FA906CD6-B3BA-4BB2-AABA-214239523151}"/>
    <dgm:cxn modelId="{7225A83A-8F3E-40C4-916F-8773DE62B484}" type="presOf" srcId="{57E16A33-239D-4CA7-AEE8-AD89985A8207}" destId="{D2DC7C66-18DD-433F-A0D0-22FE82027E7E}" srcOrd="0" destOrd="0" presId="urn:microsoft.com/office/officeart/2005/8/layout/bProcess4"/>
    <dgm:cxn modelId="{619CC4C4-49A4-4486-BEF3-12D0A23C3D47}" srcId="{E06F7558-CAF2-4FF4-B235-45FC3F0B6C76}" destId="{8CE2DF9F-EE0D-4435-9B2F-0B3F5A6D4EA3}" srcOrd="4" destOrd="0" parTransId="{D99C9783-905D-4AB1-8B79-72D3859F3985}" sibTransId="{B6B997A1-7C4C-442E-9EB0-09E010E658D0}"/>
    <dgm:cxn modelId="{9EFBC3FA-6482-4343-9E0F-AF7FFB55DE7A}" type="presOf" srcId="{9C390A62-AC02-4DF8-BE90-1A6536712EBD}" destId="{8A31710D-7A1C-4C07-8CEF-F20740FB545A}" srcOrd="0" destOrd="0" presId="urn:microsoft.com/office/officeart/2005/8/layout/bProcess4"/>
    <dgm:cxn modelId="{A7008D26-C2AE-43F4-BFA5-117FFECE1BBA}" srcId="{E06F7558-CAF2-4FF4-B235-45FC3F0B6C76}" destId="{753069CF-B624-47D0-A4B8-325BBF834B7E}" srcOrd="0" destOrd="0" parTransId="{6F6583F3-E567-466D-B735-12EDCD7931ED}" sibTransId="{1B5BFEE4-9952-4FE0-A9FF-AE19D29B138F}"/>
    <dgm:cxn modelId="{EE515592-0D5D-457F-A423-EB6895A8CDEC}" type="presOf" srcId="{B6B997A1-7C4C-442E-9EB0-09E010E658D0}" destId="{703F3B66-EE29-4791-AE01-807AE1DDCC11}" srcOrd="0" destOrd="0" presId="urn:microsoft.com/office/officeart/2005/8/layout/bProcess4"/>
    <dgm:cxn modelId="{8F33164E-4E1C-4927-A4BA-2EE24F883051}" type="presOf" srcId="{8D244488-71F6-4D6A-8E98-8A1ADC7E4717}" destId="{BD13D658-FA40-4B41-A33B-BC6DC3FA57C9}" srcOrd="0" destOrd="0" presId="urn:microsoft.com/office/officeart/2005/8/layout/bProcess4"/>
    <dgm:cxn modelId="{51A778F9-349C-45CC-92F5-FB15CBE658D0}" srcId="{E06F7558-CAF2-4FF4-B235-45FC3F0B6C76}" destId="{EC922A54-3FBC-4461-9266-FDB336EFB38B}" srcOrd="3" destOrd="0" parTransId="{83D024BF-F589-485E-9ADE-6D5429B10B83}" sibTransId="{763E5B2C-26C0-456A-80AC-78B71A98CC3A}"/>
    <dgm:cxn modelId="{BBBC1D9C-C16C-4858-8F61-F0297D97AD0F}" type="presOf" srcId="{FA906CD6-B3BA-4BB2-AABA-214239523151}" destId="{696D85EC-E123-44F6-BFA4-8ED82EF36708}" srcOrd="0" destOrd="0" presId="urn:microsoft.com/office/officeart/2005/8/layout/bProcess4"/>
    <dgm:cxn modelId="{9BAB2F55-17E3-45DE-9997-AC5651A217BA}" srcId="{E06F7558-CAF2-4FF4-B235-45FC3F0B6C76}" destId="{8D244488-71F6-4D6A-8E98-8A1ADC7E4717}" srcOrd="5" destOrd="0" parTransId="{9CF3E3D0-F4D1-4738-9240-9B12394AFBDB}" sibTransId="{178E361C-324D-498B-AAF0-BFEC50AA38ED}"/>
    <dgm:cxn modelId="{E43ECFA5-7781-4CB5-8CA9-3768A96FB245}" type="presOf" srcId="{8CE2DF9F-EE0D-4435-9B2F-0B3F5A6D4EA3}" destId="{A0B943AF-EBAC-49C8-BD60-C16C2F33D556}" srcOrd="0" destOrd="0" presId="urn:microsoft.com/office/officeart/2005/8/layout/bProcess4"/>
    <dgm:cxn modelId="{4D6B7297-92CD-4B4B-885C-8F65AEB37C7D}" type="presOf" srcId="{E06F7558-CAF2-4FF4-B235-45FC3F0B6C76}" destId="{6E92CC33-9A74-479D-A1D5-F4C39FA83E0C}" srcOrd="0" destOrd="0" presId="urn:microsoft.com/office/officeart/2005/8/layout/bProcess4"/>
    <dgm:cxn modelId="{D46C6F75-28F6-49A1-AA3A-D8DC1118C8F1}" type="presOf" srcId="{763E5B2C-26C0-456A-80AC-78B71A98CC3A}" destId="{18DD9687-E37D-4216-BE8E-B8096645E44B}" srcOrd="0" destOrd="0" presId="urn:microsoft.com/office/officeart/2005/8/layout/bProcess4"/>
    <dgm:cxn modelId="{78B13284-137D-4561-B72B-32C3512E71B6}" type="presOf" srcId="{0034F799-AB4B-4E10-BC46-F645DEC0E017}" destId="{1C2A864F-8793-446C-ACF4-63163B3C15E7}" srcOrd="0" destOrd="0" presId="urn:microsoft.com/office/officeart/2005/8/layout/bProcess4"/>
    <dgm:cxn modelId="{2BB9B009-AFE2-48DD-B2B5-9EF3A2CAF114}" srcId="{E06F7558-CAF2-4FF4-B235-45FC3F0B6C76}" destId="{0034F799-AB4B-4E10-BC46-F645DEC0E017}" srcOrd="6" destOrd="0" parTransId="{92741B4A-36D7-46E0-A2DE-BB5BCF2235AF}" sibTransId="{9C390A62-AC02-4DF8-BE90-1A6536712EBD}"/>
    <dgm:cxn modelId="{7B62F4EA-00D5-4290-A951-803CF6C0B67A}" srcId="{E06F7558-CAF2-4FF4-B235-45FC3F0B6C76}" destId="{82DB7B60-4CA7-429A-9FE3-C77B6BA7E717}" srcOrd="7" destOrd="0" parTransId="{CF9B5972-9653-48F5-8CE5-A24082448DE7}" sibTransId="{8D49143E-8A48-4F29-83AC-3E0BE9A963F1}"/>
    <dgm:cxn modelId="{DA1156C8-95E5-42C9-864A-1EAF99DFA27A}" type="presOf" srcId="{70093ABE-18E8-40F0-AB71-BCEDEFAEF88E}" destId="{B19143AF-70AE-456A-9E4D-A820B035BF5C}" srcOrd="0" destOrd="0" presId="urn:microsoft.com/office/officeart/2005/8/layout/bProcess4"/>
    <dgm:cxn modelId="{F45839E3-5418-49A3-BCB0-80B393BDF9A6}" type="presOf" srcId="{178E361C-324D-498B-AAF0-BFEC50AA38ED}" destId="{9B1DB185-6C79-4DAB-B5FB-6B4A226E8275}" srcOrd="0" destOrd="0" presId="urn:microsoft.com/office/officeart/2005/8/layout/bProcess4"/>
    <dgm:cxn modelId="{DAA5458D-7D7A-49C9-B214-0B540253E7AA}" type="presOf" srcId="{EC922A54-3FBC-4461-9266-FDB336EFB38B}" destId="{A34EE94B-9A7E-46D5-95A6-F3DA88178118}" srcOrd="0" destOrd="0" presId="urn:microsoft.com/office/officeart/2005/8/layout/bProcess4"/>
    <dgm:cxn modelId="{6702CCDD-9A6D-437A-A1D0-785817F96F23}" type="presOf" srcId="{82DB7B60-4CA7-429A-9FE3-C77B6BA7E717}" destId="{BA148750-FEF8-4084-9791-F99590CDEC35}" srcOrd="0" destOrd="0" presId="urn:microsoft.com/office/officeart/2005/8/layout/bProcess4"/>
    <dgm:cxn modelId="{FDF6F493-6F4B-4491-A931-E0660FE3440F}" srcId="{E06F7558-CAF2-4FF4-B235-45FC3F0B6C76}" destId="{AE31C746-8A03-4CC9-8CB6-9FE2FAB41604}" srcOrd="2" destOrd="0" parTransId="{A67091AF-91EA-4822-AB5D-19E893776AF7}" sibTransId="{70093ABE-18E8-40F0-AB71-BCEDEFAEF88E}"/>
    <dgm:cxn modelId="{DFE168A3-78A6-4488-94A1-05C5B029099E}" type="presOf" srcId="{AE31C746-8A03-4CC9-8CB6-9FE2FAB41604}" destId="{375CE563-FD7C-4DE2-AB96-79B7F05D330E}" srcOrd="0" destOrd="0" presId="urn:microsoft.com/office/officeart/2005/8/layout/bProcess4"/>
    <dgm:cxn modelId="{40760B4A-06DD-4CA1-BDA4-8FB32E87966C}" type="presOf" srcId="{1B5BFEE4-9952-4FE0-A9FF-AE19D29B138F}" destId="{8583A678-4C10-48D4-9905-E41C8BD627D8}" srcOrd="0" destOrd="0" presId="urn:microsoft.com/office/officeart/2005/8/layout/bProcess4"/>
    <dgm:cxn modelId="{BF32836B-DCEF-4B5A-B4DA-AC90DC927BA0}" type="presParOf" srcId="{6E92CC33-9A74-479D-A1D5-F4C39FA83E0C}" destId="{42B6B866-932E-4AB6-85DF-96A4B0919FFD}" srcOrd="0" destOrd="0" presId="urn:microsoft.com/office/officeart/2005/8/layout/bProcess4"/>
    <dgm:cxn modelId="{5E43E070-1430-45E1-96DD-F6901B065ED1}" type="presParOf" srcId="{42B6B866-932E-4AB6-85DF-96A4B0919FFD}" destId="{323A88F1-10B0-4C4B-95FA-3F0486119BC5}" srcOrd="0" destOrd="0" presId="urn:microsoft.com/office/officeart/2005/8/layout/bProcess4"/>
    <dgm:cxn modelId="{52310D62-2588-43EA-8848-BC1DD1BB8778}" type="presParOf" srcId="{42B6B866-932E-4AB6-85DF-96A4B0919FFD}" destId="{6F71CEA4-D00E-41E1-89E0-031204FDA5F5}" srcOrd="1" destOrd="0" presId="urn:microsoft.com/office/officeart/2005/8/layout/bProcess4"/>
    <dgm:cxn modelId="{B42F5B25-9DF8-44BA-A113-5659A37E42F2}" type="presParOf" srcId="{6E92CC33-9A74-479D-A1D5-F4C39FA83E0C}" destId="{8583A678-4C10-48D4-9905-E41C8BD627D8}" srcOrd="1" destOrd="0" presId="urn:microsoft.com/office/officeart/2005/8/layout/bProcess4"/>
    <dgm:cxn modelId="{DE657592-E10E-45D5-A935-998DC1B61A98}" type="presParOf" srcId="{6E92CC33-9A74-479D-A1D5-F4C39FA83E0C}" destId="{6CAAF30C-B6E9-4FF4-ACFE-29D57B7D66D8}" srcOrd="2" destOrd="0" presId="urn:microsoft.com/office/officeart/2005/8/layout/bProcess4"/>
    <dgm:cxn modelId="{CD84EAA5-6043-4903-98E2-B2E3043D6E98}" type="presParOf" srcId="{6CAAF30C-B6E9-4FF4-ACFE-29D57B7D66D8}" destId="{FE188629-EE1D-4B49-952F-77FA9409082A}" srcOrd="0" destOrd="0" presId="urn:microsoft.com/office/officeart/2005/8/layout/bProcess4"/>
    <dgm:cxn modelId="{66F1BDEC-5281-4629-A539-91D2345C7F7E}" type="presParOf" srcId="{6CAAF30C-B6E9-4FF4-ACFE-29D57B7D66D8}" destId="{D2DC7C66-18DD-433F-A0D0-22FE82027E7E}" srcOrd="1" destOrd="0" presId="urn:microsoft.com/office/officeart/2005/8/layout/bProcess4"/>
    <dgm:cxn modelId="{536366CB-BC09-425A-BF62-2E419BE45A46}" type="presParOf" srcId="{6E92CC33-9A74-479D-A1D5-F4C39FA83E0C}" destId="{696D85EC-E123-44F6-BFA4-8ED82EF36708}" srcOrd="3" destOrd="0" presId="urn:microsoft.com/office/officeart/2005/8/layout/bProcess4"/>
    <dgm:cxn modelId="{6844C4A9-1EFF-4825-9F2F-1A51CB376C42}" type="presParOf" srcId="{6E92CC33-9A74-479D-A1D5-F4C39FA83E0C}" destId="{CB604351-E3E1-49C4-81EF-DE59F7549B6A}" srcOrd="4" destOrd="0" presId="urn:microsoft.com/office/officeart/2005/8/layout/bProcess4"/>
    <dgm:cxn modelId="{0A517731-5941-4477-9B54-1CAACEE1CE20}" type="presParOf" srcId="{CB604351-E3E1-49C4-81EF-DE59F7549B6A}" destId="{3445F826-3F09-4D20-AC7F-D4ABA32EA289}" srcOrd="0" destOrd="0" presId="urn:microsoft.com/office/officeart/2005/8/layout/bProcess4"/>
    <dgm:cxn modelId="{343D42B7-7C2A-47FB-A615-770348B2707C}" type="presParOf" srcId="{CB604351-E3E1-49C4-81EF-DE59F7549B6A}" destId="{375CE563-FD7C-4DE2-AB96-79B7F05D330E}" srcOrd="1" destOrd="0" presId="urn:microsoft.com/office/officeart/2005/8/layout/bProcess4"/>
    <dgm:cxn modelId="{29CD00AA-7068-4736-BC3F-4663D44F2FFB}" type="presParOf" srcId="{6E92CC33-9A74-479D-A1D5-F4C39FA83E0C}" destId="{B19143AF-70AE-456A-9E4D-A820B035BF5C}" srcOrd="5" destOrd="0" presId="urn:microsoft.com/office/officeart/2005/8/layout/bProcess4"/>
    <dgm:cxn modelId="{9B9BD20D-ABEC-4521-82B4-E7AF3D7AAE19}" type="presParOf" srcId="{6E92CC33-9A74-479D-A1D5-F4C39FA83E0C}" destId="{877E44D3-8958-4770-9BD3-C3BF11C37992}" srcOrd="6" destOrd="0" presId="urn:microsoft.com/office/officeart/2005/8/layout/bProcess4"/>
    <dgm:cxn modelId="{34A2221D-7FAC-4210-B45F-A4EFF2ED50BC}" type="presParOf" srcId="{877E44D3-8958-4770-9BD3-C3BF11C37992}" destId="{92E79617-1F34-4A1A-B957-F183652C7D52}" srcOrd="0" destOrd="0" presId="urn:microsoft.com/office/officeart/2005/8/layout/bProcess4"/>
    <dgm:cxn modelId="{AECD332E-3F95-4F78-91D9-DDA27AE84AD2}" type="presParOf" srcId="{877E44D3-8958-4770-9BD3-C3BF11C37992}" destId="{A34EE94B-9A7E-46D5-95A6-F3DA88178118}" srcOrd="1" destOrd="0" presId="urn:microsoft.com/office/officeart/2005/8/layout/bProcess4"/>
    <dgm:cxn modelId="{734B90C8-5E7D-41FF-8239-916106D8359D}" type="presParOf" srcId="{6E92CC33-9A74-479D-A1D5-F4C39FA83E0C}" destId="{18DD9687-E37D-4216-BE8E-B8096645E44B}" srcOrd="7" destOrd="0" presId="urn:microsoft.com/office/officeart/2005/8/layout/bProcess4"/>
    <dgm:cxn modelId="{B952903B-9225-42BF-9C1A-96DD8517ADD8}" type="presParOf" srcId="{6E92CC33-9A74-479D-A1D5-F4C39FA83E0C}" destId="{A14F587D-449E-4007-8296-80A44D91E4E3}" srcOrd="8" destOrd="0" presId="urn:microsoft.com/office/officeart/2005/8/layout/bProcess4"/>
    <dgm:cxn modelId="{E81326FF-C822-4B72-97C4-A91B908EEBDE}" type="presParOf" srcId="{A14F587D-449E-4007-8296-80A44D91E4E3}" destId="{9C2CACAE-5BAE-43D3-A1B4-ECF53321A9D1}" srcOrd="0" destOrd="0" presId="urn:microsoft.com/office/officeart/2005/8/layout/bProcess4"/>
    <dgm:cxn modelId="{838083F3-B472-44F2-84EF-36C9AAA02F44}" type="presParOf" srcId="{A14F587D-449E-4007-8296-80A44D91E4E3}" destId="{A0B943AF-EBAC-49C8-BD60-C16C2F33D556}" srcOrd="1" destOrd="0" presId="urn:microsoft.com/office/officeart/2005/8/layout/bProcess4"/>
    <dgm:cxn modelId="{A69C3F00-A1A5-4D38-874A-EF2151491B19}" type="presParOf" srcId="{6E92CC33-9A74-479D-A1D5-F4C39FA83E0C}" destId="{703F3B66-EE29-4791-AE01-807AE1DDCC11}" srcOrd="9" destOrd="0" presId="urn:microsoft.com/office/officeart/2005/8/layout/bProcess4"/>
    <dgm:cxn modelId="{82CD9756-9860-4903-8B65-ADFCB89136C8}" type="presParOf" srcId="{6E92CC33-9A74-479D-A1D5-F4C39FA83E0C}" destId="{A9BC4D0B-DBD7-4AD4-9CEE-40F7A50356C0}" srcOrd="10" destOrd="0" presId="urn:microsoft.com/office/officeart/2005/8/layout/bProcess4"/>
    <dgm:cxn modelId="{40CF4829-7913-44C5-9BAC-4C35BFFD6CC7}" type="presParOf" srcId="{A9BC4D0B-DBD7-4AD4-9CEE-40F7A50356C0}" destId="{1EE8FF30-81B0-4946-B418-E2C609F8C327}" srcOrd="0" destOrd="0" presId="urn:microsoft.com/office/officeart/2005/8/layout/bProcess4"/>
    <dgm:cxn modelId="{01348E88-093A-4320-959E-AAA3D53BC855}" type="presParOf" srcId="{A9BC4D0B-DBD7-4AD4-9CEE-40F7A50356C0}" destId="{BD13D658-FA40-4B41-A33B-BC6DC3FA57C9}" srcOrd="1" destOrd="0" presId="urn:microsoft.com/office/officeart/2005/8/layout/bProcess4"/>
    <dgm:cxn modelId="{8F073C5C-DCA9-47E2-9309-1FF98BB5353F}" type="presParOf" srcId="{6E92CC33-9A74-479D-A1D5-F4C39FA83E0C}" destId="{9B1DB185-6C79-4DAB-B5FB-6B4A226E8275}" srcOrd="11" destOrd="0" presId="urn:microsoft.com/office/officeart/2005/8/layout/bProcess4"/>
    <dgm:cxn modelId="{BE30E84E-B390-4505-8084-9EA941DD7C2F}" type="presParOf" srcId="{6E92CC33-9A74-479D-A1D5-F4C39FA83E0C}" destId="{A3758473-C51F-4AF1-BF4C-4E58F9BCA803}" srcOrd="12" destOrd="0" presId="urn:microsoft.com/office/officeart/2005/8/layout/bProcess4"/>
    <dgm:cxn modelId="{ADA4DFF6-E075-40D3-ABAB-B5CD977B078B}" type="presParOf" srcId="{A3758473-C51F-4AF1-BF4C-4E58F9BCA803}" destId="{A54FD65E-CC67-4C52-88AD-64E9EECC8673}" srcOrd="0" destOrd="0" presId="urn:microsoft.com/office/officeart/2005/8/layout/bProcess4"/>
    <dgm:cxn modelId="{D32EE7E0-5AC5-47DE-A714-4D83A4887D76}" type="presParOf" srcId="{A3758473-C51F-4AF1-BF4C-4E58F9BCA803}" destId="{1C2A864F-8793-446C-ACF4-63163B3C15E7}" srcOrd="1" destOrd="0" presId="urn:microsoft.com/office/officeart/2005/8/layout/bProcess4"/>
    <dgm:cxn modelId="{879E9AFB-0BFB-4592-891A-A1EB5209F0DE}" type="presParOf" srcId="{6E92CC33-9A74-479D-A1D5-F4C39FA83E0C}" destId="{8A31710D-7A1C-4C07-8CEF-F20740FB545A}" srcOrd="13" destOrd="0" presId="urn:microsoft.com/office/officeart/2005/8/layout/bProcess4"/>
    <dgm:cxn modelId="{879DCDD1-0504-4CA5-91F3-47A8E7ACDE8F}" type="presParOf" srcId="{6E92CC33-9A74-479D-A1D5-F4C39FA83E0C}" destId="{571DD355-314E-4A46-82A0-BED2FE3C18D8}" srcOrd="14" destOrd="0" presId="urn:microsoft.com/office/officeart/2005/8/layout/bProcess4"/>
    <dgm:cxn modelId="{C025BF2D-CAFA-4B45-95F2-43623F6F87EB}" type="presParOf" srcId="{571DD355-314E-4A46-82A0-BED2FE3C18D8}" destId="{1197B58D-6FF0-4CB9-AFE0-B8694107C0CA}" srcOrd="0" destOrd="0" presId="urn:microsoft.com/office/officeart/2005/8/layout/bProcess4"/>
    <dgm:cxn modelId="{6B9D2BB5-DB17-4DF9-83AD-4A4C59F87163}" type="presParOf" srcId="{571DD355-314E-4A46-82A0-BED2FE3C18D8}" destId="{BA148750-FEF8-4084-9791-F99590CDEC3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3A678-4C10-48D4-9905-E41C8BD627D8}">
      <dsp:nvSpPr>
        <dsp:cNvPr id="0" name=""/>
        <dsp:cNvSpPr/>
      </dsp:nvSpPr>
      <dsp:spPr>
        <a:xfrm rot="5400000">
          <a:off x="1076373" y="1083083"/>
          <a:ext cx="1693608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1CEA4-D00E-41E1-89E0-031204FDA5F5}">
      <dsp:nvSpPr>
        <dsp:cNvPr id="0" name=""/>
        <dsp:cNvSpPr/>
      </dsp:nvSpPr>
      <dsp:spPr>
        <a:xfrm>
          <a:off x="1465976" y="2226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Dataset</a:t>
          </a:r>
          <a:r>
            <a:rPr lang="es-ES" sz="2000" kern="1200" dirty="0" smtClean="0"/>
            <a:t> </a:t>
          </a:r>
          <a:r>
            <a:rPr lang="en-US" sz="2000" kern="1200" noProof="0" dirty="0" smtClean="0"/>
            <a:t>from</a:t>
          </a:r>
          <a:r>
            <a:rPr lang="es-ES" sz="2000" kern="1200" dirty="0" smtClean="0"/>
            <a:t> </a:t>
          </a:r>
          <a:r>
            <a:rPr lang="en-US" sz="2000" b="0" i="0" kern="1200" dirty="0" smtClean="0"/>
            <a:t>Open Data Portal of Calgary city</a:t>
          </a:r>
          <a:endParaRPr lang="es-ES" sz="2000" b="0" kern="1200" dirty="0"/>
        </a:p>
      </dsp:txBody>
      <dsp:txXfrm>
        <a:off x="1505830" y="42080"/>
        <a:ext cx="2188128" cy="1280993"/>
      </dsp:txXfrm>
    </dsp:sp>
    <dsp:sp modelId="{696D85EC-E123-44F6-BFA4-8ED82EF36708}">
      <dsp:nvSpPr>
        <dsp:cNvPr id="0" name=""/>
        <dsp:cNvSpPr/>
      </dsp:nvSpPr>
      <dsp:spPr>
        <a:xfrm rot="5400000">
          <a:off x="1076373" y="2783960"/>
          <a:ext cx="1693608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DC7C66-18DD-433F-A0D0-22FE82027E7E}">
      <dsp:nvSpPr>
        <dsp:cNvPr id="0" name=""/>
        <dsp:cNvSpPr/>
      </dsp:nvSpPr>
      <dsp:spPr>
        <a:xfrm>
          <a:off x="1465976" y="1703104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Verify</a:t>
          </a:r>
          <a:r>
            <a:rPr lang="es-ES" sz="2000" kern="1200" dirty="0" smtClean="0"/>
            <a:t> data </a:t>
          </a:r>
          <a:r>
            <a:rPr lang="en-US" sz="2000" kern="1200" noProof="0" dirty="0" smtClean="0"/>
            <a:t>type</a:t>
          </a:r>
          <a:r>
            <a:rPr lang="es-ES" sz="2000" kern="1200" dirty="0" smtClean="0"/>
            <a:t> and </a:t>
          </a:r>
          <a:r>
            <a:rPr lang="en-US" sz="2000" kern="1200" noProof="0" dirty="0" smtClean="0"/>
            <a:t>quality</a:t>
          </a:r>
          <a:endParaRPr lang="en-US" sz="2000" kern="1200" noProof="0" dirty="0"/>
        </a:p>
      </dsp:txBody>
      <dsp:txXfrm>
        <a:off x="1505830" y="1742958"/>
        <a:ext cx="2188128" cy="1280993"/>
      </dsp:txXfrm>
    </dsp:sp>
    <dsp:sp modelId="{B19143AF-70AE-456A-9E4D-A820B035BF5C}">
      <dsp:nvSpPr>
        <dsp:cNvPr id="0" name=""/>
        <dsp:cNvSpPr/>
      </dsp:nvSpPr>
      <dsp:spPr>
        <a:xfrm>
          <a:off x="1926812" y="3634399"/>
          <a:ext cx="3008954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5CE563-FD7C-4DE2-AB96-79B7F05D330E}">
      <dsp:nvSpPr>
        <dsp:cNvPr id="0" name=""/>
        <dsp:cNvSpPr/>
      </dsp:nvSpPr>
      <dsp:spPr>
        <a:xfrm>
          <a:off x="1465976" y="3403981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What</a:t>
          </a:r>
          <a:r>
            <a:rPr lang="es-ES" sz="2000" kern="1200" dirty="0" smtClean="0"/>
            <a:t> can be </a:t>
          </a:r>
          <a:r>
            <a:rPr lang="en-US" sz="2000" kern="1200" noProof="0" dirty="0" smtClean="0"/>
            <a:t>said of criminal activity in Calgary – Guiding Questions</a:t>
          </a:r>
          <a:endParaRPr lang="en-US" sz="2000" kern="1200" noProof="0" dirty="0"/>
        </a:p>
      </dsp:txBody>
      <dsp:txXfrm>
        <a:off x="1505830" y="3443835"/>
        <a:ext cx="2188128" cy="1280993"/>
      </dsp:txXfrm>
    </dsp:sp>
    <dsp:sp modelId="{18DD9687-E37D-4216-BE8E-B8096645E44B}">
      <dsp:nvSpPr>
        <dsp:cNvPr id="0" name=""/>
        <dsp:cNvSpPr/>
      </dsp:nvSpPr>
      <dsp:spPr>
        <a:xfrm rot="16200000">
          <a:off x="4092596" y="2783960"/>
          <a:ext cx="1693608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4EE94B-9A7E-46D5-95A6-F3DA88178118}">
      <dsp:nvSpPr>
        <dsp:cNvPr id="0" name=""/>
        <dsp:cNvSpPr/>
      </dsp:nvSpPr>
      <dsp:spPr>
        <a:xfrm>
          <a:off x="4482199" y="3403981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    Import to python and transform data</a:t>
          </a:r>
          <a:endParaRPr lang="en-US" sz="2000" kern="1200" noProof="0" dirty="0"/>
        </a:p>
      </dsp:txBody>
      <dsp:txXfrm>
        <a:off x="4522053" y="3443835"/>
        <a:ext cx="2188128" cy="1280993"/>
      </dsp:txXfrm>
    </dsp:sp>
    <dsp:sp modelId="{703F3B66-EE29-4791-AE01-807AE1DDCC11}">
      <dsp:nvSpPr>
        <dsp:cNvPr id="0" name=""/>
        <dsp:cNvSpPr/>
      </dsp:nvSpPr>
      <dsp:spPr>
        <a:xfrm rot="16200000">
          <a:off x="4092596" y="1083083"/>
          <a:ext cx="1693608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B943AF-EBAC-49C8-BD60-C16C2F33D556}">
      <dsp:nvSpPr>
        <dsp:cNvPr id="0" name=""/>
        <dsp:cNvSpPr/>
      </dsp:nvSpPr>
      <dsp:spPr>
        <a:xfrm>
          <a:off x="4482199" y="1703104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Descriptive Statistics</a:t>
          </a:r>
          <a:endParaRPr lang="en-US" sz="2000" kern="1200" noProof="0" dirty="0"/>
        </a:p>
      </dsp:txBody>
      <dsp:txXfrm>
        <a:off x="4522053" y="1742958"/>
        <a:ext cx="2188128" cy="1280993"/>
      </dsp:txXfrm>
    </dsp:sp>
    <dsp:sp modelId="{9B1DB185-6C79-4DAB-B5FB-6B4A226E8275}">
      <dsp:nvSpPr>
        <dsp:cNvPr id="0" name=""/>
        <dsp:cNvSpPr/>
      </dsp:nvSpPr>
      <dsp:spPr>
        <a:xfrm>
          <a:off x="4943035" y="232644"/>
          <a:ext cx="3008954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13D658-FA40-4B41-A33B-BC6DC3FA57C9}">
      <dsp:nvSpPr>
        <dsp:cNvPr id="0" name=""/>
        <dsp:cNvSpPr/>
      </dsp:nvSpPr>
      <dsp:spPr>
        <a:xfrm>
          <a:off x="4482199" y="2226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Generate data charts and identify trends</a:t>
          </a:r>
          <a:endParaRPr lang="en-US" sz="2000" kern="1200" noProof="0" dirty="0"/>
        </a:p>
      </dsp:txBody>
      <dsp:txXfrm>
        <a:off x="4522053" y="42080"/>
        <a:ext cx="2188128" cy="1280993"/>
      </dsp:txXfrm>
    </dsp:sp>
    <dsp:sp modelId="{8A31710D-7A1C-4C07-8CEF-F20740FB545A}">
      <dsp:nvSpPr>
        <dsp:cNvPr id="0" name=""/>
        <dsp:cNvSpPr/>
      </dsp:nvSpPr>
      <dsp:spPr>
        <a:xfrm rot="5400000">
          <a:off x="7108818" y="1083083"/>
          <a:ext cx="1693608" cy="204105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2A864F-8793-446C-ACF4-63163B3C15E7}">
      <dsp:nvSpPr>
        <dsp:cNvPr id="0" name=""/>
        <dsp:cNvSpPr/>
      </dsp:nvSpPr>
      <dsp:spPr>
        <a:xfrm>
          <a:off x="7498421" y="2226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  Confirm trends using python libraries</a:t>
          </a:r>
          <a:endParaRPr lang="en-US" sz="2000" kern="1200" noProof="0" dirty="0"/>
        </a:p>
      </dsp:txBody>
      <dsp:txXfrm>
        <a:off x="7538275" y="42080"/>
        <a:ext cx="2188128" cy="1280993"/>
      </dsp:txXfrm>
    </dsp:sp>
    <dsp:sp modelId="{BA148750-FEF8-4084-9791-F99590CDEC35}">
      <dsp:nvSpPr>
        <dsp:cNvPr id="0" name=""/>
        <dsp:cNvSpPr/>
      </dsp:nvSpPr>
      <dsp:spPr>
        <a:xfrm>
          <a:off x="7498421" y="1703104"/>
          <a:ext cx="2267836" cy="1360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Results and Conclusion</a:t>
          </a:r>
          <a:endParaRPr lang="en-US" sz="2000" kern="1200" noProof="0" dirty="0"/>
        </a:p>
      </dsp:txBody>
      <dsp:txXfrm>
        <a:off x="7538275" y="1742958"/>
        <a:ext cx="2188128" cy="1280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59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079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  <p:sldLayoutId id="214748365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wm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Crime</a:t>
            </a:r>
            <a:r>
              <a:rPr lang="es-MX" dirty="0" smtClean="0"/>
              <a:t> </a:t>
            </a:r>
            <a:r>
              <a:rPr lang="es-MX" dirty="0" err="1" smtClean="0"/>
              <a:t>Statistics</a:t>
            </a:r>
            <a:r>
              <a:rPr lang="es-MX" dirty="0" smtClean="0"/>
              <a:t> in Calgary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2018 </a:t>
            </a:r>
            <a:r>
              <a:rPr lang="es-MX" dirty="0" smtClean="0"/>
              <a:t>to </a:t>
            </a:r>
            <a:r>
              <a:rPr lang="es-MX" dirty="0" smtClean="0"/>
              <a:t>2024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178" y="4158641"/>
            <a:ext cx="7455422" cy="1863703"/>
          </a:xfrm>
        </p:spPr>
        <p:txBody>
          <a:bodyPr/>
          <a:lstStyle/>
          <a:p>
            <a:r>
              <a:rPr lang="es-MX" dirty="0" err="1" smtClean="0"/>
              <a:t>Ammar</a:t>
            </a:r>
            <a:r>
              <a:rPr lang="es-MX" dirty="0" smtClean="0"/>
              <a:t> </a:t>
            </a:r>
            <a:r>
              <a:rPr lang="es-MX" dirty="0" err="1" smtClean="0"/>
              <a:t>Olagunju</a:t>
            </a:r>
            <a:r>
              <a:rPr lang="es-MX" dirty="0" smtClean="0"/>
              <a:t>		30042557	</a:t>
            </a:r>
            <a:r>
              <a:rPr lang="es-MX" dirty="0" err="1" smtClean="0"/>
              <a:t>Biologist</a:t>
            </a:r>
            <a:endParaRPr lang="en-US" dirty="0"/>
          </a:p>
          <a:p>
            <a:r>
              <a:rPr lang="es-MX" dirty="0" smtClean="0"/>
              <a:t>Daniela </a:t>
            </a:r>
            <a:r>
              <a:rPr lang="es-MX" dirty="0" err="1" smtClean="0"/>
              <a:t>Mañozca</a:t>
            </a:r>
            <a:r>
              <a:rPr lang="es-MX" dirty="0" smtClean="0"/>
              <a:t> Cruz	30262558	</a:t>
            </a:r>
            <a:r>
              <a:rPr lang="es-MX" dirty="0" err="1" smtClean="0"/>
              <a:t>Petroleum</a:t>
            </a:r>
            <a:r>
              <a:rPr lang="es-MX" dirty="0" smtClean="0"/>
              <a:t> </a:t>
            </a:r>
            <a:r>
              <a:rPr lang="es-MX" dirty="0" err="1" smtClean="0"/>
              <a:t>Engineer</a:t>
            </a:r>
            <a:endParaRPr lang="es-MX" dirty="0" smtClean="0"/>
          </a:p>
          <a:p>
            <a:r>
              <a:rPr lang="es-MX" dirty="0" err="1" smtClean="0"/>
              <a:t>Faculty</a:t>
            </a:r>
            <a:r>
              <a:rPr lang="es-MX" dirty="0" smtClean="0"/>
              <a:t> of </a:t>
            </a:r>
            <a:r>
              <a:rPr lang="es-MX" dirty="0" err="1" smtClean="0"/>
              <a:t>Graduate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 –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Data and  </a:t>
            </a:r>
            <a:r>
              <a:rPr lang="es-MX" dirty="0" err="1" smtClean="0"/>
              <a:t>Visualization</a:t>
            </a:r>
            <a:r>
              <a:rPr lang="es-MX" dirty="0" smtClean="0"/>
              <a:t> (</a:t>
            </a:r>
            <a:r>
              <a:rPr lang="es-MX" dirty="0"/>
              <a:t>Data 601 </a:t>
            </a:r>
            <a:r>
              <a:rPr lang="es-MX" dirty="0" smtClean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January</a:t>
            </a:r>
            <a:r>
              <a:rPr lang="es-MX" dirty="0" smtClean="0"/>
              <a:t> 20, 2025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Guiding</a:t>
            </a:r>
            <a:r>
              <a:rPr lang="es-MX" dirty="0" smtClean="0"/>
              <a:t> </a:t>
            </a:r>
            <a:r>
              <a:rPr lang="en-US" dirty="0" smtClean="0"/>
              <a:t>questions</a:t>
            </a:r>
          </a:p>
          <a:p>
            <a:r>
              <a:rPr lang="es-MX" dirty="0" smtClean="0"/>
              <a:t>ETL and EDA </a:t>
            </a:r>
            <a:r>
              <a:rPr lang="en-US" dirty="0" smtClean="0"/>
              <a:t>process - Python</a:t>
            </a:r>
          </a:p>
          <a:p>
            <a:r>
              <a:rPr lang="en-US" dirty="0" smtClean="0"/>
              <a:t>Results</a:t>
            </a:r>
            <a:r>
              <a:rPr lang="es-MX" dirty="0" smtClean="0"/>
              <a:t> and </a:t>
            </a:r>
            <a:r>
              <a:rPr lang="en-US" dirty="0" smtClean="0"/>
              <a:t>Conclusions</a:t>
            </a:r>
          </a:p>
          <a:p>
            <a:endParaRPr lang="es-MX" dirty="0" smtClean="0"/>
          </a:p>
          <a:p>
            <a:endParaRPr lang="en-US" dirty="0" smtClean="0"/>
          </a:p>
          <a:p>
            <a:endParaRPr lang="es-MX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4" y="1437682"/>
            <a:ext cx="10991917" cy="1054998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/>
              <a:t>Security </a:t>
            </a:r>
            <a:r>
              <a:rPr lang="en-US" altLang="en-US" sz="2200" dirty="0"/>
              <a:t>is a critical concern for every city, and Calgary is no exception. </a:t>
            </a:r>
            <a:r>
              <a:rPr lang="en-US" altLang="en-US" sz="2200" dirty="0" smtClean="0"/>
              <a:t>As </a:t>
            </a:r>
            <a:r>
              <a:rPr lang="en-US" altLang="en-US" sz="2200" dirty="0"/>
              <a:t>a multicultural city, Calgary attracts residents and students from diverse backgrounds, each with unique safety expectations and practices. </a:t>
            </a:r>
            <a:endParaRPr lang="en-US" alt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n-US" sz="22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n-US" sz="22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algn="just"/>
            <a:endParaRPr lang="es-MX" sz="22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878904" y="2745475"/>
            <a:ext cx="8404964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 </a:t>
            </a:r>
            <a:r>
              <a:rPr lang="en-US" sz="2000" b="1" i="1" dirty="0"/>
              <a:t>2024, more than 15,000 property crimes and over 7,500 violent crimes were reported in the city of Calgary. Data updated as of January 5, 2025.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60999" y="3692673"/>
            <a:ext cx="10734805" cy="255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This analysis of Calgary's crime statistics (</a:t>
            </a:r>
            <a:r>
              <a:rPr lang="en-US" altLang="en-US" sz="2200" dirty="0" smtClean="0">
                <a:solidFill>
                  <a:srgbClr val="000000"/>
                </a:solidFill>
              </a:rPr>
              <a:t>2018–2024) </a:t>
            </a:r>
            <a:r>
              <a:rPr lang="en-US" altLang="en-US" sz="2200" dirty="0">
                <a:solidFill>
                  <a:srgbClr val="000000"/>
                </a:solidFill>
              </a:rPr>
              <a:t>aims to: </a:t>
            </a:r>
          </a:p>
          <a:p>
            <a:pPr marL="228600" lvl="1" indent="-228600" algn="just" fontAlgn="base">
              <a:spcAft>
                <a:spcPct val="0"/>
              </a:spcAft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Provide newcomers with an understanding of safety precautions in their new environment. </a:t>
            </a:r>
          </a:p>
          <a:p>
            <a:pPr marL="228600" lvl="1" indent="-228600" algn="just" fontAlgn="base">
              <a:spcAft>
                <a:spcPct val="0"/>
              </a:spcAft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Offer locals insights into crime trends and patterns within their city. </a:t>
            </a:r>
          </a:p>
          <a:p>
            <a:pPr marL="0" lvl="1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E32726"/>
              </a:buClr>
            </a:pPr>
            <a:endParaRPr lang="en-US" altLang="en-US" sz="2200" dirty="0">
              <a:solidFill>
                <a:srgbClr val="00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By examining this data, we can: </a:t>
            </a:r>
          </a:p>
          <a:p>
            <a:pPr marL="228600" lvl="1" indent="-228600" algn="just" fontAlgn="base">
              <a:spcAft>
                <a:spcPct val="0"/>
              </a:spcAft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Identify key safety problematic across communities. </a:t>
            </a:r>
          </a:p>
          <a:p>
            <a:pPr marL="228600" lvl="1" indent="-228600" algn="just" fontAlgn="base">
              <a:spcAft>
                <a:spcPct val="0"/>
              </a:spcAft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Foster awareness and encourage proactive safety measures. </a:t>
            </a:r>
          </a:p>
        </p:txBody>
      </p:sp>
    </p:spTree>
    <p:extLst>
      <p:ext uri="{BB962C8B-B14F-4D97-AF65-F5344CB8AC3E}">
        <p14:creationId xmlns:p14="http://schemas.microsoft.com/office/powerpoint/2010/main" val="1373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27" y="2985215"/>
            <a:ext cx="9392194" cy="3227695"/>
          </a:xfrm>
        </p:spPr>
        <p:txBody>
          <a:bodyPr/>
          <a:lstStyle/>
          <a:p>
            <a:pPr algn="just"/>
            <a:r>
              <a:rPr lang="en-US" sz="2200" dirty="0" smtClean="0"/>
              <a:t>What </a:t>
            </a:r>
            <a:r>
              <a:rPr lang="en-US" sz="2200" dirty="0"/>
              <a:t>is the most common crime in Calgary, and which community is the most affected? </a:t>
            </a:r>
          </a:p>
          <a:p>
            <a:pPr algn="just"/>
            <a:r>
              <a:rPr lang="en-US" sz="2200" dirty="0" smtClean="0"/>
              <a:t>What </a:t>
            </a:r>
            <a:r>
              <a:rPr lang="en-US" sz="2200" dirty="0"/>
              <a:t>is the </a:t>
            </a:r>
            <a:r>
              <a:rPr lang="en-US" sz="2200" dirty="0" smtClean="0"/>
              <a:t>least </a:t>
            </a:r>
            <a:r>
              <a:rPr lang="en-US" sz="2200" dirty="0"/>
              <a:t>common crime in Calgary? </a:t>
            </a:r>
          </a:p>
          <a:p>
            <a:pPr algn="just"/>
            <a:r>
              <a:rPr lang="en-US" sz="2200" dirty="0" smtClean="0"/>
              <a:t>How </a:t>
            </a:r>
            <a:r>
              <a:rPr lang="en-US" sz="2200" dirty="0"/>
              <a:t>has crime evolved over the last five years? Are any crime categories increasing rapidly during this period? </a:t>
            </a:r>
          </a:p>
          <a:p>
            <a:pPr algn="just"/>
            <a:r>
              <a:rPr lang="en-US" sz="2200" dirty="0" smtClean="0"/>
              <a:t>Do </a:t>
            </a:r>
            <a:r>
              <a:rPr lang="en-US" sz="2200" dirty="0"/>
              <a:t>crime categories follow consistent patterns year after year?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algn="just"/>
            <a:endParaRPr lang="es-MX" sz="22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 txBox="1">
            <a:spLocks/>
          </p:cNvSpPr>
          <p:nvPr/>
        </p:nvSpPr>
        <p:spPr>
          <a:xfrm>
            <a:off x="715027" y="1534154"/>
            <a:ext cx="10633553" cy="1572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en-US" sz="2200" dirty="0" smtClean="0"/>
              <a:t>With this exploratory data analysis is expected to inform residents, both new and local, about crime trends in Calgary and enable better decision-making for personal and community safety. Therefore, at the end of the analysis, is expected to know: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200" dirty="0" smtClean="0"/>
          </a:p>
          <a:p>
            <a:pPr algn="just"/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38642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</a:t>
            </a:r>
            <a:r>
              <a:rPr lang="en-US" dirty="0" smtClean="0"/>
              <a:t>Analysis</a:t>
            </a:r>
            <a:r>
              <a:rPr lang="es-MX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966790"/>
              </p:ext>
            </p:extLst>
          </p:nvPr>
        </p:nvGraphicFramePr>
        <p:xfrm>
          <a:off x="561974" y="1595094"/>
          <a:ext cx="11232235" cy="4766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ector 2"/>
          <p:cNvSpPr/>
          <p:nvPr/>
        </p:nvSpPr>
        <p:spPr>
          <a:xfrm>
            <a:off x="1194934" y="1159526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ector 10"/>
          <p:cNvSpPr/>
          <p:nvPr/>
        </p:nvSpPr>
        <p:spPr>
          <a:xfrm>
            <a:off x="1194934" y="2961837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ector 11"/>
          <p:cNvSpPr/>
          <p:nvPr/>
        </p:nvSpPr>
        <p:spPr>
          <a:xfrm>
            <a:off x="4398825" y="1159526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ector 12"/>
          <p:cNvSpPr/>
          <p:nvPr/>
        </p:nvSpPr>
        <p:spPr>
          <a:xfrm>
            <a:off x="4398825" y="3007941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ector 13"/>
          <p:cNvSpPr/>
          <p:nvPr/>
        </p:nvSpPr>
        <p:spPr>
          <a:xfrm>
            <a:off x="1194934" y="4764148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ector 14"/>
          <p:cNvSpPr/>
          <p:nvPr/>
        </p:nvSpPr>
        <p:spPr>
          <a:xfrm>
            <a:off x="4398825" y="4764149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ector 15"/>
          <p:cNvSpPr/>
          <p:nvPr/>
        </p:nvSpPr>
        <p:spPr>
          <a:xfrm>
            <a:off x="7556517" y="1159526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ector 16"/>
          <p:cNvSpPr/>
          <p:nvPr/>
        </p:nvSpPr>
        <p:spPr>
          <a:xfrm>
            <a:off x="7556517" y="3007941"/>
            <a:ext cx="1008000" cy="1008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E75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4" y="1141396"/>
            <a:ext cx="1044259" cy="1044259"/>
          </a:xfrm>
          <a:prstGeom prst="flowChartConnector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21" y="3123948"/>
            <a:ext cx="628850" cy="63413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34" y="4720665"/>
            <a:ext cx="1008000" cy="980510"/>
          </a:xfrm>
          <a:prstGeom prst="flowChartConnector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75100" r="65328" b="5022"/>
          <a:stretch/>
        </p:blipFill>
        <p:spPr>
          <a:xfrm>
            <a:off x="4435160" y="1204917"/>
            <a:ext cx="998018" cy="87788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28299" r="67390" b="50727"/>
          <a:stretch/>
        </p:blipFill>
        <p:spPr>
          <a:xfrm>
            <a:off x="4554129" y="3089015"/>
            <a:ext cx="760079" cy="926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5" t="28508" r="50666" b="52825"/>
          <a:stretch/>
        </p:blipFill>
        <p:spPr>
          <a:xfrm>
            <a:off x="4462853" y="4856356"/>
            <a:ext cx="879943" cy="8243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6" t="75909" r="51380" b="6053"/>
          <a:stretch/>
        </p:blipFill>
        <p:spPr>
          <a:xfrm>
            <a:off x="7582870" y="1260434"/>
            <a:ext cx="891688" cy="76685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8" t="4598" r="2637" b="74009"/>
          <a:stretch/>
        </p:blipFill>
        <p:spPr>
          <a:xfrm>
            <a:off x="7582870" y="3020467"/>
            <a:ext cx="976079" cy="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ETL Steps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562627" y="1153476"/>
            <a:ext cx="10731905" cy="53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200" b="1" dirty="0" smtClean="0">
                <a:latin typeface="+mn-lt"/>
                <a:ea typeface="Arial"/>
                <a:cs typeface="Arial"/>
                <a:sym typeface="Arial"/>
              </a:rPr>
              <a:t>Extract</a:t>
            </a:r>
            <a:r>
              <a:rPr lang="en-US" sz="2200" b="1" dirty="0">
                <a:latin typeface="+mn-lt"/>
                <a:ea typeface="Arial"/>
                <a:cs typeface="Arial"/>
                <a:sym typeface="Arial"/>
              </a:rPr>
              <a:t>:</a:t>
            </a:r>
            <a:endParaRPr sz="2200" b="1" dirty="0">
              <a:latin typeface="+mn-lt"/>
              <a:ea typeface="Arial"/>
              <a:cs typeface="Arial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Load the structured CSV file containing crime data.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Ensure all columns—community name, crime category, event count, year, and month—are present and correctly populated.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200" b="1" dirty="0">
                <a:latin typeface="+mn-lt"/>
                <a:ea typeface="Arial"/>
                <a:cs typeface="Arial"/>
                <a:sym typeface="Arial"/>
              </a:rPr>
              <a:t>Transform:</a:t>
            </a:r>
            <a:endParaRPr sz="2200" b="1" dirty="0">
              <a:latin typeface="+mn-lt"/>
              <a:ea typeface="Arial"/>
              <a:cs typeface="Arial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Clean the </a:t>
            </a: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data: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Check 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for duplicates or inconsistencies in community names or </a:t>
            </a: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categories and standardize 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date formats and ensure chronological order.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Filter data to exclude irrelevant or incomplete records, focusing only on valid entries.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Create new columns if necessary, e.g., a combined year-month column for time-series analysis.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200" b="1" dirty="0">
                <a:latin typeface="+mn-lt"/>
                <a:ea typeface="Arial"/>
                <a:cs typeface="Arial"/>
                <a:sym typeface="Arial"/>
              </a:rPr>
              <a:t>Load:</a:t>
            </a:r>
            <a:endParaRPr sz="2200" b="1" dirty="0">
              <a:latin typeface="+mn-lt"/>
              <a:ea typeface="Arial"/>
              <a:cs typeface="Arial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Import the cleaned and processed dataset into analytical tools or databases for further exploration.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endParaRPr sz="2200" dirty="0">
              <a:latin typeface="+mn-lt"/>
            </a:endParaRPr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EDA Steps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2556932" y="1469793"/>
            <a:ext cx="81676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Initial Exploration: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Summarize the dataset to check column structure, data types, and basic statistics (e.g., mean, median, counts).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Visualize missing values to confirm data completeness.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0" indent="-508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Analyze Patterns</a:t>
            </a:r>
            <a:r>
              <a:rPr lang="en-US" sz="1900" b="1" dirty="0" smtClean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Descriptive</a:t>
            </a:r>
            <a:r>
              <a:rPr lang="es-MX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Statistics</a:t>
            </a: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Find 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the most and least common crimes.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Look at trends over time and across communities.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Visualize Insights: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Use bar plots, </a:t>
            </a:r>
            <a:r>
              <a:rPr lang="en-US" sz="2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heat maps, 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and time-series graphs to identify patterns and trends.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28600" lvl="1" indent="-228600" algn="just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E32726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Highlight key findings with clear, informative charts.</a:t>
            </a:r>
            <a:endParaRPr sz="22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endParaRPr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955548"/>
            <a:ext cx="892072" cy="8995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6" t="75909" r="51380" b="6053"/>
          <a:stretch/>
        </p:blipFill>
        <p:spPr>
          <a:xfrm>
            <a:off x="897841" y="4824497"/>
            <a:ext cx="1083258" cy="9316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5" t="77037" r="34594" b="6260"/>
          <a:stretch/>
        </p:blipFill>
        <p:spPr>
          <a:xfrm>
            <a:off x="897841" y="3395990"/>
            <a:ext cx="1186062" cy="8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Calgary, 2025. </a:t>
            </a:r>
            <a:r>
              <a:rPr lang="en-US" i="1" dirty="0"/>
              <a:t>The City of Calgary´s Open Data Portal. </a:t>
            </a:r>
            <a:r>
              <a:rPr lang="en-US" dirty="0"/>
              <a:t>[Online] Available at: https://data.calgary.ca/stories/s/About/mgd4-4snb [Accessed 18 01 2025]. </a:t>
            </a:r>
            <a:endParaRPr lang="en-US" dirty="0" smtClean="0"/>
          </a:p>
          <a:p>
            <a:r>
              <a:rPr lang="en-US" dirty="0"/>
              <a:t>Python Software Foundation, </a:t>
            </a:r>
            <a:r>
              <a:rPr lang="en-US" dirty="0" err="1"/>
              <a:t>n.d.</a:t>
            </a:r>
            <a:r>
              <a:rPr lang="en-US" dirty="0"/>
              <a:t> </a:t>
            </a:r>
            <a:r>
              <a:rPr lang="en-US" i="1" dirty="0"/>
              <a:t>python. </a:t>
            </a:r>
            <a:r>
              <a:rPr lang="en-US" dirty="0"/>
              <a:t>[Online] Available at: https://docs.python.org/3/library/statistics.html [Accessed 18 01 2025].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8F560-7E6C-44AE-AFE4-924D1118F0AA}">
  <ds:schemaRefs>
    <ds:schemaRef ds:uri="http://purl.org/dc/terms/"/>
    <ds:schemaRef ds:uri="http://schemas.microsoft.com/office/2006/metadata/properties"/>
    <ds:schemaRef ds:uri="7a4191d5-9b76-4ae3-8401-87ceee92a846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9b0194d-1e98-4efc-bad5-9450f4bf7a13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</Template>
  <TotalTime>222</TotalTime>
  <Words>564</Words>
  <Application>Microsoft Office PowerPoint</Application>
  <PresentationFormat>Panorámica</PresentationFormat>
  <Paragraphs>74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Crime Statistics in Calgary</vt:lpstr>
      <vt:lpstr>Agenda</vt:lpstr>
      <vt:lpstr>Introduction</vt:lpstr>
      <vt:lpstr>Objectives</vt:lpstr>
      <vt:lpstr>Data Analysis Process</vt:lpstr>
      <vt:lpstr>ETL Steps</vt:lpstr>
      <vt:lpstr>EDA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Statistics in Calgary</dc:title>
  <dc:creator>Andres Caycedo</dc:creator>
  <cp:lastModifiedBy>Andres Caycedo</cp:lastModifiedBy>
  <cp:revision>18</cp:revision>
  <dcterms:created xsi:type="dcterms:W3CDTF">2025-01-21T03:45:30Z</dcterms:created>
  <dcterms:modified xsi:type="dcterms:W3CDTF">2025-01-21T23:00:08Z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