
<file path=[Content_Types].xml><?xml version="1.0" encoding="utf-8"?>
<Types xmlns="http://schemas.openxmlformats.org/package/2006/content-types">
  <Default Extension="bin" ContentType="application/vnd.openxmlformats-officedocument.oleObject"/>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4"/>
  </p:notesMasterIdLst>
  <p:sldIdLst>
    <p:sldId id="256" r:id="rId2"/>
    <p:sldId id="257" r:id="rId3"/>
    <p:sldId id="301" r:id="rId4"/>
    <p:sldId id="282" r:id="rId5"/>
    <p:sldId id="285" r:id="rId6"/>
    <p:sldId id="286" r:id="rId7"/>
    <p:sldId id="260" r:id="rId8"/>
    <p:sldId id="291" r:id="rId9"/>
    <p:sldId id="279" r:id="rId10"/>
    <p:sldId id="289" r:id="rId11"/>
    <p:sldId id="278" r:id="rId12"/>
    <p:sldId id="288" r:id="rId13"/>
    <p:sldId id="297" r:id="rId14"/>
    <p:sldId id="293" r:id="rId15"/>
    <p:sldId id="294" r:id="rId16"/>
    <p:sldId id="298" r:id="rId17"/>
    <p:sldId id="299" r:id="rId18"/>
    <p:sldId id="295" r:id="rId19"/>
    <p:sldId id="273" r:id="rId20"/>
    <p:sldId id="300" r:id="rId21"/>
    <p:sldId id="274" r:id="rId22"/>
    <p:sldId id="276" r:id="rId23"/>
  </p:sldIdLst>
  <p:sldSz cx="18288000" cy="10287000"/>
  <p:notesSz cx="6858000" cy="9144000"/>
  <p:embeddedFontLst>
    <p:embeddedFont>
      <p:font typeface="Aptos ExtraBold" panose="020B0004020202020204" pitchFamily="34" charset="0"/>
      <p:bold r:id="rId25"/>
      <p:italic r:id="rId26"/>
      <p:boldItalic r:id="rId27"/>
    </p:embeddedFont>
    <p:embeddedFont>
      <p:font typeface="Franklin Gothic Book" panose="020B0503020102020204" pitchFamily="34" charset="0"/>
      <p:regular r:id="rId28"/>
      <p:italic r:id="rId29"/>
    </p:embeddedFont>
    <p:embeddedFont>
      <p:font typeface="Roboto" panose="02000000000000000000" pitchFamily="2" charset="0"/>
      <p:regular r:id="rId30"/>
    </p:embeddedFont>
    <p:embeddedFont>
      <p:font typeface="Roboto Bold" panose="02000000000000000000" charset="0"/>
      <p:regular r:id="rId31"/>
      <p:bold r:id="rId32"/>
    </p:embeddedFont>
    <p:embeddedFont>
      <p:font typeface="Source Sans Pro Bold" panose="020B0604020202020204" charset="0"/>
      <p:regular r:id="rId33"/>
      <p:bold r:id="rId34"/>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8B33"/>
    <a:srgbClr val="F8AB6C"/>
    <a:srgbClr val="A2D668"/>
    <a:srgbClr val="C6D9F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534" autoAdjust="0"/>
    <p:restoredTop sz="87322" autoAdjust="0"/>
  </p:normalViewPr>
  <p:slideViewPr>
    <p:cSldViewPr>
      <p:cViewPr varScale="1">
        <p:scale>
          <a:sx n="37" d="100"/>
          <a:sy n="37" d="100"/>
        </p:scale>
        <p:origin x="1024" y="3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2.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10.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1.fntdata"/><Relationship Id="rId33" Type="http://schemas.openxmlformats.org/officeDocument/2006/relationships/font" Target="fonts/font9.fntdata"/><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5.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notesMaster" Target="notesMasters/notesMaster1.xml"/><Relationship Id="rId32" Type="http://schemas.openxmlformats.org/officeDocument/2006/relationships/font" Target="fonts/font8.fntdata"/><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4.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7.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3.fntdata"/><Relationship Id="rId30" Type="http://schemas.openxmlformats.org/officeDocument/2006/relationships/font" Target="fonts/font6.fntdata"/><Relationship Id="rId35"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oleObject" Target="../embeddings/oleObject1.bin"/></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pivotSource>
    <c:name>[Assisted_Classification.xlsx]Hoja1!TablaDinámica1</c:name>
    <c:fmtId val="-1"/>
  </c:pivotSource>
  <c:chart>
    <c:title>
      <c:tx>
        <c:rich>
          <a:bodyPr rot="0" spcFirstLastPara="1" vertOverflow="ellipsis" vert="horz" wrap="square" anchor="ctr" anchorCtr="1"/>
          <a:lstStyle/>
          <a:p>
            <a:pPr>
              <a:defRPr sz="3200" b="1" i="0" u="none" strike="noStrike" kern="1200" spc="0" baseline="0">
                <a:solidFill>
                  <a:schemeClr val="tx1"/>
                </a:solidFill>
                <a:latin typeface="Franklin Gothic Book" panose="020B0503020102020204" pitchFamily="34" charset="0"/>
                <a:ea typeface="+mn-ea"/>
                <a:cs typeface="+mn-cs"/>
              </a:defRPr>
            </a:pPr>
            <a:r>
              <a:rPr lang="en-US" sz="3200" b="1" dirty="0"/>
              <a:t>Sub</a:t>
            </a:r>
            <a:r>
              <a:rPr lang="en-US" sz="3200" b="1" baseline="0" dirty="0"/>
              <a:t> - </a:t>
            </a:r>
            <a:r>
              <a:rPr lang="en-US" sz="3200" b="1" dirty="0"/>
              <a:t>Topics</a:t>
            </a:r>
          </a:p>
        </c:rich>
      </c:tx>
      <c:overlay val="0"/>
      <c:spPr>
        <a:noFill/>
        <a:ln>
          <a:noFill/>
        </a:ln>
        <a:effectLst/>
      </c:spPr>
      <c:txPr>
        <a:bodyPr rot="0" spcFirstLastPara="1" vertOverflow="ellipsis" vert="horz" wrap="square" anchor="ctr" anchorCtr="1"/>
        <a:lstStyle/>
        <a:p>
          <a:pPr>
            <a:defRPr sz="3200" b="1" i="0" u="none" strike="noStrike" kern="1200" spc="0" baseline="0">
              <a:solidFill>
                <a:schemeClr val="tx1"/>
              </a:solidFill>
              <a:latin typeface="Franklin Gothic Book" panose="020B0503020102020204" pitchFamily="34" charset="0"/>
              <a:ea typeface="+mn-ea"/>
              <a:cs typeface="+mn-cs"/>
            </a:defRPr>
          </a:pPr>
          <a:endParaRPr lang="en-US"/>
        </a:p>
      </c:txPr>
    </c:title>
    <c:autoTitleDeleted val="0"/>
    <c:pivotFmts>
      <c:pivotFmt>
        <c:idx val="0"/>
        <c:spPr>
          <a:solidFill>
            <a:schemeClr val="accent2"/>
          </a:solidFill>
          <a:ln>
            <a:noFill/>
          </a:ln>
          <a:effectLst/>
        </c:spPr>
        <c:marker>
          <c:symbol val="none"/>
        </c:marker>
      </c:pivotFmt>
      <c:pivotFmt>
        <c:idx val="1"/>
        <c:spPr>
          <a:solidFill>
            <a:schemeClr val="accent2"/>
          </a:solidFill>
          <a:ln>
            <a:noFill/>
          </a:ln>
          <a:effectLst/>
        </c:spPr>
        <c:marker>
          <c:symbol val="none"/>
        </c:marker>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Franklin Gothic Book" panose="020B0503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3"/>
        <c:spPr>
          <a:solidFill>
            <a:srgbClr val="FF0000"/>
          </a:solidFill>
          <a:ln>
            <a:noFill/>
          </a:ln>
          <a:effectLst/>
        </c:spPr>
      </c:pivotFmt>
      <c:pivotFmt>
        <c:idx val="4"/>
        <c:spPr>
          <a:solidFill>
            <a:srgbClr val="7030A0"/>
          </a:solidFill>
          <a:ln>
            <a:noFill/>
          </a:ln>
          <a:effectLst/>
        </c:spPr>
      </c:pivotFmt>
      <c:pivotFmt>
        <c:idx val="5"/>
        <c:spPr>
          <a:solidFill>
            <a:schemeClr val="accent2">
              <a:lumMod val="50000"/>
            </a:schemeClr>
          </a:solidFill>
          <a:ln>
            <a:noFill/>
          </a:ln>
          <a:effectLst/>
        </c:spPr>
      </c:pivotFmt>
      <c:pivotFmt>
        <c:idx val="6"/>
        <c:spPr>
          <a:solidFill>
            <a:srgbClr val="00B050"/>
          </a:solidFill>
          <a:ln>
            <a:noFill/>
          </a:ln>
          <a:effectLst/>
        </c:spPr>
      </c:pivotFmt>
      <c:pivotFmt>
        <c:idx val="7"/>
        <c:spPr>
          <a:solidFill>
            <a:srgbClr val="0070C0"/>
          </a:solidFill>
          <a:ln>
            <a:noFill/>
          </a:ln>
          <a:effectLst/>
        </c:spPr>
      </c:pivotFmt>
      <c:pivotFmt>
        <c:idx val="8"/>
        <c:spPr>
          <a:solidFill>
            <a:srgbClr val="FF0000"/>
          </a:solidFill>
          <a:ln>
            <a:noFill/>
          </a:ln>
          <a:effectLst/>
        </c:spPr>
      </c:pivotFmt>
      <c:pivotFmt>
        <c:idx val="9"/>
        <c:spPr>
          <a:solidFill>
            <a:srgbClr val="7030A0"/>
          </a:solidFill>
          <a:ln>
            <a:noFill/>
          </a:ln>
          <a:effectLst/>
        </c:spPr>
      </c:pivotFmt>
      <c:pivotFmt>
        <c:idx val="10"/>
        <c:spPr>
          <a:solidFill>
            <a:schemeClr val="accent3">
              <a:lumMod val="75000"/>
            </a:schemeClr>
          </a:solidFill>
          <a:ln>
            <a:noFill/>
          </a:ln>
          <a:effectLst/>
        </c:spPr>
      </c:pivotFmt>
      <c:pivotFmt>
        <c:idx val="11"/>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Franklin Gothic Book" panose="020B0503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12"/>
        <c:spPr>
          <a:solidFill>
            <a:srgbClr val="FF0000"/>
          </a:solidFill>
          <a:ln>
            <a:noFill/>
          </a:ln>
          <a:effectLst/>
        </c:spPr>
      </c:pivotFmt>
      <c:pivotFmt>
        <c:idx val="13"/>
        <c:spPr>
          <a:solidFill>
            <a:schemeClr val="accent3">
              <a:lumMod val="75000"/>
            </a:schemeClr>
          </a:solidFill>
          <a:ln>
            <a:noFill/>
          </a:ln>
          <a:effectLst/>
        </c:spPr>
      </c:pivotFmt>
      <c:pivotFmt>
        <c:idx val="14"/>
        <c:spPr>
          <a:solidFill>
            <a:schemeClr val="accent2">
              <a:lumMod val="50000"/>
            </a:schemeClr>
          </a:solidFill>
          <a:ln>
            <a:noFill/>
          </a:ln>
          <a:effectLst/>
        </c:spPr>
      </c:pivotFmt>
      <c:pivotFmt>
        <c:idx val="15"/>
        <c:spPr>
          <a:solidFill>
            <a:srgbClr val="7030A0"/>
          </a:solidFill>
          <a:ln>
            <a:noFill/>
          </a:ln>
          <a:effectLst/>
        </c:spPr>
      </c:pivotFmt>
      <c:pivotFmt>
        <c:idx val="16"/>
        <c:spPr>
          <a:solidFill>
            <a:srgbClr val="0070C0"/>
          </a:solidFill>
          <a:ln>
            <a:noFill/>
          </a:ln>
          <a:effectLst/>
        </c:spPr>
      </c:pivotFmt>
      <c:pivotFmt>
        <c:idx val="17"/>
        <c:spPr>
          <a:solidFill>
            <a:srgbClr val="7030A0"/>
          </a:solidFill>
          <a:ln>
            <a:noFill/>
          </a:ln>
          <a:effectLst/>
        </c:spPr>
      </c:pivotFmt>
      <c:pivotFmt>
        <c:idx val="18"/>
        <c:spPr>
          <a:solidFill>
            <a:srgbClr val="FF0000"/>
          </a:solidFill>
          <a:ln>
            <a:noFill/>
          </a:ln>
          <a:effectLst/>
        </c:spPr>
      </c:pivotFmt>
      <c:pivotFmt>
        <c:idx val="19"/>
        <c:spPr>
          <a:solidFill>
            <a:srgbClr val="00B050"/>
          </a:solidFill>
          <a:ln>
            <a:noFill/>
          </a:ln>
          <a:effectLst/>
        </c:spPr>
      </c:pivotFmt>
      <c:pivotFmt>
        <c:idx val="20"/>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1200" b="0" i="0" u="none" strike="noStrike" kern="1200" baseline="0">
                  <a:solidFill>
                    <a:schemeClr val="tx1"/>
                  </a:solidFill>
                  <a:latin typeface="Franklin Gothic Book" panose="020B0503020102020204" pitchFamily="34" charset="0"/>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extLst>
        </c:dLbl>
      </c:pivotFmt>
      <c:pivotFmt>
        <c:idx val="21"/>
        <c:spPr>
          <a:solidFill>
            <a:srgbClr val="FF0000"/>
          </a:solidFill>
          <a:ln>
            <a:noFill/>
          </a:ln>
          <a:effectLst/>
        </c:spPr>
      </c:pivotFmt>
      <c:pivotFmt>
        <c:idx val="22"/>
        <c:spPr>
          <a:solidFill>
            <a:schemeClr val="accent3">
              <a:lumMod val="75000"/>
            </a:schemeClr>
          </a:solidFill>
          <a:ln>
            <a:noFill/>
          </a:ln>
          <a:effectLst/>
        </c:spPr>
      </c:pivotFmt>
      <c:pivotFmt>
        <c:idx val="23"/>
        <c:spPr>
          <a:solidFill>
            <a:schemeClr val="accent2">
              <a:lumMod val="50000"/>
            </a:schemeClr>
          </a:solidFill>
          <a:ln>
            <a:noFill/>
          </a:ln>
          <a:effectLst/>
        </c:spPr>
      </c:pivotFmt>
      <c:pivotFmt>
        <c:idx val="24"/>
        <c:spPr>
          <a:solidFill>
            <a:srgbClr val="7030A0"/>
          </a:solidFill>
          <a:ln>
            <a:noFill/>
          </a:ln>
          <a:effectLst/>
        </c:spPr>
      </c:pivotFmt>
      <c:pivotFmt>
        <c:idx val="25"/>
        <c:spPr>
          <a:solidFill>
            <a:srgbClr val="0070C0"/>
          </a:solidFill>
          <a:ln>
            <a:noFill/>
          </a:ln>
          <a:effectLst/>
        </c:spPr>
      </c:pivotFmt>
      <c:pivotFmt>
        <c:idx val="26"/>
        <c:spPr>
          <a:solidFill>
            <a:srgbClr val="7030A0"/>
          </a:solidFill>
          <a:ln>
            <a:noFill/>
          </a:ln>
          <a:effectLst/>
        </c:spPr>
      </c:pivotFmt>
      <c:pivotFmt>
        <c:idx val="27"/>
        <c:spPr>
          <a:solidFill>
            <a:srgbClr val="FF0000"/>
          </a:solidFill>
          <a:ln>
            <a:noFill/>
          </a:ln>
          <a:effectLst/>
        </c:spPr>
      </c:pivotFmt>
      <c:pivotFmt>
        <c:idx val="28"/>
        <c:spPr>
          <a:solidFill>
            <a:srgbClr val="00B050"/>
          </a:solidFill>
          <a:ln>
            <a:noFill/>
          </a:ln>
          <a:effectLst/>
        </c:spPr>
      </c:pivotFmt>
    </c:pivotFmts>
    <c:plotArea>
      <c:layout/>
      <c:barChart>
        <c:barDir val="bar"/>
        <c:grouping val="clustered"/>
        <c:varyColors val="0"/>
        <c:ser>
          <c:idx val="0"/>
          <c:order val="0"/>
          <c:tx>
            <c:strRef>
              <c:f>Hoja1!$B$3</c:f>
              <c:strCache>
                <c:ptCount val="1"/>
                <c:pt idx="0">
                  <c:v>Total</c:v>
                </c:pt>
              </c:strCache>
            </c:strRef>
          </c:tx>
          <c:spPr>
            <a:solidFill>
              <a:schemeClr val="accent2"/>
            </a:solidFill>
            <a:ln>
              <a:noFill/>
            </a:ln>
            <a:effectLst/>
          </c:spPr>
          <c:invertIfNegative val="0"/>
          <c:dPt>
            <c:idx val="1"/>
            <c:invertIfNegative val="0"/>
            <c:bubble3D val="0"/>
            <c:spPr>
              <a:solidFill>
                <a:srgbClr val="FF0000"/>
              </a:solidFill>
              <a:ln>
                <a:noFill/>
              </a:ln>
              <a:effectLst/>
            </c:spPr>
            <c:extLst>
              <c:ext xmlns:c16="http://schemas.microsoft.com/office/drawing/2014/chart" uri="{C3380CC4-5D6E-409C-BE32-E72D297353CC}">
                <c16:uniqueId val="{00000001-B607-4767-9381-551718383997}"/>
              </c:ext>
            </c:extLst>
          </c:dPt>
          <c:dPt>
            <c:idx val="2"/>
            <c:invertIfNegative val="0"/>
            <c:bubble3D val="0"/>
            <c:spPr>
              <a:solidFill>
                <a:schemeClr val="accent3">
                  <a:lumMod val="75000"/>
                </a:schemeClr>
              </a:solidFill>
              <a:ln>
                <a:noFill/>
              </a:ln>
              <a:effectLst/>
            </c:spPr>
            <c:extLst>
              <c:ext xmlns:c16="http://schemas.microsoft.com/office/drawing/2014/chart" uri="{C3380CC4-5D6E-409C-BE32-E72D297353CC}">
                <c16:uniqueId val="{00000003-B607-4767-9381-551718383997}"/>
              </c:ext>
            </c:extLst>
          </c:dPt>
          <c:dPt>
            <c:idx val="3"/>
            <c:invertIfNegative val="0"/>
            <c:bubble3D val="0"/>
            <c:spPr>
              <a:solidFill>
                <a:schemeClr val="accent2">
                  <a:lumMod val="50000"/>
                </a:schemeClr>
              </a:solidFill>
              <a:ln>
                <a:noFill/>
              </a:ln>
              <a:effectLst/>
            </c:spPr>
            <c:extLst>
              <c:ext xmlns:c16="http://schemas.microsoft.com/office/drawing/2014/chart" uri="{C3380CC4-5D6E-409C-BE32-E72D297353CC}">
                <c16:uniqueId val="{00000005-B607-4767-9381-551718383997}"/>
              </c:ext>
            </c:extLst>
          </c:dPt>
          <c:dPt>
            <c:idx val="4"/>
            <c:invertIfNegative val="0"/>
            <c:bubble3D val="0"/>
            <c:spPr>
              <a:solidFill>
                <a:srgbClr val="7030A0"/>
              </a:solidFill>
              <a:ln>
                <a:noFill/>
              </a:ln>
              <a:effectLst/>
            </c:spPr>
            <c:extLst>
              <c:ext xmlns:c16="http://schemas.microsoft.com/office/drawing/2014/chart" uri="{C3380CC4-5D6E-409C-BE32-E72D297353CC}">
                <c16:uniqueId val="{00000007-B607-4767-9381-551718383997}"/>
              </c:ext>
            </c:extLst>
          </c:dPt>
          <c:dPt>
            <c:idx val="5"/>
            <c:invertIfNegative val="0"/>
            <c:bubble3D val="0"/>
            <c:spPr>
              <a:solidFill>
                <a:srgbClr val="0070C0"/>
              </a:solidFill>
              <a:ln>
                <a:noFill/>
              </a:ln>
              <a:effectLst/>
            </c:spPr>
            <c:extLst>
              <c:ext xmlns:c16="http://schemas.microsoft.com/office/drawing/2014/chart" uri="{C3380CC4-5D6E-409C-BE32-E72D297353CC}">
                <c16:uniqueId val="{00000009-B607-4767-9381-551718383997}"/>
              </c:ext>
            </c:extLst>
          </c:dPt>
          <c:dPt>
            <c:idx val="6"/>
            <c:invertIfNegative val="0"/>
            <c:bubble3D val="0"/>
            <c:spPr>
              <a:solidFill>
                <a:srgbClr val="7030A0"/>
              </a:solidFill>
              <a:ln>
                <a:noFill/>
              </a:ln>
              <a:effectLst/>
            </c:spPr>
            <c:extLst>
              <c:ext xmlns:c16="http://schemas.microsoft.com/office/drawing/2014/chart" uri="{C3380CC4-5D6E-409C-BE32-E72D297353CC}">
                <c16:uniqueId val="{0000000B-B607-4767-9381-551718383997}"/>
              </c:ext>
            </c:extLst>
          </c:dPt>
          <c:dPt>
            <c:idx val="7"/>
            <c:invertIfNegative val="0"/>
            <c:bubble3D val="0"/>
            <c:spPr>
              <a:solidFill>
                <a:srgbClr val="FF0000"/>
              </a:solidFill>
              <a:ln>
                <a:noFill/>
              </a:ln>
              <a:effectLst/>
            </c:spPr>
            <c:extLst>
              <c:ext xmlns:c16="http://schemas.microsoft.com/office/drawing/2014/chart" uri="{C3380CC4-5D6E-409C-BE32-E72D297353CC}">
                <c16:uniqueId val="{0000000D-B607-4767-9381-551718383997}"/>
              </c:ext>
            </c:extLst>
          </c:dPt>
          <c:dPt>
            <c:idx val="8"/>
            <c:invertIfNegative val="0"/>
            <c:bubble3D val="0"/>
            <c:spPr>
              <a:solidFill>
                <a:srgbClr val="00B050"/>
              </a:solidFill>
              <a:ln>
                <a:noFill/>
              </a:ln>
              <a:effectLst/>
            </c:spPr>
            <c:extLst>
              <c:ext xmlns:c16="http://schemas.microsoft.com/office/drawing/2014/chart" uri="{C3380CC4-5D6E-409C-BE32-E72D297353CC}">
                <c16:uniqueId val="{0000000F-B607-4767-9381-551718383997}"/>
              </c:ext>
            </c:extLst>
          </c:dPt>
          <c:dLbls>
            <c:spPr>
              <a:noFill/>
              <a:ln>
                <a:noFill/>
              </a:ln>
              <a:effectLst/>
            </c:spPr>
            <c:txPr>
              <a:bodyPr rot="0" spcFirstLastPara="1" vertOverflow="ellipsis" vert="horz" wrap="square" anchor="ctr" anchorCtr="1"/>
              <a:lstStyle/>
              <a:p>
                <a:pPr>
                  <a:defRPr sz="2000" b="0" i="0" u="none" strike="noStrike" kern="1200" baseline="0">
                    <a:solidFill>
                      <a:schemeClr val="tx1"/>
                    </a:solidFill>
                    <a:latin typeface="Franklin Gothic Book" panose="020B0503020102020204" pitchFamily="34" charset="0"/>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Hoja1!$A$4:$A$13</c:f>
              <c:strCache>
                <c:ptCount val="9"/>
                <c:pt idx="0">
                  <c:v>International Comparison</c:v>
                </c:pt>
                <c:pt idx="1">
                  <c:v>Corruption and Lobbying</c:v>
                </c:pt>
                <c:pt idx="2">
                  <c:v>Other</c:v>
                </c:pt>
                <c:pt idx="3">
                  <c:v>General Institutional Distrust</c:v>
                </c:pt>
                <c:pt idx="4">
                  <c:v>Moral or Ethical Outrage</c:v>
                </c:pt>
                <c:pt idx="5">
                  <c:v>Justification of the Corporate Model</c:v>
                </c:pt>
                <c:pt idx="6">
                  <c:v>Sarcasm or Critical Humor</c:v>
                </c:pt>
                <c:pt idx="7">
                  <c:v>Criticism of the Tax System</c:v>
                </c:pt>
                <c:pt idx="8">
                  <c:v>Reform Proposals or Citizen Action</c:v>
                </c:pt>
              </c:strCache>
            </c:strRef>
          </c:cat>
          <c:val>
            <c:numRef>
              <c:f>Hoja1!$B$4:$B$13</c:f>
              <c:numCache>
                <c:formatCode>General</c:formatCode>
                <c:ptCount val="9"/>
                <c:pt idx="0">
                  <c:v>9</c:v>
                </c:pt>
                <c:pt idx="1">
                  <c:v>15</c:v>
                </c:pt>
                <c:pt idx="2">
                  <c:v>16</c:v>
                </c:pt>
                <c:pt idx="3">
                  <c:v>25</c:v>
                </c:pt>
                <c:pt idx="4">
                  <c:v>31</c:v>
                </c:pt>
                <c:pt idx="5">
                  <c:v>41</c:v>
                </c:pt>
                <c:pt idx="6">
                  <c:v>50</c:v>
                </c:pt>
                <c:pt idx="7">
                  <c:v>57</c:v>
                </c:pt>
                <c:pt idx="8">
                  <c:v>58</c:v>
                </c:pt>
              </c:numCache>
            </c:numRef>
          </c:val>
          <c:extLst>
            <c:ext xmlns:c16="http://schemas.microsoft.com/office/drawing/2014/chart" uri="{C3380CC4-5D6E-409C-BE32-E72D297353CC}">
              <c16:uniqueId val="{00000010-B607-4767-9381-551718383997}"/>
            </c:ext>
          </c:extLst>
        </c:ser>
        <c:dLbls>
          <c:showLegendKey val="0"/>
          <c:showVal val="0"/>
          <c:showCatName val="0"/>
          <c:showSerName val="0"/>
          <c:showPercent val="0"/>
          <c:showBubbleSize val="0"/>
        </c:dLbls>
        <c:gapWidth val="80"/>
        <c:axId val="1560278415"/>
        <c:axId val="1560275087"/>
      </c:barChart>
      <c:catAx>
        <c:axId val="156027841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600" b="0" i="0" u="none" strike="noStrike" kern="1200" baseline="0">
                <a:solidFill>
                  <a:schemeClr val="tx1"/>
                </a:solidFill>
                <a:latin typeface="Franklin Gothic Book" panose="020B0503020102020204" pitchFamily="34" charset="0"/>
                <a:ea typeface="+mn-ea"/>
                <a:cs typeface="+mn-cs"/>
              </a:defRPr>
            </a:pPr>
            <a:endParaRPr lang="en-US"/>
          </a:p>
        </c:txPr>
        <c:crossAx val="1560275087"/>
        <c:crosses val="autoZero"/>
        <c:auto val="1"/>
        <c:lblAlgn val="ctr"/>
        <c:lblOffset val="100"/>
        <c:noMultiLvlLbl val="0"/>
      </c:catAx>
      <c:valAx>
        <c:axId val="1560275087"/>
        <c:scaling>
          <c:orientation val="minMax"/>
        </c:scaling>
        <c:delete val="0"/>
        <c:axPos val="b"/>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2000" b="0" i="0" u="none" strike="noStrike" kern="1200" baseline="0">
                <a:solidFill>
                  <a:schemeClr val="tx1"/>
                </a:solidFill>
                <a:latin typeface="Franklin Gothic Book" panose="020B0503020102020204" pitchFamily="34" charset="0"/>
                <a:ea typeface="+mn-ea"/>
                <a:cs typeface="+mn-cs"/>
              </a:defRPr>
            </a:pPr>
            <a:endParaRPr lang="en-US"/>
          </a:p>
        </c:txPr>
        <c:crossAx val="1560278415"/>
        <c:crosses val="autoZero"/>
        <c:crossBetween val="between"/>
      </c:valAx>
      <c:spPr>
        <a:noFill/>
        <a:ln>
          <a:noFill/>
        </a:ln>
        <a:effectLst/>
      </c:spPr>
    </c:plotArea>
    <c:plotVisOnly val="1"/>
    <c:dispBlanksAs val="gap"/>
    <c:showDLblsOverMax val="0"/>
  </c:chart>
  <c:spPr>
    <a:solidFill>
      <a:sysClr val="window" lastClr="FFFFFF"/>
    </a:solidFill>
    <a:ln>
      <a:noFill/>
    </a:ln>
    <a:effectLst/>
  </c:spPr>
  <c:txPr>
    <a:bodyPr/>
    <a:lstStyle/>
    <a:p>
      <a:pPr>
        <a:defRPr sz="1200">
          <a:solidFill>
            <a:schemeClr val="tx1"/>
          </a:solidFill>
          <a:latin typeface="Franklin Gothic Book" panose="020B0503020102020204" pitchFamily="34" charset="0"/>
        </a:defRPr>
      </a:pPr>
      <a:endParaRPr lang="en-US"/>
    </a:p>
  </c:txPr>
  <c:externalData r:id="rId4">
    <c:autoUpdate val="0"/>
  </c:externalData>
  <c:extLst>
    <c:ext xmlns:c14="http://schemas.microsoft.com/office/drawing/2007/8/2/chart" uri="{781A3756-C4B2-4CAC-9D66-4F8BD8637D16}">
      <c14:pivotOptions>
        <c14:dropZoneFilter val="1"/>
        <c14:dropZoneCategories val="1"/>
        <c14:dropZoneData val="1"/>
        <c14:dropZonesVisible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2">
  <a:schemeClr val="accent2"/>
  <a:schemeClr val="accent4"/>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968269EE-3EE5-4EC2-AA17-385D52E4D9E1}" type="doc">
      <dgm:prSet loTypeId="urn:microsoft.com/office/officeart/2005/8/layout/bProcess4" loCatId="process" qsTypeId="urn:microsoft.com/office/officeart/2005/8/quickstyle/simple1" qsCatId="simple" csTypeId="urn:microsoft.com/office/officeart/2005/8/colors/accent1_2" csCatId="accent1" phldr="1"/>
      <dgm:spPr/>
      <dgm:t>
        <a:bodyPr/>
        <a:lstStyle/>
        <a:p>
          <a:endParaRPr lang="en-US"/>
        </a:p>
      </dgm:t>
    </dgm:pt>
    <dgm:pt modelId="{36CF6E86-FA91-4CA9-A735-E97E3FEDE96B}">
      <dgm:prSet phldrT="[Text]" custT="1"/>
      <dgm:spPr/>
      <dgm:t>
        <a:bodyPr/>
        <a:lstStyle/>
        <a:p>
          <a:r>
            <a:rPr lang="en-US" sz="2400" dirty="0">
              <a:latin typeface="Franklin Gothic Book" panose="020B0503020102020204" pitchFamily="34" charset="0"/>
            </a:rPr>
            <a:t>Data extraction from YouTube</a:t>
          </a:r>
        </a:p>
      </dgm:t>
    </dgm:pt>
    <dgm:pt modelId="{E5CEF08D-BA7D-44A8-B618-2E9D6CBA9232}" type="parTrans" cxnId="{6AC8D17B-C092-467E-BEB4-3922595C4699}">
      <dgm:prSet/>
      <dgm:spPr/>
      <dgm:t>
        <a:bodyPr/>
        <a:lstStyle/>
        <a:p>
          <a:endParaRPr lang="en-US" sz="2400">
            <a:latin typeface="Franklin Gothic Book" panose="020B0503020102020204" pitchFamily="34" charset="0"/>
          </a:endParaRPr>
        </a:p>
      </dgm:t>
    </dgm:pt>
    <dgm:pt modelId="{E6E64F5C-B995-4EA3-B83D-5A2151DF3DFC}" type="sibTrans" cxnId="{6AC8D17B-C092-467E-BEB4-3922595C4699}">
      <dgm:prSet/>
      <dgm:spPr/>
      <dgm:t>
        <a:bodyPr/>
        <a:lstStyle/>
        <a:p>
          <a:endParaRPr lang="en-US" sz="2400">
            <a:latin typeface="Franklin Gothic Book" panose="020B0503020102020204" pitchFamily="34" charset="0"/>
          </a:endParaRPr>
        </a:p>
      </dgm:t>
    </dgm:pt>
    <dgm:pt modelId="{2F24C39B-1914-4CB0-BB7E-6B05030845F5}">
      <dgm:prSet phldrT="[Text]" custT="1"/>
      <dgm:spPr/>
      <dgm:t>
        <a:bodyPr/>
        <a:lstStyle/>
        <a:p>
          <a:r>
            <a:rPr lang="en-US" sz="2400" dirty="0">
              <a:latin typeface="Franklin Gothic Book" panose="020B0503020102020204" pitchFamily="34" charset="0"/>
            </a:rPr>
            <a:t>General topics Classification using IA</a:t>
          </a:r>
        </a:p>
      </dgm:t>
    </dgm:pt>
    <dgm:pt modelId="{DA89B0CF-1F97-47C5-8C87-A5E6B1A2FBCD}" type="parTrans" cxnId="{DB29D733-CD14-44AF-B906-E1B3BB3826F7}">
      <dgm:prSet/>
      <dgm:spPr/>
      <dgm:t>
        <a:bodyPr/>
        <a:lstStyle/>
        <a:p>
          <a:endParaRPr lang="en-US" sz="2400">
            <a:latin typeface="Franklin Gothic Book" panose="020B0503020102020204" pitchFamily="34" charset="0"/>
          </a:endParaRPr>
        </a:p>
      </dgm:t>
    </dgm:pt>
    <dgm:pt modelId="{0A14D250-068F-45A2-9C50-E5CC4A369071}" type="sibTrans" cxnId="{DB29D733-CD14-44AF-B906-E1B3BB3826F7}">
      <dgm:prSet/>
      <dgm:spPr/>
      <dgm:t>
        <a:bodyPr/>
        <a:lstStyle/>
        <a:p>
          <a:endParaRPr lang="en-US" sz="2400">
            <a:latin typeface="Franklin Gothic Book" panose="020B0503020102020204" pitchFamily="34" charset="0"/>
          </a:endParaRPr>
        </a:p>
      </dgm:t>
    </dgm:pt>
    <dgm:pt modelId="{E2807F59-3615-4AB5-A79E-DD3EC9A39E60}">
      <dgm:prSet phldrT="[Text]" custT="1"/>
      <dgm:spPr/>
      <dgm:t>
        <a:bodyPr/>
        <a:lstStyle/>
        <a:p>
          <a:r>
            <a:rPr lang="en-US" sz="2400" dirty="0">
              <a:latin typeface="Franklin Gothic Book" panose="020B0503020102020204" pitchFamily="34" charset="0"/>
            </a:rPr>
            <a:t>Data Cleaning</a:t>
          </a:r>
        </a:p>
      </dgm:t>
    </dgm:pt>
    <dgm:pt modelId="{C3CF85B6-3A88-45E0-ADDE-0DF2C5F8D510}" type="parTrans" cxnId="{88BAC346-FB23-457B-9E48-CE770FCF12F1}">
      <dgm:prSet/>
      <dgm:spPr/>
      <dgm:t>
        <a:bodyPr/>
        <a:lstStyle/>
        <a:p>
          <a:endParaRPr lang="en-US" sz="2400">
            <a:latin typeface="Franklin Gothic Book" panose="020B0503020102020204" pitchFamily="34" charset="0"/>
          </a:endParaRPr>
        </a:p>
      </dgm:t>
    </dgm:pt>
    <dgm:pt modelId="{C8B49568-D1EA-4EFF-B7ED-58A89DF9A66D}" type="sibTrans" cxnId="{88BAC346-FB23-457B-9E48-CE770FCF12F1}">
      <dgm:prSet/>
      <dgm:spPr/>
      <dgm:t>
        <a:bodyPr/>
        <a:lstStyle/>
        <a:p>
          <a:endParaRPr lang="en-US" sz="2400">
            <a:latin typeface="Franklin Gothic Book" panose="020B0503020102020204" pitchFamily="34" charset="0"/>
          </a:endParaRPr>
        </a:p>
      </dgm:t>
    </dgm:pt>
    <dgm:pt modelId="{36947AC8-B5D6-458E-BA1F-6275B31A0B6E}">
      <dgm:prSet phldrT="[Text]" custT="1"/>
      <dgm:spPr/>
      <dgm:t>
        <a:bodyPr/>
        <a:lstStyle/>
        <a:p>
          <a:r>
            <a:rPr lang="en-US" sz="2400" dirty="0">
              <a:latin typeface="Franklin Gothic Book" panose="020B0503020102020204" pitchFamily="34" charset="0"/>
            </a:rPr>
            <a:t>Exploratory Data Analysis</a:t>
          </a:r>
        </a:p>
      </dgm:t>
    </dgm:pt>
    <dgm:pt modelId="{3944BBBB-4254-4ACD-A08F-216CCEE3D7C3}" type="parTrans" cxnId="{0E8C9193-3B71-4BF3-AEB7-993DD18297FA}">
      <dgm:prSet/>
      <dgm:spPr/>
      <dgm:t>
        <a:bodyPr/>
        <a:lstStyle/>
        <a:p>
          <a:endParaRPr lang="en-US" sz="2400">
            <a:latin typeface="Franklin Gothic Book" panose="020B0503020102020204" pitchFamily="34" charset="0"/>
          </a:endParaRPr>
        </a:p>
      </dgm:t>
    </dgm:pt>
    <dgm:pt modelId="{E6262C7E-AA2C-4E92-BC9B-8F4217CF96C9}" type="sibTrans" cxnId="{0E8C9193-3B71-4BF3-AEB7-993DD18297FA}">
      <dgm:prSet/>
      <dgm:spPr/>
      <dgm:t>
        <a:bodyPr/>
        <a:lstStyle/>
        <a:p>
          <a:endParaRPr lang="en-US" sz="2400">
            <a:latin typeface="Franklin Gothic Book" panose="020B0503020102020204" pitchFamily="34" charset="0"/>
          </a:endParaRPr>
        </a:p>
      </dgm:t>
    </dgm:pt>
    <dgm:pt modelId="{0DBC73D4-B0AD-40C3-8B6F-3B97BFFE4FA8}">
      <dgm:prSet phldrT="[Text]" custT="1"/>
      <dgm:spPr/>
      <dgm:t>
        <a:bodyPr/>
        <a:lstStyle/>
        <a:p>
          <a:r>
            <a:rPr lang="en-US" sz="2400" dirty="0">
              <a:latin typeface="Franklin Gothic Book" panose="020B0503020102020204" pitchFamily="34" charset="0"/>
            </a:rPr>
            <a:t>Word Frequency Analysis</a:t>
          </a:r>
        </a:p>
      </dgm:t>
    </dgm:pt>
    <dgm:pt modelId="{BAB04E62-797C-4535-921D-C8C764B49135}" type="parTrans" cxnId="{CAF65424-5FD1-4DCF-81F8-1649488ACEF2}">
      <dgm:prSet/>
      <dgm:spPr/>
      <dgm:t>
        <a:bodyPr/>
        <a:lstStyle/>
        <a:p>
          <a:endParaRPr lang="en-US" sz="2400">
            <a:latin typeface="Franklin Gothic Book" panose="020B0503020102020204" pitchFamily="34" charset="0"/>
          </a:endParaRPr>
        </a:p>
      </dgm:t>
    </dgm:pt>
    <dgm:pt modelId="{025B8211-AAEC-4177-84EE-E11DECC58817}" type="sibTrans" cxnId="{CAF65424-5FD1-4DCF-81F8-1649488ACEF2}">
      <dgm:prSet/>
      <dgm:spPr/>
      <dgm:t>
        <a:bodyPr/>
        <a:lstStyle/>
        <a:p>
          <a:endParaRPr lang="en-US" sz="2400">
            <a:latin typeface="Franklin Gothic Book" panose="020B0503020102020204" pitchFamily="34" charset="0"/>
          </a:endParaRPr>
        </a:p>
      </dgm:t>
    </dgm:pt>
    <dgm:pt modelId="{ACEAB05E-C27F-47AF-B32F-8CD4BB090AE6}">
      <dgm:prSet phldrT="[Text]" custT="1"/>
      <dgm:spPr/>
      <dgm:t>
        <a:bodyPr/>
        <a:lstStyle/>
        <a:p>
          <a:r>
            <a:rPr lang="en-US" sz="2400" dirty="0">
              <a:latin typeface="Franklin Gothic Book" panose="020B0503020102020204" pitchFamily="34" charset="0"/>
            </a:rPr>
            <a:t>Compute Polarity and Subjectivity Score</a:t>
          </a:r>
        </a:p>
      </dgm:t>
    </dgm:pt>
    <dgm:pt modelId="{246F8695-9E60-4CA2-812F-D341286D2069}" type="parTrans" cxnId="{C62644D8-B6E4-4089-AA23-22468A7ED0FE}">
      <dgm:prSet/>
      <dgm:spPr/>
      <dgm:t>
        <a:bodyPr/>
        <a:lstStyle/>
        <a:p>
          <a:endParaRPr lang="en-US" sz="2400">
            <a:latin typeface="Franklin Gothic Book" panose="020B0503020102020204" pitchFamily="34" charset="0"/>
          </a:endParaRPr>
        </a:p>
      </dgm:t>
    </dgm:pt>
    <dgm:pt modelId="{372AD547-F04B-41C3-A25C-6E634A153701}" type="sibTrans" cxnId="{C62644D8-B6E4-4089-AA23-22468A7ED0FE}">
      <dgm:prSet/>
      <dgm:spPr/>
      <dgm:t>
        <a:bodyPr/>
        <a:lstStyle/>
        <a:p>
          <a:endParaRPr lang="en-US" sz="2400">
            <a:latin typeface="Franklin Gothic Book" panose="020B0503020102020204" pitchFamily="34" charset="0"/>
          </a:endParaRPr>
        </a:p>
      </dgm:t>
    </dgm:pt>
    <dgm:pt modelId="{C8DF83FA-41EF-49F3-8292-A656002A6408}">
      <dgm:prSet phldrT="[Text]" custT="1"/>
      <dgm:spPr/>
      <dgm:t>
        <a:bodyPr/>
        <a:lstStyle/>
        <a:p>
          <a:r>
            <a:rPr lang="en-US" sz="2400" dirty="0">
              <a:latin typeface="Franklin Gothic Book" panose="020B0503020102020204" pitchFamily="34" charset="0"/>
            </a:rPr>
            <a:t>Define Goals and Guiding Questions</a:t>
          </a:r>
        </a:p>
      </dgm:t>
    </dgm:pt>
    <dgm:pt modelId="{54DBCE11-5EE2-43B2-A5F8-F394B9E2679A}" type="parTrans" cxnId="{996F70D8-2C11-4BCA-B3CF-A5A7E9BEB26D}">
      <dgm:prSet/>
      <dgm:spPr/>
      <dgm:t>
        <a:bodyPr/>
        <a:lstStyle/>
        <a:p>
          <a:endParaRPr lang="en-US" sz="2400">
            <a:latin typeface="Franklin Gothic Book" panose="020B0503020102020204" pitchFamily="34" charset="0"/>
          </a:endParaRPr>
        </a:p>
      </dgm:t>
    </dgm:pt>
    <dgm:pt modelId="{087A9A30-841B-4165-9FED-DB5E82C4B5AD}" type="sibTrans" cxnId="{996F70D8-2C11-4BCA-B3CF-A5A7E9BEB26D}">
      <dgm:prSet/>
      <dgm:spPr/>
      <dgm:t>
        <a:bodyPr/>
        <a:lstStyle/>
        <a:p>
          <a:endParaRPr lang="en-US" sz="2400">
            <a:latin typeface="Franklin Gothic Book" panose="020B0503020102020204" pitchFamily="34" charset="0"/>
          </a:endParaRPr>
        </a:p>
      </dgm:t>
    </dgm:pt>
    <dgm:pt modelId="{27B5F6B2-1340-437D-9850-510A0730595C}">
      <dgm:prSet phldrT="[Text]" custT="1"/>
      <dgm:spPr/>
      <dgm:t>
        <a:bodyPr/>
        <a:lstStyle/>
        <a:p>
          <a:r>
            <a:rPr lang="en-US" sz="2400" dirty="0">
              <a:latin typeface="Franklin Gothic Book" panose="020B0503020102020204" pitchFamily="34" charset="0"/>
            </a:rPr>
            <a:t>Categorize scores and Plot – Sentiment Analysis</a:t>
          </a:r>
        </a:p>
      </dgm:t>
    </dgm:pt>
    <dgm:pt modelId="{5D4B8833-DF14-4B37-BE77-B206A5167005}" type="parTrans" cxnId="{808C8081-505B-4CCD-B9F3-64C64BF52572}">
      <dgm:prSet/>
      <dgm:spPr/>
      <dgm:t>
        <a:bodyPr/>
        <a:lstStyle/>
        <a:p>
          <a:endParaRPr lang="en-US" sz="2400">
            <a:latin typeface="Franklin Gothic Book" panose="020B0503020102020204" pitchFamily="34" charset="0"/>
          </a:endParaRPr>
        </a:p>
      </dgm:t>
    </dgm:pt>
    <dgm:pt modelId="{2F1984CF-F56D-4930-B378-7F3A35A7FDA8}" type="sibTrans" cxnId="{808C8081-505B-4CCD-B9F3-64C64BF52572}">
      <dgm:prSet/>
      <dgm:spPr/>
      <dgm:t>
        <a:bodyPr/>
        <a:lstStyle/>
        <a:p>
          <a:endParaRPr lang="en-US" sz="2400">
            <a:latin typeface="Franklin Gothic Book" panose="020B0503020102020204" pitchFamily="34" charset="0"/>
          </a:endParaRPr>
        </a:p>
      </dgm:t>
    </dgm:pt>
    <dgm:pt modelId="{15A0B87A-AF50-43EC-943D-FC18F2056FB8}">
      <dgm:prSet phldrT="[Text]" custT="1"/>
      <dgm:spPr/>
      <dgm:t>
        <a:bodyPr/>
        <a:lstStyle/>
        <a:p>
          <a:r>
            <a:rPr lang="en-US" sz="2400" dirty="0">
              <a:latin typeface="Franklin Gothic Book" panose="020B0503020102020204" pitchFamily="34" charset="0"/>
            </a:rPr>
            <a:t>Correlation Analysis for topics</a:t>
          </a:r>
        </a:p>
      </dgm:t>
    </dgm:pt>
    <dgm:pt modelId="{A45E7480-E9BF-4D4F-B5DE-E519B7735135}" type="parTrans" cxnId="{E5A21174-2AC5-46E7-B0FF-3ADB8CA2019B}">
      <dgm:prSet/>
      <dgm:spPr/>
      <dgm:t>
        <a:bodyPr/>
        <a:lstStyle/>
        <a:p>
          <a:endParaRPr lang="en-US" sz="2400">
            <a:latin typeface="Franklin Gothic Book" panose="020B0503020102020204" pitchFamily="34" charset="0"/>
          </a:endParaRPr>
        </a:p>
      </dgm:t>
    </dgm:pt>
    <dgm:pt modelId="{48456D6C-B20B-48A2-91C9-D901DD44DB7D}" type="sibTrans" cxnId="{E5A21174-2AC5-46E7-B0FF-3ADB8CA2019B}">
      <dgm:prSet/>
      <dgm:spPr/>
      <dgm:t>
        <a:bodyPr/>
        <a:lstStyle/>
        <a:p>
          <a:endParaRPr lang="en-US" sz="2400">
            <a:latin typeface="Franklin Gothic Book" panose="020B0503020102020204" pitchFamily="34" charset="0"/>
          </a:endParaRPr>
        </a:p>
      </dgm:t>
    </dgm:pt>
    <dgm:pt modelId="{BF0760E8-A0AA-4B6B-9D2C-B8B2B7BA1FB5}">
      <dgm:prSet phldrT="[Text]" custT="1"/>
      <dgm:spPr/>
      <dgm:t>
        <a:bodyPr/>
        <a:lstStyle/>
        <a:p>
          <a:r>
            <a:rPr lang="en-US" sz="2400" dirty="0">
              <a:latin typeface="Franklin Gothic Book" panose="020B0503020102020204" pitchFamily="34" charset="0"/>
            </a:rPr>
            <a:t>Estimate Degree of centrality and Betweenness</a:t>
          </a:r>
        </a:p>
      </dgm:t>
    </dgm:pt>
    <dgm:pt modelId="{E8B96131-6716-419C-AE00-283FAC1FDF5A}" type="parTrans" cxnId="{E28FF72B-3DCF-4E7A-8B08-AB4E2F3F4426}">
      <dgm:prSet/>
      <dgm:spPr/>
      <dgm:t>
        <a:bodyPr/>
        <a:lstStyle/>
        <a:p>
          <a:endParaRPr lang="en-US" sz="2400">
            <a:latin typeface="Franklin Gothic Book" panose="020B0503020102020204" pitchFamily="34" charset="0"/>
          </a:endParaRPr>
        </a:p>
      </dgm:t>
    </dgm:pt>
    <dgm:pt modelId="{62C54BFE-8E08-41E3-8B0B-BF62005E2BBA}" type="sibTrans" cxnId="{E28FF72B-3DCF-4E7A-8B08-AB4E2F3F4426}">
      <dgm:prSet/>
      <dgm:spPr/>
      <dgm:t>
        <a:bodyPr/>
        <a:lstStyle/>
        <a:p>
          <a:endParaRPr lang="en-US" sz="2400">
            <a:latin typeface="Franklin Gothic Book" panose="020B0503020102020204" pitchFamily="34" charset="0"/>
          </a:endParaRPr>
        </a:p>
      </dgm:t>
    </dgm:pt>
    <dgm:pt modelId="{159834AD-A78B-476C-ADAF-DDF2806F9071}">
      <dgm:prSet phldrT="[Text]" custT="1"/>
      <dgm:spPr/>
      <dgm:t>
        <a:bodyPr/>
        <a:lstStyle/>
        <a:p>
          <a:r>
            <a:rPr lang="en-US" sz="2400" dirty="0">
              <a:latin typeface="Franklin Gothic Book" panose="020B0503020102020204" pitchFamily="34" charset="0"/>
            </a:rPr>
            <a:t>Asses different models performance</a:t>
          </a:r>
        </a:p>
      </dgm:t>
    </dgm:pt>
    <dgm:pt modelId="{382D2203-0A68-4AFA-93C4-B4860D6CF7FE}" type="parTrans" cxnId="{B838CAB8-7D9E-4E4A-B3E5-2B5B602DCBEB}">
      <dgm:prSet/>
      <dgm:spPr/>
      <dgm:t>
        <a:bodyPr/>
        <a:lstStyle/>
        <a:p>
          <a:endParaRPr lang="en-US" sz="2400">
            <a:latin typeface="Franklin Gothic Book" panose="020B0503020102020204" pitchFamily="34" charset="0"/>
          </a:endParaRPr>
        </a:p>
      </dgm:t>
    </dgm:pt>
    <dgm:pt modelId="{32538063-8A13-4DBD-9E11-AA2F6E12C561}" type="sibTrans" cxnId="{B838CAB8-7D9E-4E4A-B3E5-2B5B602DCBEB}">
      <dgm:prSet/>
      <dgm:spPr/>
      <dgm:t>
        <a:bodyPr/>
        <a:lstStyle/>
        <a:p>
          <a:endParaRPr lang="en-US" sz="2400">
            <a:latin typeface="Franklin Gothic Book" panose="020B0503020102020204" pitchFamily="34" charset="0"/>
          </a:endParaRPr>
        </a:p>
      </dgm:t>
    </dgm:pt>
    <dgm:pt modelId="{B552CE5C-5050-4001-AC14-24D84671338A}">
      <dgm:prSet phldrT="[Text]" custT="1"/>
      <dgm:spPr/>
      <dgm:t>
        <a:bodyPr/>
        <a:lstStyle/>
        <a:p>
          <a:r>
            <a:rPr lang="en-US" sz="2400" dirty="0">
              <a:latin typeface="Franklin Gothic Book" panose="020B0503020102020204" pitchFamily="34" charset="0"/>
            </a:rPr>
            <a:t>Main topics definition</a:t>
          </a:r>
        </a:p>
      </dgm:t>
    </dgm:pt>
    <dgm:pt modelId="{FFE03AD1-BB52-4DEA-8764-E7C175EDDAC4}" type="parTrans" cxnId="{4E9826E6-156A-4285-AB29-CBBFB334EB0B}">
      <dgm:prSet/>
      <dgm:spPr/>
      <dgm:t>
        <a:bodyPr/>
        <a:lstStyle/>
        <a:p>
          <a:endParaRPr lang="en-US" sz="2400">
            <a:latin typeface="Franklin Gothic Book" panose="020B0503020102020204" pitchFamily="34" charset="0"/>
          </a:endParaRPr>
        </a:p>
      </dgm:t>
    </dgm:pt>
    <dgm:pt modelId="{B948A01C-EF02-49A4-997E-988BDAC88C74}" type="sibTrans" cxnId="{4E9826E6-156A-4285-AB29-CBBFB334EB0B}">
      <dgm:prSet/>
      <dgm:spPr/>
      <dgm:t>
        <a:bodyPr/>
        <a:lstStyle/>
        <a:p>
          <a:endParaRPr lang="en-US" sz="2400">
            <a:latin typeface="Franklin Gothic Book" panose="020B0503020102020204" pitchFamily="34" charset="0"/>
          </a:endParaRPr>
        </a:p>
      </dgm:t>
    </dgm:pt>
    <dgm:pt modelId="{3D16213F-D3F7-4D50-BD63-839CBDA7379A}">
      <dgm:prSet phldrT="[Text]" custT="1"/>
      <dgm:spPr/>
      <dgm:t>
        <a:bodyPr/>
        <a:lstStyle/>
        <a:p>
          <a:r>
            <a:rPr lang="en-US" sz="2400">
              <a:latin typeface="Franklin Gothic Book" panose="020B0503020102020204" pitchFamily="34" charset="0"/>
            </a:rPr>
            <a:t>Assisted Classification using IA</a:t>
          </a:r>
          <a:endParaRPr lang="en-US" sz="2400" dirty="0">
            <a:latin typeface="Franklin Gothic Book" panose="020B0503020102020204" pitchFamily="34" charset="0"/>
          </a:endParaRPr>
        </a:p>
      </dgm:t>
    </dgm:pt>
    <dgm:pt modelId="{D752CE23-1B37-49CF-B2E2-3CF524A12082}" type="parTrans" cxnId="{F6EE17A6-AFEF-4DCF-8D0E-5A0D4F2342DA}">
      <dgm:prSet/>
      <dgm:spPr/>
      <dgm:t>
        <a:bodyPr/>
        <a:lstStyle/>
        <a:p>
          <a:endParaRPr lang="en-US" sz="2400">
            <a:latin typeface="Franklin Gothic Book" panose="020B0503020102020204" pitchFamily="34" charset="0"/>
          </a:endParaRPr>
        </a:p>
      </dgm:t>
    </dgm:pt>
    <dgm:pt modelId="{6E1AF716-7CB1-4914-A048-7888643D6344}" type="sibTrans" cxnId="{F6EE17A6-AFEF-4DCF-8D0E-5A0D4F2342DA}">
      <dgm:prSet/>
      <dgm:spPr/>
      <dgm:t>
        <a:bodyPr/>
        <a:lstStyle/>
        <a:p>
          <a:endParaRPr lang="en-US" sz="2400">
            <a:latin typeface="Franklin Gothic Book" panose="020B0503020102020204" pitchFamily="34" charset="0"/>
          </a:endParaRPr>
        </a:p>
      </dgm:t>
    </dgm:pt>
    <dgm:pt modelId="{BEC9ED59-B400-40CB-A29E-683CA19615BD}">
      <dgm:prSet phldrT="[Text]" custT="1"/>
      <dgm:spPr/>
      <dgm:t>
        <a:bodyPr/>
        <a:lstStyle/>
        <a:p>
          <a:r>
            <a:rPr lang="en-US" sz="2400" dirty="0">
              <a:latin typeface="Franklin Gothic Book" panose="020B0503020102020204" pitchFamily="34" charset="0"/>
            </a:rPr>
            <a:t>Answer guiding questions</a:t>
          </a:r>
        </a:p>
      </dgm:t>
    </dgm:pt>
    <dgm:pt modelId="{501D4608-DF39-4A6E-8451-4B9DF0FB45F7}" type="parTrans" cxnId="{04BB02B7-4087-420D-BA09-DDF365FD21F5}">
      <dgm:prSet/>
      <dgm:spPr/>
      <dgm:t>
        <a:bodyPr/>
        <a:lstStyle/>
        <a:p>
          <a:endParaRPr lang="en-US"/>
        </a:p>
      </dgm:t>
    </dgm:pt>
    <dgm:pt modelId="{990C5473-EC12-471F-93A8-2BBAAFF35573}" type="sibTrans" cxnId="{04BB02B7-4087-420D-BA09-DDF365FD21F5}">
      <dgm:prSet/>
      <dgm:spPr/>
      <dgm:t>
        <a:bodyPr/>
        <a:lstStyle/>
        <a:p>
          <a:endParaRPr lang="en-US"/>
        </a:p>
      </dgm:t>
    </dgm:pt>
    <dgm:pt modelId="{FFED7DC7-3722-4B3B-8A0B-21FABA3B3204}">
      <dgm:prSet phldrT="[Text]" custT="1"/>
      <dgm:spPr/>
      <dgm:t>
        <a:bodyPr/>
        <a:lstStyle/>
        <a:p>
          <a:r>
            <a:rPr lang="en-US" sz="2300" dirty="0">
              <a:latin typeface="Franklin Gothic Book" panose="020B0503020102020204" pitchFamily="34" charset="0"/>
            </a:rPr>
            <a:t>Discuss recommendations based on the results</a:t>
          </a:r>
        </a:p>
      </dgm:t>
    </dgm:pt>
    <dgm:pt modelId="{5CD0A92D-4AEB-4609-8A41-922756E5A990}" type="parTrans" cxnId="{0CEAC54C-3B3F-445E-8D03-1E9B334D96B6}">
      <dgm:prSet/>
      <dgm:spPr/>
      <dgm:t>
        <a:bodyPr/>
        <a:lstStyle/>
        <a:p>
          <a:endParaRPr lang="en-US"/>
        </a:p>
      </dgm:t>
    </dgm:pt>
    <dgm:pt modelId="{FBA09CAA-2F83-454D-BFCA-CA6745BB09AE}" type="sibTrans" cxnId="{0CEAC54C-3B3F-445E-8D03-1E9B334D96B6}">
      <dgm:prSet/>
      <dgm:spPr/>
      <dgm:t>
        <a:bodyPr/>
        <a:lstStyle/>
        <a:p>
          <a:endParaRPr lang="en-US"/>
        </a:p>
      </dgm:t>
    </dgm:pt>
    <dgm:pt modelId="{CCA1918E-E8C8-4755-8B7B-704A95F07B75}" type="pres">
      <dgm:prSet presAssocID="{968269EE-3EE5-4EC2-AA17-385D52E4D9E1}" presName="Name0" presStyleCnt="0">
        <dgm:presLayoutVars>
          <dgm:dir/>
          <dgm:resizeHandles/>
        </dgm:presLayoutVars>
      </dgm:prSet>
      <dgm:spPr/>
    </dgm:pt>
    <dgm:pt modelId="{29255929-ABE4-4542-A363-4A88BFD4D168}" type="pres">
      <dgm:prSet presAssocID="{36CF6E86-FA91-4CA9-A735-E97E3FEDE96B}" presName="compNode" presStyleCnt="0"/>
      <dgm:spPr/>
    </dgm:pt>
    <dgm:pt modelId="{572DBB04-5221-4426-9695-9557048C2271}" type="pres">
      <dgm:prSet presAssocID="{36CF6E86-FA91-4CA9-A735-E97E3FEDE96B}" presName="dummyConnPt" presStyleCnt="0"/>
      <dgm:spPr/>
    </dgm:pt>
    <dgm:pt modelId="{F96B40D8-1374-409C-9D01-A43D87D78BDB}" type="pres">
      <dgm:prSet presAssocID="{36CF6E86-FA91-4CA9-A735-E97E3FEDE96B}" presName="node" presStyleLbl="node1" presStyleIdx="0" presStyleCnt="15">
        <dgm:presLayoutVars>
          <dgm:bulletEnabled val="1"/>
        </dgm:presLayoutVars>
      </dgm:prSet>
      <dgm:spPr/>
    </dgm:pt>
    <dgm:pt modelId="{AF179010-5A3E-4759-B63C-21C6D0199246}" type="pres">
      <dgm:prSet presAssocID="{E6E64F5C-B995-4EA3-B83D-5A2151DF3DFC}" presName="sibTrans" presStyleLbl="bgSibTrans2D1" presStyleIdx="0" presStyleCnt="14"/>
      <dgm:spPr/>
    </dgm:pt>
    <dgm:pt modelId="{8E95BD9F-495B-46BA-AD91-86A5B7E0A6FD}" type="pres">
      <dgm:prSet presAssocID="{2F24C39B-1914-4CB0-BB7E-6B05030845F5}" presName="compNode" presStyleCnt="0"/>
      <dgm:spPr/>
    </dgm:pt>
    <dgm:pt modelId="{22E56C5F-CA49-4AFC-9855-D6FB2BEEC9E2}" type="pres">
      <dgm:prSet presAssocID="{2F24C39B-1914-4CB0-BB7E-6B05030845F5}" presName="dummyConnPt" presStyleCnt="0"/>
      <dgm:spPr/>
    </dgm:pt>
    <dgm:pt modelId="{42A8751F-A072-4872-82BA-8032E3F7409D}" type="pres">
      <dgm:prSet presAssocID="{2F24C39B-1914-4CB0-BB7E-6B05030845F5}" presName="node" presStyleLbl="node1" presStyleIdx="1" presStyleCnt="15">
        <dgm:presLayoutVars>
          <dgm:bulletEnabled val="1"/>
        </dgm:presLayoutVars>
      </dgm:prSet>
      <dgm:spPr/>
    </dgm:pt>
    <dgm:pt modelId="{6E597E17-9442-430C-AA3A-C298D7986138}" type="pres">
      <dgm:prSet presAssocID="{0A14D250-068F-45A2-9C50-E5CC4A369071}" presName="sibTrans" presStyleLbl="bgSibTrans2D1" presStyleIdx="1" presStyleCnt="14"/>
      <dgm:spPr/>
    </dgm:pt>
    <dgm:pt modelId="{5D8D3265-FA9C-482E-852E-A73770428006}" type="pres">
      <dgm:prSet presAssocID="{B552CE5C-5050-4001-AC14-24D84671338A}" presName="compNode" presStyleCnt="0"/>
      <dgm:spPr/>
    </dgm:pt>
    <dgm:pt modelId="{7C3F05C5-3309-489F-AEE0-C80EFDED41AB}" type="pres">
      <dgm:prSet presAssocID="{B552CE5C-5050-4001-AC14-24D84671338A}" presName="dummyConnPt" presStyleCnt="0"/>
      <dgm:spPr/>
    </dgm:pt>
    <dgm:pt modelId="{6D801D76-B9B7-4213-A294-7FB4A5EA8D8C}" type="pres">
      <dgm:prSet presAssocID="{B552CE5C-5050-4001-AC14-24D84671338A}" presName="node" presStyleLbl="node1" presStyleIdx="2" presStyleCnt="15">
        <dgm:presLayoutVars>
          <dgm:bulletEnabled val="1"/>
        </dgm:presLayoutVars>
      </dgm:prSet>
      <dgm:spPr/>
    </dgm:pt>
    <dgm:pt modelId="{5325D3D8-8DC3-450B-A2E4-0945DF32B077}" type="pres">
      <dgm:prSet presAssocID="{B948A01C-EF02-49A4-997E-988BDAC88C74}" presName="sibTrans" presStyleLbl="bgSibTrans2D1" presStyleIdx="2" presStyleCnt="14"/>
      <dgm:spPr/>
    </dgm:pt>
    <dgm:pt modelId="{48A20C3D-CA40-46D3-9E97-902FA845FF57}" type="pres">
      <dgm:prSet presAssocID="{3D16213F-D3F7-4D50-BD63-839CBDA7379A}" presName="compNode" presStyleCnt="0"/>
      <dgm:spPr/>
    </dgm:pt>
    <dgm:pt modelId="{FF50EA38-CE12-4537-84EA-A29806BD1234}" type="pres">
      <dgm:prSet presAssocID="{3D16213F-D3F7-4D50-BD63-839CBDA7379A}" presName="dummyConnPt" presStyleCnt="0"/>
      <dgm:spPr/>
    </dgm:pt>
    <dgm:pt modelId="{724F36D6-BEA3-433D-ABD2-FEDF4BC95DDD}" type="pres">
      <dgm:prSet presAssocID="{3D16213F-D3F7-4D50-BD63-839CBDA7379A}" presName="node" presStyleLbl="node1" presStyleIdx="3" presStyleCnt="15">
        <dgm:presLayoutVars>
          <dgm:bulletEnabled val="1"/>
        </dgm:presLayoutVars>
      </dgm:prSet>
      <dgm:spPr/>
    </dgm:pt>
    <dgm:pt modelId="{91A847EE-7A8D-4774-A1B9-F58AC9451401}" type="pres">
      <dgm:prSet presAssocID="{6E1AF716-7CB1-4914-A048-7888643D6344}" presName="sibTrans" presStyleLbl="bgSibTrans2D1" presStyleIdx="3" presStyleCnt="14"/>
      <dgm:spPr/>
    </dgm:pt>
    <dgm:pt modelId="{243EE9DF-88D7-44ED-A957-4C04F5CC685D}" type="pres">
      <dgm:prSet presAssocID="{C8DF83FA-41EF-49F3-8292-A656002A6408}" presName="compNode" presStyleCnt="0"/>
      <dgm:spPr/>
    </dgm:pt>
    <dgm:pt modelId="{DE16C2A1-437C-46A1-A3B7-B05B578C7596}" type="pres">
      <dgm:prSet presAssocID="{C8DF83FA-41EF-49F3-8292-A656002A6408}" presName="dummyConnPt" presStyleCnt="0"/>
      <dgm:spPr/>
    </dgm:pt>
    <dgm:pt modelId="{5356DCB9-220E-4CB6-B718-603223F794EC}" type="pres">
      <dgm:prSet presAssocID="{C8DF83FA-41EF-49F3-8292-A656002A6408}" presName="node" presStyleLbl="node1" presStyleIdx="4" presStyleCnt="15">
        <dgm:presLayoutVars>
          <dgm:bulletEnabled val="1"/>
        </dgm:presLayoutVars>
      </dgm:prSet>
      <dgm:spPr/>
    </dgm:pt>
    <dgm:pt modelId="{7A95DB0E-A8FD-4C37-80EE-6C58C5CA6C86}" type="pres">
      <dgm:prSet presAssocID="{087A9A30-841B-4165-9FED-DB5E82C4B5AD}" presName="sibTrans" presStyleLbl="bgSibTrans2D1" presStyleIdx="4" presStyleCnt="14"/>
      <dgm:spPr/>
    </dgm:pt>
    <dgm:pt modelId="{3D699A0E-72BF-4163-8066-062148B0A975}" type="pres">
      <dgm:prSet presAssocID="{E2807F59-3615-4AB5-A79E-DD3EC9A39E60}" presName="compNode" presStyleCnt="0"/>
      <dgm:spPr/>
    </dgm:pt>
    <dgm:pt modelId="{6516B8B0-1129-4A72-89A7-D3EB33173A3D}" type="pres">
      <dgm:prSet presAssocID="{E2807F59-3615-4AB5-A79E-DD3EC9A39E60}" presName="dummyConnPt" presStyleCnt="0"/>
      <dgm:spPr/>
    </dgm:pt>
    <dgm:pt modelId="{A53BF23B-F190-492F-8BDD-7587372CEE89}" type="pres">
      <dgm:prSet presAssocID="{E2807F59-3615-4AB5-A79E-DD3EC9A39E60}" presName="node" presStyleLbl="node1" presStyleIdx="5" presStyleCnt="15">
        <dgm:presLayoutVars>
          <dgm:bulletEnabled val="1"/>
        </dgm:presLayoutVars>
      </dgm:prSet>
      <dgm:spPr/>
    </dgm:pt>
    <dgm:pt modelId="{CE26BBEE-E42E-4932-87EF-E47A2DC2C7E7}" type="pres">
      <dgm:prSet presAssocID="{C8B49568-D1EA-4EFF-B7ED-58A89DF9A66D}" presName="sibTrans" presStyleLbl="bgSibTrans2D1" presStyleIdx="5" presStyleCnt="14"/>
      <dgm:spPr/>
    </dgm:pt>
    <dgm:pt modelId="{125B46CA-AA21-4AC6-AAA9-1FF018B4D4B7}" type="pres">
      <dgm:prSet presAssocID="{36947AC8-B5D6-458E-BA1F-6275B31A0B6E}" presName="compNode" presStyleCnt="0"/>
      <dgm:spPr/>
    </dgm:pt>
    <dgm:pt modelId="{ADCDC888-387E-4E75-A046-0F5272679118}" type="pres">
      <dgm:prSet presAssocID="{36947AC8-B5D6-458E-BA1F-6275B31A0B6E}" presName="dummyConnPt" presStyleCnt="0"/>
      <dgm:spPr/>
    </dgm:pt>
    <dgm:pt modelId="{021C2940-874F-4880-8EA7-54F11AC0DD98}" type="pres">
      <dgm:prSet presAssocID="{36947AC8-B5D6-458E-BA1F-6275B31A0B6E}" presName="node" presStyleLbl="node1" presStyleIdx="6" presStyleCnt="15">
        <dgm:presLayoutVars>
          <dgm:bulletEnabled val="1"/>
        </dgm:presLayoutVars>
      </dgm:prSet>
      <dgm:spPr/>
    </dgm:pt>
    <dgm:pt modelId="{46BE78AA-2137-4C5D-AC62-6149FAE409E6}" type="pres">
      <dgm:prSet presAssocID="{E6262C7E-AA2C-4E92-BC9B-8F4217CF96C9}" presName="sibTrans" presStyleLbl="bgSibTrans2D1" presStyleIdx="6" presStyleCnt="14"/>
      <dgm:spPr/>
    </dgm:pt>
    <dgm:pt modelId="{C2EF2FFB-B23D-454B-84EF-4FB888DED48E}" type="pres">
      <dgm:prSet presAssocID="{0DBC73D4-B0AD-40C3-8B6F-3B97BFFE4FA8}" presName="compNode" presStyleCnt="0"/>
      <dgm:spPr/>
    </dgm:pt>
    <dgm:pt modelId="{3DDBD257-D415-46AC-A970-4F5DDBCE8727}" type="pres">
      <dgm:prSet presAssocID="{0DBC73D4-B0AD-40C3-8B6F-3B97BFFE4FA8}" presName="dummyConnPt" presStyleCnt="0"/>
      <dgm:spPr/>
    </dgm:pt>
    <dgm:pt modelId="{F5B4E679-FB88-4B24-AF06-2427177787C6}" type="pres">
      <dgm:prSet presAssocID="{0DBC73D4-B0AD-40C3-8B6F-3B97BFFE4FA8}" presName="node" presStyleLbl="node1" presStyleIdx="7" presStyleCnt="15">
        <dgm:presLayoutVars>
          <dgm:bulletEnabled val="1"/>
        </dgm:presLayoutVars>
      </dgm:prSet>
      <dgm:spPr/>
    </dgm:pt>
    <dgm:pt modelId="{C395875B-56B6-451B-B44C-06D0D8FA4CCC}" type="pres">
      <dgm:prSet presAssocID="{025B8211-AAEC-4177-84EE-E11DECC58817}" presName="sibTrans" presStyleLbl="bgSibTrans2D1" presStyleIdx="7" presStyleCnt="14"/>
      <dgm:spPr/>
    </dgm:pt>
    <dgm:pt modelId="{A958A11E-322A-4246-893F-E7B898B94888}" type="pres">
      <dgm:prSet presAssocID="{ACEAB05E-C27F-47AF-B32F-8CD4BB090AE6}" presName="compNode" presStyleCnt="0"/>
      <dgm:spPr/>
    </dgm:pt>
    <dgm:pt modelId="{4A4E25CA-0FE7-4325-90C8-C17DD26167BC}" type="pres">
      <dgm:prSet presAssocID="{ACEAB05E-C27F-47AF-B32F-8CD4BB090AE6}" presName="dummyConnPt" presStyleCnt="0"/>
      <dgm:spPr/>
    </dgm:pt>
    <dgm:pt modelId="{E4456787-A7DE-4978-951B-BC5862A95486}" type="pres">
      <dgm:prSet presAssocID="{ACEAB05E-C27F-47AF-B32F-8CD4BB090AE6}" presName="node" presStyleLbl="node1" presStyleIdx="8" presStyleCnt="15">
        <dgm:presLayoutVars>
          <dgm:bulletEnabled val="1"/>
        </dgm:presLayoutVars>
      </dgm:prSet>
      <dgm:spPr/>
    </dgm:pt>
    <dgm:pt modelId="{ACF7A358-E2DA-43AE-8A1C-893984873068}" type="pres">
      <dgm:prSet presAssocID="{372AD547-F04B-41C3-A25C-6E634A153701}" presName="sibTrans" presStyleLbl="bgSibTrans2D1" presStyleIdx="8" presStyleCnt="14"/>
      <dgm:spPr/>
    </dgm:pt>
    <dgm:pt modelId="{00B92B3C-CAE2-4B2F-BCED-CE15431F4AA5}" type="pres">
      <dgm:prSet presAssocID="{27B5F6B2-1340-437D-9850-510A0730595C}" presName="compNode" presStyleCnt="0"/>
      <dgm:spPr/>
    </dgm:pt>
    <dgm:pt modelId="{F4D3614B-7B5F-40F6-BE4A-9178EC096F0F}" type="pres">
      <dgm:prSet presAssocID="{27B5F6B2-1340-437D-9850-510A0730595C}" presName="dummyConnPt" presStyleCnt="0"/>
      <dgm:spPr/>
    </dgm:pt>
    <dgm:pt modelId="{4ACAB764-20EA-46A2-90BF-7EB4B106C56A}" type="pres">
      <dgm:prSet presAssocID="{27B5F6B2-1340-437D-9850-510A0730595C}" presName="node" presStyleLbl="node1" presStyleIdx="9" presStyleCnt="15">
        <dgm:presLayoutVars>
          <dgm:bulletEnabled val="1"/>
        </dgm:presLayoutVars>
      </dgm:prSet>
      <dgm:spPr/>
    </dgm:pt>
    <dgm:pt modelId="{DD081993-938D-4368-B914-359CED721580}" type="pres">
      <dgm:prSet presAssocID="{2F1984CF-F56D-4930-B378-7F3A35A7FDA8}" presName="sibTrans" presStyleLbl="bgSibTrans2D1" presStyleIdx="9" presStyleCnt="14"/>
      <dgm:spPr/>
    </dgm:pt>
    <dgm:pt modelId="{28BEE92A-99A0-4A5E-827E-B90FD70B1E5E}" type="pres">
      <dgm:prSet presAssocID="{15A0B87A-AF50-43EC-943D-FC18F2056FB8}" presName="compNode" presStyleCnt="0"/>
      <dgm:spPr/>
    </dgm:pt>
    <dgm:pt modelId="{C16980B6-2952-4399-9CBA-AB1133633CBC}" type="pres">
      <dgm:prSet presAssocID="{15A0B87A-AF50-43EC-943D-FC18F2056FB8}" presName="dummyConnPt" presStyleCnt="0"/>
      <dgm:spPr/>
    </dgm:pt>
    <dgm:pt modelId="{DB535117-A791-44F8-8B52-A84E0C0DA0F5}" type="pres">
      <dgm:prSet presAssocID="{15A0B87A-AF50-43EC-943D-FC18F2056FB8}" presName="node" presStyleLbl="node1" presStyleIdx="10" presStyleCnt="15">
        <dgm:presLayoutVars>
          <dgm:bulletEnabled val="1"/>
        </dgm:presLayoutVars>
      </dgm:prSet>
      <dgm:spPr/>
    </dgm:pt>
    <dgm:pt modelId="{CCE22C85-2824-4F79-944D-E4E4C1CAD042}" type="pres">
      <dgm:prSet presAssocID="{48456D6C-B20B-48A2-91C9-D901DD44DB7D}" presName="sibTrans" presStyleLbl="bgSibTrans2D1" presStyleIdx="10" presStyleCnt="14"/>
      <dgm:spPr/>
    </dgm:pt>
    <dgm:pt modelId="{94FD1FDF-FCFF-427A-8E68-577D7ACDFE3B}" type="pres">
      <dgm:prSet presAssocID="{BF0760E8-A0AA-4B6B-9D2C-B8B2B7BA1FB5}" presName="compNode" presStyleCnt="0"/>
      <dgm:spPr/>
    </dgm:pt>
    <dgm:pt modelId="{AE51EF55-3C4C-48A6-9C53-CD3CEB33D9E4}" type="pres">
      <dgm:prSet presAssocID="{BF0760E8-A0AA-4B6B-9D2C-B8B2B7BA1FB5}" presName="dummyConnPt" presStyleCnt="0"/>
      <dgm:spPr/>
    </dgm:pt>
    <dgm:pt modelId="{D3516805-07BB-4487-9B48-E83018F2DA27}" type="pres">
      <dgm:prSet presAssocID="{BF0760E8-A0AA-4B6B-9D2C-B8B2B7BA1FB5}" presName="node" presStyleLbl="node1" presStyleIdx="11" presStyleCnt="15">
        <dgm:presLayoutVars>
          <dgm:bulletEnabled val="1"/>
        </dgm:presLayoutVars>
      </dgm:prSet>
      <dgm:spPr/>
    </dgm:pt>
    <dgm:pt modelId="{54AEF5D2-ADA8-4632-97FF-78929687EA22}" type="pres">
      <dgm:prSet presAssocID="{62C54BFE-8E08-41E3-8B0B-BF62005E2BBA}" presName="sibTrans" presStyleLbl="bgSibTrans2D1" presStyleIdx="11" presStyleCnt="14"/>
      <dgm:spPr/>
    </dgm:pt>
    <dgm:pt modelId="{718E944D-99B6-4C8F-8049-4FEB34D3FD3F}" type="pres">
      <dgm:prSet presAssocID="{159834AD-A78B-476C-ADAF-DDF2806F9071}" presName="compNode" presStyleCnt="0"/>
      <dgm:spPr/>
    </dgm:pt>
    <dgm:pt modelId="{E46885B4-9F6B-4162-8112-3DE7CC691CDD}" type="pres">
      <dgm:prSet presAssocID="{159834AD-A78B-476C-ADAF-DDF2806F9071}" presName="dummyConnPt" presStyleCnt="0"/>
      <dgm:spPr/>
    </dgm:pt>
    <dgm:pt modelId="{5BC3736A-F333-4B60-BD54-A447F9A9844D}" type="pres">
      <dgm:prSet presAssocID="{159834AD-A78B-476C-ADAF-DDF2806F9071}" presName="node" presStyleLbl="node1" presStyleIdx="12" presStyleCnt="15">
        <dgm:presLayoutVars>
          <dgm:bulletEnabled val="1"/>
        </dgm:presLayoutVars>
      </dgm:prSet>
      <dgm:spPr/>
    </dgm:pt>
    <dgm:pt modelId="{6776A036-9ED7-4E59-9635-41B428597DFD}" type="pres">
      <dgm:prSet presAssocID="{32538063-8A13-4DBD-9E11-AA2F6E12C561}" presName="sibTrans" presStyleLbl="bgSibTrans2D1" presStyleIdx="12" presStyleCnt="14"/>
      <dgm:spPr/>
    </dgm:pt>
    <dgm:pt modelId="{F3C4A1CC-C773-4447-B1DE-0AA93DAB339C}" type="pres">
      <dgm:prSet presAssocID="{BEC9ED59-B400-40CB-A29E-683CA19615BD}" presName="compNode" presStyleCnt="0"/>
      <dgm:spPr/>
    </dgm:pt>
    <dgm:pt modelId="{1BDE5B9E-064F-4AEA-912D-D920A97C62E0}" type="pres">
      <dgm:prSet presAssocID="{BEC9ED59-B400-40CB-A29E-683CA19615BD}" presName="dummyConnPt" presStyleCnt="0"/>
      <dgm:spPr/>
    </dgm:pt>
    <dgm:pt modelId="{CB90DFF1-AE79-4A39-8E45-DB13A1B8280B}" type="pres">
      <dgm:prSet presAssocID="{BEC9ED59-B400-40CB-A29E-683CA19615BD}" presName="node" presStyleLbl="node1" presStyleIdx="13" presStyleCnt="15">
        <dgm:presLayoutVars>
          <dgm:bulletEnabled val="1"/>
        </dgm:presLayoutVars>
      </dgm:prSet>
      <dgm:spPr/>
    </dgm:pt>
    <dgm:pt modelId="{485C33CB-4D31-42D4-82D9-99229CC84266}" type="pres">
      <dgm:prSet presAssocID="{990C5473-EC12-471F-93A8-2BBAAFF35573}" presName="sibTrans" presStyleLbl="bgSibTrans2D1" presStyleIdx="13" presStyleCnt="14"/>
      <dgm:spPr/>
    </dgm:pt>
    <dgm:pt modelId="{E5BD752C-F958-4967-A6A6-CA9303B30B10}" type="pres">
      <dgm:prSet presAssocID="{FFED7DC7-3722-4B3B-8A0B-21FABA3B3204}" presName="compNode" presStyleCnt="0"/>
      <dgm:spPr/>
    </dgm:pt>
    <dgm:pt modelId="{9A31A0A7-B89A-4647-B631-BEC806E87A37}" type="pres">
      <dgm:prSet presAssocID="{FFED7DC7-3722-4B3B-8A0B-21FABA3B3204}" presName="dummyConnPt" presStyleCnt="0"/>
      <dgm:spPr/>
    </dgm:pt>
    <dgm:pt modelId="{2ECD3490-E8A1-491C-B6C2-CB673E3CF8C6}" type="pres">
      <dgm:prSet presAssocID="{FFED7DC7-3722-4B3B-8A0B-21FABA3B3204}" presName="node" presStyleLbl="node1" presStyleIdx="14" presStyleCnt="15" custScaleX="104871">
        <dgm:presLayoutVars>
          <dgm:bulletEnabled val="1"/>
        </dgm:presLayoutVars>
      </dgm:prSet>
      <dgm:spPr/>
    </dgm:pt>
  </dgm:ptLst>
  <dgm:cxnLst>
    <dgm:cxn modelId="{06050904-E79C-4E48-9629-9156528BDFF8}" type="presOf" srcId="{32538063-8A13-4DBD-9E11-AA2F6E12C561}" destId="{6776A036-9ED7-4E59-9635-41B428597DFD}" srcOrd="0" destOrd="0" presId="urn:microsoft.com/office/officeart/2005/8/layout/bProcess4"/>
    <dgm:cxn modelId="{F47B820B-F7F6-40D0-A1D7-786638C49461}" type="presOf" srcId="{C8B49568-D1EA-4EFF-B7ED-58A89DF9A66D}" destId="{CE26BBEE-E42E-4932-87EF-E47A2DC2C7E7}" srcOrd="0" destOrd="0" presId="urn:microsoft.com/office/officeart/2005/8/layout/bProcess4"/>
    <dgm:cxn modelId="{03C50B15-DEB5-4186-A0C4-436D75A67CDE}" type="presOf" srcId="{E6E64F5C-B995-4EA3-B83D-5A2151DF3DFC}" destId="{AF179010-5A3E-4759-B63C-21C6D0199246}" srcOrd="0" destOrd="0" presId="urn:microsoft.com/office/officeart/2005/8/layout/bProcess4"/>
    <dgm:cxn modelId="{12FCB51F-FE90-47DB-9E25-933152FCD329}" type="presOf" srcId="{990C5473-EC12-471F-93A8-2BBAAFF35573}" destId="{485C33CB-4D31-42D4-82D9-99229CC84266}" srcOrd="0" destOrd="0" presId="urn:microsoft.com/office/officeart/2005/8/layout/bProcess4"/>
    <dgm:cxn modelId="{CAF65424-5FD1-4DCF-81F8-1649488ACEF2}" srcId="{968269EE-3EE5-4EC2-AA17-385D52E4D9E1}" destId="{0DBC73D4-B0AD-40C3-8B6F-3B97BFFE4FA8}" srcOrd="7" destOrd="0" parTransId="{BAB04E62-797C-4535-921D-C8C764B49135}" sibTransId="{025B8211-AAEC-4177-84EE-E11DECC58817}"/>
    <dgm:cxn modelId="{0931322A-F8E3-4368-B6A7-20EF8D3F920B}" type="presOf" srcId="{C8DF83FA-41EF-49F3-8292-A656002A6408}" destId="{5356DCB9-220E-4CB6-B718-603223F794EC}" srcOrd="0" destOrd="0" presId="urn:microsoft.com/office/officeart/2005/8/layout/bProcess4"/>
    <dgm:cxn modelId="{E28FF72B-3DCF-4E7A-8B08-AB4E2F3F4426}" srcId="{968269EE-3EE5-4EC2-AA17-385D52E4D9E1}" destId="{BF0760E8-A0AA-4B6B-9D2C-B8B2B7BA1FB5}" srcOrd="11" destOrd="0" parTransId="{E8B96131-6716-419C-AE00-283FAC1FDF5A}" sibTransId="{62C54BFE-8E08-41E3-8B0B-BF62005E2BBA}"/>
    <dgm:cxn modelId="{CC2F2630-D63B-4911-8CDC-DF7D72916765}" type="presOf" srcId="{62C54BFE-8E08-41E3-8B0B-BF62005E2BBA}" destId="{54AEF5D2-ADA8-4632-97FF-78929687EA22}" srcOrd="0" destOrd="0" presId="urn:microsoft.com/office/officeart/2005/8/layout/bProcess4"/>
    <dgm:cxn modelId="{DB29D733-CD14-44AF-B906-E1B3BB3826F7}" srcId="{968269EE-3EE5-4EC2-AA17-385D52E4D9E1}" destId="{2F24C39B-1914-4CB0-BB7E-6B05030845F5}" srcOrd="1" destOrd="0" parTransId="{DA89B0CF-1F97-47C5-8C87-A5E6B1A2FBCD}" sibTransId="{0A14D250-068F-45A2-9C50-E5CC4A369071}"/>
    <dgm:cxn modelId="{15ACEE3D-70BE-4439-B244-E61D9E625CA9}" type="presOf" srcId="{B552CE5C-5050-4001-AC14-24D84671338A}" destId="{6D801D76-B9B7-4213-A294-7FB4A5EA8D8C}" srcOrd="0" destOrd="0" presId="urn:microsoft.com/office/officeart/2005/8/layout/bProcess4"/>
    <dgm:cxn modelId="{F57AC43E-4A34-4276-8957-17F85B58FFE1}" type="presOf" srcId="{BF0760E8-A0AA-4B6B-9D2C-B8B2B7BA1FB5}" destId="{D3516805-07BB-4487-9B48-E83018F2DA27}" srcOrd="0" destOrd="0" presId="urn:microsoft.com/office/officeart/2005/8/layout/bProcess4"/>
    <dgm:cxn modelId="{A85CAE40-27AB-4764-89D1-1107F9FAF757}" type="presOf" srcId="{159834AD-A78B-476C-ADAF-DDF2806F9071}" destId="{5BC3736A-F333-4B60-BD54-A447F9A9844D}" srcOrd="0" destOrd="0" presId="urn:microsoft.com/office/officeart/2005/8/layout/bProcess4"/>
    <dgm:cxn modelId="{AA20785D-A86A-46E1-890A-483005F4B81B}" type="presOf" srcId="{087A9A30-841B-4165-9FED-DB5E82C4B5AD}" destId="{7A95DB0E-A8FD-4C37-80EE-6C58C5CA6C86}" srcOrd="0" destOrd="0" presId="urn:microsoft.com/office/officeart/2005/8/layout/bProcess4"/>
    <dgm:cxn modelId="{3D7F1364-F67C-4178-8D98-176D78E4675C}" type="presOf" srcId="{15A0B87A-AF50-43EC-943D-FC18F2056FB8}" destId="{DB535117-A791-44F8-8B52-A84E0C0DA0F5}" srcOrd="0" destOrd="0" presId="urn:microsoft.com/office/officeart/2005/8/layout/bProcess4"/>
    <dgm:cxn modelId="{A671DE65-609D-4E70-88D4-C8027E7AEC49}" type="presOf" srcId="{3D16213F-D3F7-4D50-BD63-839CBDA7379A}" destId="{724F36D6-BEA3-433D-ABD2-FEDF4BC95DDD}" srcOrd="0" destOrd="0" presId="urn:microsoft.com/office/officeart/2005/8/layout/bProcess4"/>
    <dgm:cxn modelId="{88BAC346-FB23-457B-9E48-CE770FCF12F1}" srcId="{968269EE-3EE5-4EC2-AA17-385D52E4D9E1}" destId="{E2807F59-3615-4AB5-A79E-DD3EC9A39E60}" srcOrd="5" destOrd="0" parTransId="{C3CF85B6-3A88-45E0-ADDE-0DF2C5F8D510}" sibTransId="{C8B49568-D1EA-4EFF-B7ED-58A89DF9A66D}"/>
    <dgm:cxn modelId="{C1466C69-4320-40C1-87BB-772FAF8D8C65}" type="presOf" srcId="{2F24C39B-1914-4CB0-BB7E-6B05030845F5}" destId="{42A8751F-A072-4872-82BA-8032E3F7409D}" srcOrd="0" destOrd="0" presId="urn:microsoft.com/office/officeart/2005/8/layout/bProcess4"/>
    <dgm:cxn modelId="{74A3604C-4D5C-412F-9F53-0D750B819796}" type="presOf" srcId="{48456D6C-B20B-48A2-91C9-D901DD44DB7D}" destId="{CCE22C85-2824-4F79-944D-E4E4C1CAD042}" srcOrd="0" destOrd="0" presId="urn:microsoft.com/office/officeart/2005/8/layout/bProcess4"/>
    <dgm:cxn modelId="{0CEAC54C-3B3F-445E-8D03-1E9B334D96B6}" srcId="{968269EE-3EE5-4EC2-AA17-385D52E4D9E1}" destId="{FFED7DC7-3722-4B3B-8A0B-21FABA3B3204}" srcOrd="14" destOrd="0" parTransId="{5CD0A92D-4AEB-4609-8A41-922756E5A990}" sibTransId="{FBA09CAA-2F83-454D-BFCA-CA6745BB09AE}"/>
    <dgm:cxn modelId="{1EA0974D-7E19-4513-B5BC-7D7143A23961}" type="presOf" srcId="{27B5F6B2-1340-437D-9850-510A0730595C}" destId="{4ACAB764-20EA-46A2-90BF-7EB4B106C56A}" srcOrd="0" destOrd="0" presId="urn:microsoft.com/office/officeart/2005/8/layout/bProcess4"/>
    <dgm:cxn modelId="{6C2C064E-3E92-4F45-82E7-964CBDADD94F}" type="presOf" srcId="{36CF6E86-FA91-4CA9-A735-E97E3FEDE96B}" destId="{F96B40D8-1374-409C-9D01-A43D87D78BDB}" srcOrd="0" destOrd="0" presId="urn:microsoft.com/office/officeart/2005/8/layout/bProcess4"/>
    <dgm:cxn modelId="{2047D36E-7C82-48FC-AF5A-186E5FDED400}" type="presOf" srcId="{6E1AF716-7CB1-4914-A048-7888643D6344}" destId="{91A847EE-7A8D-4774-A1B9-F58AC9451401}" srcOrd="0" destOrd="0" presId="urn:microsoft.com/office/officeart/2005/8/layout/bProcess4"/>
    <dgm:cxn modelId="{E5A21174-2AC5-46E7-B0FF-3ADB8CA2019B}" srcId="{968269EE-3EE5-4EC2-AA17-385D52E4D9E1}" destId="{15A0B87A-AF50-43EC-943D-FC18F2056FB8}" srcOrd="10" destOrd="0" parTransId="{A45E7480-E9BF-4D4F-B5DE-E519B7735135}" sibTransId="{48456D6C-B20B-48A2-91C9-D901DD44DB7D}"/>
    <dgm:cxn modelId="{C621D254-E0B0-4427-8054-053E239E9B09}" type="presOf" srcId="{0DBC73D4-B0AD-40C3-8B6F-3B97BFFE4FA8}" destId="{F5B4E679-FB88-4B24-AF06-2427177787C6}" srcOrd="0" destOrd="0" presId="urn:microsoft.com/office/officeart/2005/8/layout/bProcess4"/>
    <dgm:cxn modelId="{63E3CB76-C1CD-4220-8378-A2403A591EAF}" type="presOf" srcId="{E6262C7E-AA2C-4E92-BC9B-8F4217CF96C9}" destId="{46BE78AA-2137-4C5D-AC62-6149FAE409E6}" srcOrd="0" destOrd="0" presId="urn:microsoft.com/office/officeart/2005/8/layout/bProcess4"/>
    <dgm:cxn modelId="{6AC8D17B-C092-467E-BEB4-3922595C4699}" srcId="{968269EE-3EE5-4EC2-AA17-385D52E4D9E1}" destId="{36CF6E86-FA91-4CA9-A735-E97E3FEDE96B}" srcOrd="0" destOrd="0" parTransId="{E5CEF08D-BA7D-44A8-B618-2E9D6CBA9232}" sibTransId="{E6E64F5C-B995-4EA3-B83D-5A2151DF3DFC}"/>
    <dgm:cxn modelId="{070B537C-E173-4AC9-9179-0DAA55A17909}" type="presOf" srcId="{0A14D250-068F-45A2-9C50-E5CC4A369071}" destId="{6E597E17-9442-430C-AA3A-C298D7986138}" srcOrd="0" destOrd="0" presId="urn:microsoft.com/office/officeart/2005/8/layout/bProcess4"/>
    <dgm:cxn modelId="{808C8081-505B-4CCD-B9F3-64C64BF52572}" srcId="{968269EE-3EE5-4EC2-AA17-385D52E4D9E1}" destId="{27B5F6B2-1340-437D-9850-510A0730595C}" srcOrd="9" destOrd="0" parTransId="{5D4B8833-DF14-4B37-BE77-B206A5167005}" sibTransId="{2F1984CF-F56D-4930-B378-7F3A35A7FDA8}"/>
    <dgm:cxn modelId="{585EF08B-06C5-4E1D-9194-CC15112EE295}" type="presOf" srcId="{025B8211-AAEC-4177-84EE-E11DECC58817}" destId="{C395875B-56B6-451B-B44C-06D0D8FA4CCC}" srcOrd="0" destOrd="0" presId="urn:microsoft.com/office/officeart/2005/8/layout/bProcess4"/>
    <dgm:cxn modelId="{0E8C9193-3B71-4BF3-AEB7-993DD18297FA}" srcId="{968269EE-3EE5-4EC2-AA17-385D52E4D9E1}" destId="{36947AC8-B5D6-458E-BA1F-6275B31A0B6E}" srcOrd="6" destOrd="0" parTransId="{3944BBBB-4254-4ACD-A08F-216CCEE3D7C3}" sibTransId="{E6262C7E-AA2C-4E92-BC9B-8F4217CF96C9}"/>
    <dgm:cxn modelId="{A6CEAF93-B408-4D63-8756-C3D850E8A63A}" type="presOf" srcId="{2F1984CF-F56D-4930-B378-7F3A35A7FDA8}" destId="{DD081993-938D-4368-B914-359CED721580}" srcOrd="0" destOrd="0" presId="urn:microsoft.com/office/officeart/2005/8/layout/bProcess4"/>
    <dgm:cxn modelId="{1E791D95-5ECB-4C17-90FE-6862CA64455A}" type="presOf" srcId="{BEC9ED59-B400-40CB-A29E-683CA19615BD}" destId="{CB90DFF1-AE79-4A39-8E45-DB13A1B8280B}" srcOrd="0" destOrd="0" presId="urn:microsoft.com/office/officeart/2005/8/layout/bProcess4"/>
    <dgm:cxn modelId="{EC70209B-21E9-4814-97A4-E6BA90B60767}" type="presOf" srcId="{FFED7DC7-3722-4B3B-8A0B-21FABA3B3204}" destId="{2ECD3490-E8A1-491C-B6C2-CB673E3CF8C6}" srcOrd="0" destOrd="0" presId="urn:microsoft.com/office/officeart/2005/8/layout/bProcess4"/>
    <dgm:cxn modelId="{F6EE17A6-AFEF-4DCF-8D0E-5A0D4F2342DA}" srcId="{968269EE-3EE5-4EC2-AA17-385D52E4D9E1}" destId="{3D16213F-D3F7-4D50-BD63-839CBDA7379A}" srcOrd="3" destOrd="0" parTransId="{D752CE23-1B37-49CF-B2E2-3CF524A12082}" sibTransId="{6E1AF716-7CB1-4914-A048-7888643D6344}"/>
    <dgm:cxn modelId="{42650AAD-8053-4C0C-AC35-86EFC8443BF7}" type="presOf" srcId="{E2807F59-3615-4AB5-A79E-DD3EC9A39E60}" destId="{A53BF23B-F190-492F-8BDD-7587372CEE89}" srcOrd="0" destOrd="0" presId="urn:microsoft.com/office/officeart/2005/8/layout/bProcess4"/>
    <dgm:cxn modelId="{601F8DB0-8E78-4E56-A0A3-75C103095A0C}" type="presOf" srcId="{ACEAB05E-C27F-47AF-B32F-8CD4BB090AE6}" destId="{E4456787-A7DE-4978-951B-BC5862A95486}" srcOrd="0" destOrd="0" presId="urn:microsoft.com/office/officeart/2005/8/layout/bProcess4"/>
    <dgm:cxn modelId="{1202A8B2-C856-4076-B2F6-D769FA8C0C1C}" type="presOf" srcId="{B948A01C-EF02-49A4-997E-988BDAC88C74}" destId="{5325D3D8-8DC3-450B-A2E4-0945DF32B077}" srcOrd="0" destOrd="0" presId="urn:microsoft.com/office/officeart/2005/8/layout/bProcess4"/>
    <dgm:cxn modelId="{04BB02B7-4087-420D-BA09-DDF365FD21F5}" srcId="{968269EE-3EE5-4EC2-AA17-385D52E4D9E1}" destId="{BEC9ED59-B400-40CB-A29E-683CA19615BD}" srcOrd="13" destOrd="0" parTransId="{501D4608-DF39-4A6E-8451-4B9DF0FB45F7}" sibTransId="{990C5473-EC12-471F-93A8-2BBAAFF35573}"/>
    <dgm:cxn modelId="{B838CAB8-7D9E-4E4A-B3E5-2B5B602DCBEB}" srcId="{968269EE-3EE5-4EC2-AA17-385D52E4D9E1}" destId="{159834AD-A78B-476C-ADAF-DDF2806F9071}" srcOrd="12" destOrd="0" parTransId="{382D2203-0A68-4AFA-93C4-B4860D6CF7FE}" sibTransId="{32538063-8A13-4DBD-9E11-AA2F6E12C561}"/>
    <dgm:cxn modelId="{2B51C7D5-D5C0-4D66-9291-70693B012BFE}" type="presOf" srcId="{372AD547-F04B-41C3-A25C-6E634A153701}" destId="{ACF7A358-E2DA-43AE-8A1C-893984873068}" srcOrd="0" destOrd="0" presId="urn:microsoft.com/office/officeart/2005/8/layout/bProcess4"/>
    <dgm:cxn modelId="{C62644D8-B6E4-4089-AA23-22468A7ED0FE}" srcId="{968269EE-3EE5-4EC2-AA17-385D52E4D9E1}" destId="{ACEAB05E-C27F-47AF-B32F-8CD4BB090AE6}" srcOrd="8" destOrd="0" parTransId="{246F8695-9E60-4CA2-812F-D341286D2069}" sibTransId="{372AD547-F04B-41C3-A25C-6E634A153701}"/>
    <dgm:cxn modelId="{996F70D8-2C11-4BCA-B3CF-A5A7E9BEB26D}" srcId="{968269EE-3EE5-4EC2-AA17-385D52E4D9E1}" destId="{C8DF83FA-41EF-49F3-8292-A656002A6408}" srcOrd="4" destOrd="0" parTransId="{54DBCE11-5EE2-43B2-A5F8-F394B9E2679A}" sibTransId="{087A9A30-841B-4165-9FED-DB5E82C4B5AD}"/>
    <dgm:cxn modelId="{4E9826E6-156A-4285-AB29-CBBFB334EB0B}" srcId="{968269EE-3EE5-4EC2-AA17-385D52E4D9E1}" destId="{B552CE5C-5050-4001-AC14-24D84671338A}" srcOrd="2" destOrd="0" parTransId="{FFE03AD1-BB52-4DEA-8764-E7C175EDDAC4}" sibTransId="{B948A01C-EF02-49A4-997E-988BDAC88C74}"/>
    <dgm:cxn modelId="{C64674EC-F42E-499B-884C-EF90E0C9D485}" type="presOf" srcId="{36947AC8-B5D6-458E-BA1F-6275B31A0B6E}" destId="{021C2940-874F-4880-8EA7-54F11AC0DD98}" srcOrd="0" destOrd="0" presId="urn:microsoft.com/office/officeart/2005/8/layout/bProcess4"/>
    <dgm:cxn modelId="{C4C90DF9-C1A2-4D04-8A25-730E9CC1E385}" type="presOf" srcId="{968269EE-3EE5-4EC2-AA17-385D52E4D9E1}" destId="{CCA1918E-E8C8-4755-8B7B-704A95F07B75}" srcOrd="0" destOrd="0" presId="urn:microsoft.com/office/officeart/2005/8/layout/bProcess4"/>
    <dgm:cxn modelId="{7D81BF0A-6730-414B-B872-EAAD7A9D461F}" type="presParOf" srcId="{CCA1918E-E8C8-4755-8B7B-704A95F07B75}" destId="{29255929-ABE4-4542-A363-4A88BFD4D168}" srcOrd="0" destOrd="0" presId="urn:microsoft.com/office/officeart/2005/8/layout/bProcess4"/>
    <dgm:cxn modelId="{C8D77C5A-FD6B-4048-8E4C-BBAA539BB6A8}" type="presParOf" srcId="{29255929-ABE4-4542-A363-4A88BFD4D168}" destId="{572DBB04-5221-4426-9695-9557048C2271}" srcOrd="0" destOrd="0" presId="urn:microsoft.com/office/officeart/2005/8/layout/bProcess4"/>
    <dgm:cxn modelId="{648B5448-ED1C-481C-B8BC-275B7836E573}" type="presParOf" srcId="{29255929-ABE4-4542-A363-4A88BFD4D168}" destId="{F96B40D8-1374-409C-9D01-A43D87D78BDB}" srcOrd="1" destOrd="0" presId="urn:microsoft.com/office/officeart/2005/8/layout/bProcess4"/>
    <dgm:cxn modelId="{AEEB579A-C4D0-46B0-9AD9-6BDD03A19F8F}" type="presParOf" srcId="{CCA1918E-E8C8-4755-8B7B-704A95F07B75}" destId="{AF179010-5A3E-4759-B63C-21C6D0199246}" srcOrd="1" destOrd="0" presId="urn:microsoft.com/office/officeart/2005/8/layout/bProcess4"/>
    <dgm:cxn modelId="{C7FC0CBC-875D-49E5-AFA8-DA6AE0E25AD1}" type="presParOf" srcId="{CCA1918E-E8C8-4755-8B7B-704A95F07B75}" destId="{8E95BD9F-495B-46BA-AD91-86A5B7E0A6FD}" srcOrd="2" destOrd="0" presId="urn:microsoft.com/office/officeart/2005/8/layout/bProcess4"/>
    <dgm:cxn modelId="{EA206303-3938-4421-93B0-E78F3203456A}" type="presParOf" srcId="{8E95BD9F-495B-46BA-AD91-86A5B7E0A6FD}" destId="{22E56C5F-CA49-4AFC-9855-D6FB2BEEC9E2}" srcOrd="0" destOrd="0" presId="urn:microsoft.com/office/officeart/2005/8/layout/bProcess4"/>
    <dgm:cxn modelId="{9DBD7480-75D4-45FB-A931-19FD8223A7B8}" type="presParOf" srcId="{8E95BD9F-495B-46BA-AD91-86A5B7E0A6FD}" destId="{42A8751F-A072-4872-82BA-8032E3F7409D}" srcOrd="1" destOrd="0" presId="urn:microsoft.com/office/officeart/2005/8/layout/bProcess4"/>
    <dgm:cxn modelId="{2AE5DD2F-8E1B-4C85-AFEA-1748578D9DFE}" type="presParOf" srcId="{CCA1918E-E8C8-4755-8B7B-704A95F07B75}" destId="{6E597E17-9442-430C-AA3A-C298D7986138}" srcOrd="3" destOrd="0" presId="urn:microsoft.com/office/officeart/2005/8/layout/bProcess4"/>
    <dgm:cxn modelId="{DC062E07-ABA7-48D5-BBB0-1903FC83EA34}" type="presParOf" srcId="{CCA1918E-E8C8-4755-8B7B-704A95F07B75}" destId="{5D8D3265-FA9C-482E-852E-A73770428006}" srcOrd="4" destOrd="0" presId="urn:microsoft.com/office/officeart/2005/8/layout/bProcess4"/>
    <dgm:cxn modelId="{3035EFC3-3651-47C3-AFF8-534CA2C43AD9}" type="presParOf" srcId="{5D8D3265-FA9C-482E-852E-A73770428006}" destId="{7C3F05C5-3309-489F-AEE0-C80EFDED41AB}" srcOrd="0" destOrd="0" presId="urn:microsoft.com/office/officeart/2005/8/layout/bProcess4"/>
    <dgm:cxn modelId="{4BFA9B1D-2F8F-4DCA-B2B2-B543D69FE390}" type="presParOf" srcId="{5D8D3265-FA9C-482E-852E-A73770428006}" destId="{6D801D76-B9B7-4213-A294-7FB4A5EA8D8C}" srcOrd="1" destOrd="0" presId="urn:microsoft.com/office/officeart/2005/8/layout/bProcess4"/>
    <dgm:cxn modelId="{7E2EBDC0-AFC9-48A9-A507-5258E9EF416D}" type="presParOf" srcId="{CCA1918E-E8C8-4755-8B7B-704A95F07B75}" destId="{5325D3D8-8DC3-450B-A2E4-0945DF32B077}" srcOrd="5" destOrd="0" presId="urn:microsoft.com/office/officeart/2005/8/layout/bProcess4"/>
    <dgm:cxn modelId="{68C298B4-CA7D-4E30-A944-63D5E9BF1A66}" type="presParOf" srcId="{CCA1918E-E8C8-4755-8B7B-704A95F07B75}" destId="{48A20C3D-CA40-46D3-9E97-902FA845FF57}" srcOrd="6" destOrd="0" presId="urn:microsoft.com/office/officeart/2005/8/layout/bProcess4"/>
    <dgm:cxn modelId="{A07AF5EC-9086-4824-9E23-C3C620110667}" type="presParOf" srcId="{48A20C3D-CA40-46D3-9E97-902FA845FF57}" destId="{FF50EA38-CE12-4537-84EA-A29806BD1234}" srcOrd="0" destOrd="0" presId="urn:microsoft.com/office/officeart/2005/8/layout/bProcess4"/>
    <dgm:cxn modelId="{57DE3D98-2F51-44EA-B28A-088BED980383}" type="presParOf" srcId="{48A20C3D-CA40-46D3-9E97-902FA845FF57}" destId="{724F36D6-BEA3-433D-ABD2-FEDF4BC95DDD}" srcOrd="1" destOrd="0" presId="urn:microsoft.com/office/officeart/2005/8/layout/bProcess4"/>
    <dgm:cxn modelId="{92F12321-0207-4799-8AA4-45BF521932E6}" type="presParOf" srcId="{CCA1918E-E8C8-4755-8B7B-704A95F07B75}" destId="{91A847EE-7A8D-4774-A1B9-F58AC9451401}" srcOrd="7" destOrd="0" presId="urn:microsoft.com/office/officeart/2005/8/layout/bProcess4"/>
    <dgm:cxn modelId="{3BF9AB5E-A9C8-4B8A-93EA-A2ADFF27ED49}" type="presParOf" srcId="{CCA1918E-E8C8-4755-8B7B-704A95F07B75}" destId="{243EE9DF-88D7-44ED-A957-4C04F5CC685D}" srcOrd="8" destOrd="0" presId="urn:microsoft.com/office/officeart/2005/8/layout/bProcess4"/>
    <dgm:cxn modelId="{94B6C5EC-FE38-4389-A600-3580C735F6EB}" type="presParOf" srcId="{243EE9DF-88D7-44ED-A957-4C04F5CC685D}" destId="{DE16C2A1-437C-46A1-A3B7-B05B578C7596}" srcOrd="0" destOrd="0" presId="urn:microsoft.com/office/officeart/2005/8/layout/bProcess4"/>
    <dgm:cxn modelId="{7272E2C1-1DC8-48FA-9D2E-4D9A351A291C}" type="presParOf" srcId="{243EE9DF-88D7-44ED-A957-4C04F5CC685D}" destId="{5356DCB9-220E-4CB6-B718-603223F794EC}" srcOrd="1" destOrd="0" presId="urn:microsoft.com/office/officeart/2005/8/layout/bProcess4"/>
    <dgm:cxn modelId="{0AFE380C-38B7-4A48-8ED6-F2F77FF805DD}" type="presParOf" srcId="{CCA1918E-E8C8-4755-8B7B-704A95F07B75}" destId="{7A95DB0E-A8FD-4C37-80EE-6C58C5CA6C86}" srcOrd="9" destOrd="0" presId="urn:microsoft.com/office/officeart/2005/8/layout/bProcess4"/>
    <dgm:cxn modelId="{A3DC88A4-50E5-4A53-A644-5ED5D859FA6D}" type="presParOf" srcId="{CCA1918E-E8C8-4755-8B7B-704A95F07B75}" destId="{3D699A0E-72BF-4163-8066-062148B0A975}" srcOrd="10" destOrd="0" presId="urn:microsoft.com/office/officeart/2005/8/layout/bProcess4"/>
    <dgm:cxn modelId="{7341317A-EA63-43C0-8EF3-76DE1AAD4235}" type="presParOf" srcId="{3D699A0E-72BF-4163-8066-062148B0A975}" destId="{6516B8B0-1129-4A72-89A7-D3EB33173A3D}" srcOrd="0" destOrd="0" presId="urn:microsoft.com/office/officeart/2005/8/layout/bProcess4"/>
    <dgm:cxn modelId="{9611907C-FE1B-461D-B282-B01A7804C387}" type="presParOf" srcId="{3D699A0E-72BF-4163-8066-062148B0A975}" destId="{A53BF23B-F190-492F-8BDD-7587372CEE89}" srcOrd="1" destOrd="0" presId="urn:microsoft.com/office/officeart/2005/8/layout/bProcess4"/>
    <dgm:cxn modelId="{2839620C-590A-48CC-8041-A1B6BB6A0558}" type="presParOf" srcId="{CCA1918E-E8C8-4755-8B7B-704A95F07B75}" destId="{CE26BBEE-E42E-4932-87EF-E47A2DC2C7E7}" srcOrd="11" destOrd="0" presId="urn:microsoft.com/office/officeart/2005/8/layout/bProcess4"/>
    <dgm:cxn modelId="{85574549-AF0D-4C02-82CE-74F553E4DB87}" type="presParOf" srcId="{CCA1918E-E8C8-4755-8B7B-704A95F07B75}" destId="{125B46CA-AA21-4AC6-AAA9-1FF018B4D4B7}" srcOrd="12" destOrd="0" presId="urn:microsoft.com/office/officeart/2005/8/layout/bProcess4"/>
    <dgm:cxn modelId="{BBF23998-9C41-4A0A-8E99-7D43C39D75A9}" type="presParOf" srcId="{125B46CA-AA21-4AC6-AAA9-1FF018B4D4B7}" destId="{ADCDC888-387E-4E75-A046-0F5272679118}" srcOrd="0" destOrd="0" presId="urn:microsoft.com/office/officeart/2005/8/layout/bProcess4"/>
    <dgm:cxn modelId="{0CE881EB-56B2-44EE-AEEF-40BA03CA22DA}" type="presParOf" srcId="{125B46CA-AA21-4AC6-AAA9-1FF018B4D4B7}" destId="{021C2940-874F-4880-8EA7-54F11AC0DD98}" srcOrd="1" destOrd="0" presId="urn:microsoft.com/office/officeart/2005/8/layout/bProcess4"/>
    <dgm:cxn modelId="{98B95941-AFB5-4716-B846-817FB61AE1C0}" type="presParOf" srcId="{CCA1918E-E8C8-4755-8B7B-704A95F07B75}" destId="{46BE78AA-2137-4C5D-AC62-6149FAE409E6}" srcOrd="13" destOrd="0" presId="urn:microsoft.com/office/officeart/2005/8/layout/bProcess4"/>
    <dgm:cxn modelId="{8947880D-445B-412A-9655-F3EE7953FB54}" type="presParOf" srcId="{CCA1918E-E8C8-4755-8B7B-704A95F07B75}" destId="{C2EF2FFB-B23D-454B-84EF-4FB888DED48E}" srcOrd="14" destOrd="0" presId="urn:microsoft.com/office/officeart/2005/8/layout/bProcess4"/>
    <dgm:cxn modelId="{00AD175A-64DE-45F3-B9C4-83EB5FEE9DB6}" type="presParOf" srcId="{C2EF2FFB-B23D-454B-84EF-4FB888DED48E}" destId="{3DDBD257-D415-46AC-A970-4F5DDBCE8727}" srcOrd="0" destOrd="0" presId="urn:microsoft.com/office/officeart/2005/8/layout/bProcess4"/>
    <dgm:cxn modelId="{DF353216-64A6-4337-BE8E-09B1AA29F26C}" type="presParOf" srcId="{C2EF2FFB-B23D-454B-84EF-4FB888DED48E}" destId="{F5B4E679-FB88-4B24-AF06-2427177787C6}" srcOrd="1" destOrd="0" presId="urn:microsoft.com/office/officeart/2005/8/layout/bProcess4"/>
    <dgm:cxn modelId="{08B867AD-9ECC-4077-99C4-1260E7DD0301}" type="presParOf" srcId="{CCA1918E-E8C8-4755-8B7B-704A95F07B75}" destId="{C395875B-56B6-451B-B44C-06D0D8FA4CCC}" srcOrd="15" destOrd="0" presId="urn:microsoft.com/office/officeart/2005/8/layout/bProcess4"/>
    <dgm:cxn modelId="{E1A030A0-E8CD-40E1-86D5-EFC19A50EE01}" type="presParOf" srcId="{CCA1918E-E8C8-4755-8B7B-704A95F07B75}" destId="{A958A11E-322A-4246-893F-E7B898B94888}" srcOrd="16" destOrd="0" presId="urn:microsoft.com/office/officeart/2005/8/layout/bProcess4"/>
    <dgm:cxn modelId="{86C2F547-C81A-4CB1-8552-F6CC1EDD6A91}" type="presParOf" srcId="{A958A11E-322A-4246-893F-E7B898B94888}" destId="{4A4E25CA-0FE7-4325-90C8-C17DD26167BC}" srcOrd="0" destOrd="0" presId="urn:microsoft.com/office/officeart/2005/8/layout/bProcess4"/>
    <dgm:cxn modelId="{0C195F8E-9519-4C4A-9FD6-DCE2A57E1841}" type="presParOf" srcId="{A958A11E-322A-4246-893F-E7B898B94888}" destId="{E4456787-A7DE-4978-951B-BC5862A95486}" srcOrd="1" destOrd="0" presId="urn:microsoft.com/office/officeart/2005/8/layout/bProcess4"/>
    <dgm:cxn modelId="{D2156EA7-AC8A-42EF-B1B3-AB1A27BD5569}" type="presParOf" srcId="{CCA1918E-E8C8-4755-8B7B-704A95F07B75}" destId="{ACF7A358-E2DA-43AE-8A1C-893984873068}" srcOrd="17" destOrd="0" presId="urn:microsoft.com/office/officeart/2005/8/layout/bProcess4"/>
    <dgm:cxn modelId="{90D1B0BB-6D78-4B2A-8789-9FCB3E53949A}" type="presParOf" srcId="{CCA1918E-E8C8-4755-8B7B-704A95F07B75}" destId="{00B92B3C-CAE2-4B2F-BCED-CE15431F4AA5}" srcOrd="18" destOrd="0" presId="urn:microsoft.com/office/officeart/2005/8/layout/bProcess4"/>
    <dgm:cxn modelId="{DE0A86BD-B24A-4962-BE6D-3D5A4457344F}" type="presParOf" srcId="{00B92B3C-CAE2-4B2F-BCED-CE15431F4AA5}" destId="{F4D3614B-7B5F-40F6-BE4A-9178EC096F0F}" srcOrd="0" destOrd="0" presId="urn:microsoft.com/office/officeart/2005/8/layout/bProcess4"/>
    <dgm:cxn modelId="{75FEF485-A7F4-49EB-9652-942CEB676058}" type="presParOf" srcId="{00B92B3C-CAE2-4B2F-BCED-CE15431F4AA5}" destId="{4ACAB764-20EA-46A2-90BF-7EB4B106C56A}" srcOrd="1" destOrd="0" presId="urn:microsoft.com/office/officeart/2005/8/layout/bProcess4"/>
    <dgm:cxn modelId="{EA8781E5-F58D-4F4F-8013-E78213C5C199}" type="presParOf" srcId="{CCA1918E-E8C8-4755-8B7B-704A95F07B75}" destId="{DD081993-938D-4368-B914-359CED721580}" srcOrd="19" destOrd="0" presId="urn:microsoft.com/office/officeart/2005/8/layout/bProcess4"/>
    <dgm:cxn modelId="{7C503594-34BF-4C76-A293-0E37C8FD56B9}" type="presParOf" srcId="{CCA1918E-E8C8-4755-8B7B-704A95F07B75}" destId="{28BEE92A-99A0-4A5E-827E-B90FD70B1E5E}" srcOrd="20" destOrd="0" presId="urn:microsoft.com/office/officeart/2005/8/layout/bProcess4"/>
    <dgm:cxn modelId="{9D9C44EB-F3CF-4900-8EB4-1960AEA3E579}" type="presParOf" srcId="{28BEE92A-99A0-4A5E-827E-B90FD70B1E5E}" destId="{C16980B6-2952-4399-9CBA-AB1133633CBC}" srcOrd="0" destOrd="0" presId="urn:microsoft.com/office/officeart/2005/8/layout/bProcess4"/>
    <dgm:cxn modelId="{BE35792F-0E57-48EF-8378-92EABC5DBF68}" type="presParOf" srcId="{28BEE92A-99A0-4A5E-827E-B90FD70B1E5E}" destId="{DB535117-A791-44F8-8B52-A84E0C0DA0F5}" srcOrd="1" destOrd="0" presId="urn:microsoft.com/office/officeart/2005/8/layout/bProcess4"/>
    <dgm:cxn modelId="{DBD429EB-5F75-4551-B9C1-9AF7AE8FB348}" type="presParOf" srcId="{CCA1918E-E8C8-4755-8B7B-704A95F07B75}" destId="{CCE22C85-2824-4F79-944D-E4E4C1CAD042}" srcOrd="21" destOrd="0" presId="urn:microsoft.com/office/officeart/2005/8/layout/bProcess4"/>
    <dgm:cxn modelId="{EAC65555-7710-4594-B69C-D18C71D4DCE0}" type="presParOf" srcId="{CCA1918E-E8C8-4755-8B7B-704A95F07B75}" destId="{94FD1FDF-FCFF-427A-8E68-577D7ACDFE3B}" srcOrd="22" destOrd="0" presId="urn:microsoft.com/office/officeart/2005/8/layout/bProcess4"/>
    <dgm:cxn modelId="{36DE0F54-7E9B-406F-8A91-2C80D9110DCD}" type="presParOf" srcId="{94FD1FDF-FCFF-427A-8E68-577D7ACDFE3B}" destId="{AE51EF55-3C4C-48A6-9C53-CD3CEB33D9E4}" srcOrd="0" destOrd="0" presId="urn:microsoft.com/office/officeart/2005/8/layout/bProcess4"/>
    <dgm:cxn modelId="{852AB4BD-59BF-4055-9BB9-6AB7CC298613}" type="presParOf" srcId="{94FD1FDF-FCFF-427A-8E68-577D7ACDFE3B}" destId="{D3516805-07BB-4487-9B48-E83018F2DA27}" srcOrd="1" destOrd="0" presId="urn:microsoft.com/office/officeart/2005/8/layout/bProcess4"/>
    <dgm:cxn modelId="{F7D6FFA9-40A9-4604-A9B1-77622C95ECB9}" type="presParOf" srcId="{CCA1918E-E8C8-4755-8B7B-704A95F07B75}" destId="{54AEF5D2-ADA8-4632-97FF-78929687EA22}" srcOrd="23" destOrd="0" presId="urn:microsoft.com/office/officeart/2005/8/layout/bProcess4"/>
    <dgm:cxn modelId="{E52924F1-F2CB-4D06-A7A9-6A3FC25BBD84}" type="presParOf" srcId="{CCA1918E-E8C8-4755-8B7B-704A95F07B75}" destId="{718E944D-99B6-4C8F-8049-4FEB34D3FD3F}" srcOrd="24" destOrd="0" presId="urn:microsoft.com/office/officeart/2005/8/layout/bProcess4"/>
    <dgm:cxn modelId="{C62A3245-B0A3-4DEB-82D4-E980C26B0C26}" type="presParOf" srcId="{718E944D-99B6-4C8F-8049-4FEB34D3FD3F}" destId="{E46885B4-9F6B-4162-8112-3DE7CC691CDD}" srcOrd="0" destOrd="0" presId="urn:microsoft.com/office/officeart/2005/8/layout/bProcess4"/>
    <dgm:cxn modelId="{CEB9D9BA-BC86-4DFB-80CF-51A733F5E3EF}" type="presParOf" srcId="{718E944D-99B6-4C8F-8049-4FEB34D3FD3F}" destId="{5BC3736A-F333-4B60-BD54-A447F9A9844D}" srcOrd="1" destOrd="0" presId="urn:microsoft.com/office/officeart/2005/8/layout/bProcess4"/>
    <dgm:cxn modelId="{F5146665-9E91-47FA-B4E7-87B59E8F025A}" type="presParOf" srcId="{CCA1918E-E8C8-4755-8B7B-704A95F07B75}" destId="{6776A036-9ED7-4E59-9635-41B428597DFD}" srcOrd="25" destOrd="0" presId="urn:microsoft.com/office/officeart/2005/8/layout/bProcess4"/>
    <dgm:cxn modelId="{2201245E-750E-4209-AC1A-5709A51D586A}" type="presParOf" srcId="{CCA1918E-E8C8-4755-8B7B-704A95F07B75}" destId="{F3C4A1CC-C773-4447-B1DE-0AA93DAB339C}" srcOrd="26" destOrd="0" presId="urn:microsoft.com/office/officeart/2005/8/layout/bProcess4"/>
    <dgm:cxn modelId="{14CC05F6-BCF7-427C-A170-DC5903A5B262}" type="presParOf" srcId="{F3C4A1CC-C773-4447-B1DE-0AA93DAB339C}" destId="{1BDE5B9E-064F-4AEA-912D-D920A97C62E0}" srcOrd="0" destOrd="0" presId="urn:microsoft.com/office/officeart/2005/8/layout/bProcess4"/>
    <dgm:cxn modelId="{0C87EB7B-3F31-4C12-9063-176B36668A7D}" type="presParOf" srcId="{F3C4A1CC-C773-4447-B1DE-0AA93DAB339C}" destId="{CB90DFF1-AE79-4A39-8E45-DB13A1B8280B}" srcOrd="1" destOrd="0" presId="urn:microsoft.com/office/officeart/2005/8/layout/bProcess4"/>
    <dgm:cxn modelId="{585FB1CC-587F-422A-BB71-3AE5F45A30A2}" type="presParOf" srcId="{CCA1918E-E8C8-4755-8B7B-704A95F07B75}" destId="{485C33CB-4D31-42D4-82D9-99229CC84266}" srcOrd="27" destOrd="0" presId="urn:microsoft.com/office/officeart/2005/8/layout/bProcess4"/>
    <dgm:cxn modelId="{206F71B4-E230-40C3-8BF2-5DA12FAE48C0}" type="presParOf" srcId="{CCA1918E-E8C8-4755-8B7B-704A95F07B75}" destId="{E5BD752C-F958-4967-A6A6-CA9303B30B10}" srcOrd="28" destOrd="0" presId="urn:microsoft.com/office/officeart/2005/8/layout/bProcess4"/>
    <dgm:cxn modelId="{36B945DB-A163-4A0C-8C1B-B86E1ECF50E1}" type="presParOf" srcId="{E5BD752C-F958-4967-A6A6-CA9303B30B10}" destId="{9A31A0A7-B89A-4647-B631-BEC806E87A37}" srcOrd="0" destOrd="0" presId="urn:microsoft.com/office/officeart/2005/8/layout/bProcess4"/>
    <dgm:cxn modelId="{C7F24D85-35AA-4711-A776-30A1E598D188}" type="presParOf" srcId="{E5BD752C-F958-4967-A6A6-CA9303B30B10}" destId="{2ECD3490-E8A1-491C-B6C2-CB673E3CF8C6}" srcOrd="1" destOrd="0" presId="urn:microsoft.com/office/officeart/2005/8/layout/bProcess4"/>
  </dgm:cxnLst>
  <dgm:bg/>
  <dgm:whole/>
  <dgm:extLst>
    <a:ext uri="http://schemas.microsoft.com/office/drawing/2008/diagram">
      <dsp:dataModelExt xmlns:dsp="http://schemas.microsoft.com/office/drawing/2008/diagram" relId="rId8"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F179010-5A3E-4759-B63C-21C6D0199246}">
      <dsp:nvSpPr>
        <dsp:cNvPr id="0" name=""/>
        <dsp:cNvSpPr/>
      </dsp:nvSpPr>
      <dsp:spPr>
        <a:xfrm rot="5400000">
          <a:off x="2939629" y="1153666"/>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96B40D8-1374-409C-9D01-A43D87D78BDB}">
      <dsp:nvSpPr>
        <dsp:cNvPr id="0" name=""/>
        <dsp:cNvSpPr/>
      </dsp:nvSpPr>
      <dsp:spPr>
        <a:xfrm>
          <a:off x="3358097" y="3021"/>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Data extraction from YouTube</a:t>
          </a:r>
        </a:p>
      </dsp:txBody>
      <dsp:txXfrm>
        <a:off x="3400582" y="45506"/>
        <a:ext cx="2332594" cy="1365568"/>
      </dsp:txXfrm>
    </dsp:sp>
    <dsp:sp modelId="{6E597E17-9442-430C-AA3A-C298D7986138}">
      <dsp:nvSpPr>
        <dsp:cNvPr id="0" name=""/>
        <dsp:cNvSpPr/>
      </dsp:nvSpPr>
      <dsp:spPr>
        <a:xfrm rot="5400000">
          <a:off x="2939629" y="2966839"/>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2A8751F-A072-4872-82BA-8032E3F7409D}">
      <dsp:nvSpPr>
        <dsp:cNvPr id="0" name=""/>
        <dsp:cNvSpPr/>
      </dsp:nvSpPr>
      <dsp:spPr>
        <a:xfrm>
          <a:off x="3358097" y="1816194"/>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General topics Classification using IA</a:t>
          </a:r>
        </a:p>
      </dsp:txBody>
      <dsp:txXfrm>
        <a:off x="3400582" y="1858679"/>
        <a:ext cx="2332594" cy="1365568"/>
      </dsp:txXfrm>
    </dsp:sp>
    <dsp:sp modelId="{5325D3D8-8DC3-450B-A2E4-0945DF32B077}">
      <dsp:nvSpPr>
        <dsp:cNvPr id="0" name=""/>
        <dsp:cNvSpPr/>
      </dsp:nvSpPr>
      <dsp:spPr>
        <a:xfrm rot="5400000">
          <a:off x="2939629" y="4780012"/>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6D801D76-B9B7-4213-A294-7FB4A5EA8D8C}">
      <dsp:nvSpPr>
        <dsp:cNvPr id="0" name=""/>
        <dsp:cNvSpPr/>
      </dsp:nvSpPr>
      <dsp:spPr>
        <a:xfrm>
          <a:off x="3358097" y="3629367"/>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Main topics definition</a:t>
          </a:r>
        </a:p>
      </dsp:txBody>
      <dsp:txXfrm>
        <a:off x="3400582" y="3671852"/>
        <a:ext cx="2332594" cy="1365568"/>
      </dsp:txXfrm>
    </dsp:sp>
    <dsp:sp modelId="{91A847EE-7A8D-4774-A1B9-F58AC9451401}">
      <dsp:nvSpPr>
        <dsp:cNvPr id="0" name=""/>
        <dsp:cNvSpPr/>
      </dsp:nvSpPr>
      <dsp:spPr>
        <a:xfrm>
          <a:off x="3846216" y="5686599"/>
          <a:ext cx="3210754"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724F36D6-BEA3-433D-ABD2-FEDF4BC95DDD}">
      <dsp:nvSpPr>
        <dsp:cNvPr id="0" name=""/>
        <dsp:cNvSpPr/>
      </dsp:nvSpPr>
      <dsp:spPr>
        <a:xfrm>
          <a:off x="3358097" y="5442540"/>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a:latin typeface="Franklin Gothic Book" panose="020B0503020102020204" pitchFamily="34" charset="0"/>
            </a:rPr>
            <a:t>Assisted Classification using IA</a:t>
          </a:r>
          <a:endParaRPr lang="en-US" sz="2400" kern="1200" dirty="0">
            <a:latin typeface="Franklin Gothic Book" panose="020B0503020102020204" pitchFamily="34" charset="0"/>
          </a:endParaRPr>
        </a:p>
      </dsp:txBody>
      <dsp:txXfrm>
        <a:off x="3400582" y="5485025"/>
        <a:ext cx="2332594" cy="1365568"/>
      </dsp:txXfrm>
    </dsp:sp>
    <dsp:sp modelId="{7A95DB0E-A8FD-4C37-80EE-6C58C5CA6C86}">
      <dsp:nvSpPr>
        <dsp:cNvPr id="0" name=""/>
        <dsp:cNvSpPr/>
      </dsp:nvSpPr>
      <dsp:spPr>
        <a:xfrm rot="16200000">
          <a:off x="6154989" y="4780012"/>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356DCB9-220E-4CB6-B718-603223F794EC}">
      <dsp:nvSpPr>
        <dsp:cNvPr id="0" name=""/>
        <dsp:cNvSpPr/>
      </dsp:nvSpPr>
      <dsp:spPr>
        <a:xfrm>
          <a:off x="6573458" y="5442540"/>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Define Goals and Guiding Questions</a:t>
          </a:r>
        </a:p>
      </dsp:txBody>
      <dsp:txXfrm>
        <a:off x="6615943" y="5485025"/>
        <a:ext cx="2332594" cy="1365568"/>
      </dsp:txXfrm>
    </dsp:sp>
    <dsp:sp modelId="{CE26BBEE-E42E-4932-87EF-E47A2DC2C7E7}">
      <dsp:nvSpPr>
        <dsp:cNvPr id="0" name=""/>
        <dsp:cNvSpPr/>
      </dsp:nvSpPr>
      <dsp:spPr>
        <a:xfrm rot="16200000">
          <a:off x="6154989" y="2966839"/>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A53BF23B-F190-492F-8BDD-7587372CEE89}">
      <dsp:nvSpPr>
        <dsp:cNvPr id="0" name=""/>
        <dsp:cNvSpPr/>
      </dsp:nvSpPr>
      <dsp:spPr>
        <a:xfrm>
          <a:off x="6573458" y="3629367"/>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Data Cleaning</a:t>
          </a:r>
        </a:p>
      </dsp:txBody>
      <dsp:txXfrm>
        <a:off x="6615943" y="3671852"/>
        <a:ext cx="2332594" cy="1365568"/>
      </dsp:txXfrm>
    </dsp:sp>
    <dsp:sp modelId="{46BE78AA-2137-4C5D-AC62-6149FAE409E6}">
      <dsp:nvSpPr>
        <dsp:cNvPr id="0" name=""/>
        <dsp:cNvSpPr/>
      </dsp:nvSpPr>
      <dsp:spPr>
        <a:xfrm rot="16200000">
          <a:off x="6154989" y="1153666"/>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021C2940-874F-4880-8EA7-54F11AC0DD98}">
      <dsp:nvSpPr>
        <dsp:cNvPr id="0" name=""/>
        <dsp:cNvSpPr/>
      </dsp:nvSpPr>
      <dsp:spPr>
        <a:xfrm>
          <a:off x="6573458" y="1816194"/>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Exploratory Data Analysis</a:t>
          </a:r>
        </a:p>
      </dsp:txBody>
      <dsp:txXfrm>
        <a:off x="6615943" y="1858679"/>
        <a:ext cx="2332594" cy="1365568"/>
      </dsp:txXfrm>
    </dsp:sp>
    <dsp:sp modelId="{C395875B-56B6-451B-B44C-06D0D8FA4CCC}">
      <dsp:nvSpPr>
        <dsp:cNvPr id="0" name=""/>
        <dsp:cNvSpPr/>
      </dsp:nvSpPr>
      <dsp:spPr>
        <a:xfrm>
          <a:off x="7061576" y="247080"/>
          <a:ext cx="3210754"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F5B4E679-FB88-4B24-AF06-2427177787C6}">
      <dsp:nvSpPr>
        <dsp:cNvPr id="0" name=""/>
        <dsp:cNvSpPr/>
      </dsp:nvSpPr>
      <dsp:spPr>
        <a:xfrm>
          <a:off x="6573458" y="3021"/>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Word Frequency Analysis</a:t>
          </a:r>
        </a:p>
      </dsp:txBody>
      <dsp:txXfrm>
        <a:off x="6615943" y="45506"/>
        <a:ext cx="2332594" cy="1365568"/>
      </dsp:txXfrm>
    </dsp:sp>
    <dsp:sp modelId="{ACF7A358-E2DA-43AE-8A1C-893984873068}">
      <dsp:nvSpPr>
        <dsp:cNvPr id="0" name=""/>
        <dsp:cNvSpPr/>
      </dsp:nvSpPr>
      <dsp:spPr>
        <a:xfrm rot="5400000">
          <a:off x="9370350" y="1153666"/>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E4456787-A7DE-4978-951B-BC5862A95486}">
      <dsp:nvSpPr>
        <dsp:cNvPr id="0" name=""/>
        <dsp:cNvSpPr/>
      </dsp:nvSpPr>
      <dsp:spPr>
        <a:xfrm>
          <a:off x="9788818" y="3021"/>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Compute Polarity and Subjectivity Score</a:t>
          </a:r>
        </a:p>
      </dsp:txBody>
      <dsp:txXfrm>
        <a:off x="9831303" y="45506"/>
        <a:ext cx="2332594" cy="1365568"/>
      </dsp:txXfrm>
    </dsp:sp>
    <dsp:sp modelId="{DD081993-938D-4368-B914-359CED721580}">
      <dsp:nvSpPr>
        <dsp:cNvPr id="0" name=""/>
        <dsp:cNvSpPr/>
      </dsp:nvSpPr>
      <dsp:spPr>
        <a:xfrm rot="5400000">
          <a:off x="9370350" y="2966839"/>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4ACAB764-20EA-46A2-90BF-7EB4B106C56A}">
      <dsp:nvSpPr>
        <dsp:cNvPr id="0" name=""/>
        <dsp:cNvSpPr/>
      </dsp:nvSpPr>
      <dsp:spPr>
        <a:xfrm>
          <a:off x="9788818" y="1816194"/>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Categorize scores and Plot – Sentiment Analysis</a:t>
          </a:r>
        </a:p>
      </dsp:txBody>
      <dsp:txXfrm>
        <a:off x="9831303" y="1858679"/>
        <a:ext cx="2332594" cy="1365568"/>
      </dsp:txXfrm>
    </dsp:sp>
    <dsp:sp modelId="{CCE22C85-2824-4F79-944D-E4E4C1CAD042}">
      <dsp:nvSpPr>
        <dsp:cNvPr id="0" name=""/>
        <dsp:cNvSpPr/>
      </dsp:nvSpPr>
      <dsp:spPr>
        <a:xfrm rot="5400000">
          <a:off x="9370350" y="4780012"/>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B535117-A791-44F8-8B52-A84E0C0DA0F5}">
      <dsp:nvSpPr>
        <dsp:cNvPr id="0" name=""/>
        <dsp:cNvSpPr/>
      </dsp:nvSpPr>
      <dsp:spPr>
        <a:xfrm>
          <a:off x="9788818" y="3629367"/>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Correlation Analysis for topics</a:t>
          </a:r>
        </a:p>
      </dsp:txBody>
      <dsp:txXfrm>
        <a:off x="9831303" y="3671852"/>
        <a:ext cx="2332594" cy="1365568"/>
      </dsp:txXfrm>
    </dsp:sp>
    <dsp:sp modelId="{54AEF5D2-ADA8-4632-97FF-78929687EA22}">
      <dsp:nvSpPr>
        <dsp:cNvPr id="0" name=""/>
        <dsp:cNvSpPr/>
      </dsp:nvSpPr>
      <dsp:spPr>
        <a:xfrm>
          <a:off x="10276936" y="5686599"/>
          <a:ext cx="3269634"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D3516805-07BB-4487-9B48-E83018F2DA27}">
      <dsp:nvSpPr>
        <dsp:cNvPr id="0" name=""/>
        <dsp:cNvSpPr/>
      </dsp:nvSpPr>
      <dsp:spPr>
        <a:xfrm>
          <a:off x="9788818" y="5442540"/>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Estimate Degree of centrality and Betweenness</a:t>
          </a:r>
        </a:p>
      </dsp:txBody>
      <dsp:txXfrm>
        <a:off x="9831303" y="5485025"/>
        <a:ext cx="2332594" cy="1365568"/>
      </dsp:txXfrm>
    </dsp:sp>
    <dsp:sp modelId="{6776A036-9ED7-4E59-9635-41B428597DFD}">
      <dsp:nvSpPr>
        <dsp:cNvPr id="0" name=""/>
        <dsp:cNvSpPr/>
      </dsp:nvSpPr>
      <dsp:spPr>
        <a:xfrm rot="16200000">
          <a:off x="12644590" y="4780012"/>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5BC3736A-F333-4B60-BD54-A447F9A9844D}">
      <dsp:nvSpPr>
        <dsp:cNvPr id="0" name=""/>
        <dsp:cNvSpPr/>
      </dsp:nvSpPr>
      <dsp:spPr>
        <a:xfrm>
          <a:off x="13063058" y="5442540"/>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Asses different models performance</a:t>
          </a:r>
        </a:p>
      </dsp:txBody>
      <dsp:txXfrm>
        <a:off x="13105543" y="5485025"/>
        <a:ext cx="2332594" cy="1365568"/>
      </dsp:txXfrm>
    </dsp:sp>
    <dsp:sp modelId="{485C33CB-4D31-42D4-82D9-99229CC84266}">
      <dsp:nvSpPr>
        <dsp:cNvPr id="0" name=""/>
        <dsp:cNvSpPr/>
      </dsp:nvSpPr>
      <dsp:spPr>
        <a:xfrm rot="16200000">
          <a:off x="12644590" y="2966839"/>
          <a:ext cx="1808567" cy="217580"/>
        </a:xfrm>
        <a:prstGeom prst="rect">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sp>
    <dsp:sp modelId="{CB90DFF1-AE79-4A39-8E45-DB13A1B8280B}">
      <dsp:nvSpPr>
        <dsp:cNvPr id="0" name=""/>
        <dsp:cNvSpPr/>
      </dsp:nvSpPr>
      <dsp:spPr>
        <a:xfrm>
          <a:off x="13063058" y="3629367"/>
          <a:ext cx="2417564"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ctr" defTabSz="1066800">
            <a:lnSpc>
              <a:spcPct val="90000"/>
            </a:lnSpc>
            <a:spcBef>
              <a:spcPct val="0"/>
            </a:spcBef>
            <a:spcAft>
              <a:spcPct val="35000"/>
            </a:spcAft>
            <a:buNone/>
          </a:pPr>
          <a:r>
            <a:rPr lang="en-US" sz="2400" kern="1200" dirty="0">
              <a:latin typeface="Franklin Gothic Book" panose="020B0503020102020204" pitchFamily="34" charset="0"/>
            </a:rPr>
            <a:t>Answer guiding questions</a:t>
          </a:r>
        </a:p>
      </dsp:txBody>
      <dsp:txXfrm>
        <a:off x="13105543" y="3671852"/>
        <a:ext cx="2332594" cy="1365568"/>
      </dsp:txXfrm>
    </dsp:sp>
    <dsp:sp modelId="{2ECD3490-E8A1-491C-B6C2-CB673E3CF8C6}">
      <dsp:nvSpPr>
        <dsp:cNvPr id="0" name=""/>
        <dsp:cNvSpPr/>
      </dsp:nvSpPr>
      <dsp:spPr>
        <a:xfrm>
          <a:off x="13004178" y="1816194"/>
          <a:ext cx="2535323" cy="1450538"/>
        </a:xfrm>
        <a:prstGeom prst="roundRect">
          <a:avLst>
            <a:gd name="adj" fmla="val 10000"/>
          </a:avLst>
        </a:prstGeom>
        <a:solidFill>
          <a:schemeClr val="accent1">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87630" tIns="87630" rIns="87630" bIns="87630" numCol="1" spcCol="1270" anchor="ctr" anchorCtr="0">
          <a:noAutofit/>
        </a:bodyPr>
        <a:lstStyle/>
        <a:p>
          <a:pPr marL="0" lvl="0" indent="0" algn="ctr" defTabSz="1022350">
            <a:lnSpc>
              <a:spcPct val="90000"/>
            </a:lnSpc>
            <a:spcBef>
              <a:spcPct val="0"/>
            </a:spcBef>
            <a:spcAft>
              <a:spcPct val="35000"/>
            </a:spcAft>
            <a:buNone/>
          </a:pPr>
          <a:r>
            <a:rPr lang="en-US" sz="2300" kern="1200" dirty="0">
              <a:latin typeface="Franklin Gothic Book" panose="020B0503020102020204" pitchFamily="34" charset="0"/>
            </a:rPr>
            <a:t>Discuss recommendations based on the results</a:t>
          </a:r>
        </a:p>
      </dsp:txBody>
      <dsp:txXfrm>
        <a:off x="13046663" y="1858679"/>
        <a:ext cx="2450353" cy="1365568"/>
      </dsp:txXfrm>
    </dsp:sp>
  </dsp:spTree>
</dsp:drawing>
</file>

<file path=ppt/diagrams/layout1.xml><?xml version="1.0" encoding="utf-8"?>
<dgm:layoutDef xmlns:dgm="http://schemas.openxmlformats.org/drawingml/2006/diagram" xmlns:a="http://schemas.openxmlformats.org/drawingml/2006/main" uniqueId="urn:microsoft.com/office/officeart/2005/8/layout/bProcess4">
  <dgm:title val=""/>
  <dgm:desc val=""/>
  <dgm:catLst>
    <dgm:cat type="process" pri="19000"/>
  </dgm:catLst>
  <dgm:sampData>
    <dgm:dataModel>
      <dgm:ptLst>
        <dgm:pt modelId="0" type="doc"/>
        <dgm:pt modelId="1">
          <dgm:prSet phldr="1"/>
        </dgm:pt>
        <dgm:pt modelId="2">
          <dgm:prSet phldr="1"/>
        </dgm:pt>
        <dgm:pt modelId="3">
          <dgm:prSet phldr="1"/>
        </dgm:pt>
        <dgm:pt modelId="4">
          <dgm:prSet phldr="1"/>
        </dgm:pt>
        <dgm:pt modelId="5">
          <dgm:prSet phldr="1"/>
        </dgm:pt>
        <dgm:pt modelId="6">
          <dgm:prSet phldr="1"/>
        </dgm:pt>
        <dgm:pt modelId="7">
          <dgm:prSet phldr="1"/>
        </dgm:pt>
        <dgm:pt modelId="8">
          <dgm:prSet phldr="1"/>
        </dgm:pt>
        <dgm:pt modelId="9">
          <dgm:prSet phldr="1"/>
        </dgm:pt>
      </dgm:ptLst>
      <dgm:cxnLst>
        <dgm:cxn modelId="10" srcId="0" destId="1" srcOrd="0" destOrd="0"/>
        <dgm:cxn modelId="11" srcId="0" destId="2" srcOrd="1" destOrd="0"/>
        <dgm:cxn modelId="12" srcId="0" destId="3" srcOrd="2" destOrd="0"/>
        <dgm:cxn modelId="13" srcId="0" destId="4" srcOrd="3" destOrd="0"/>
        <dgm:cxn modelId="14" srcId="0" destId="5" srcOrd="4" destOrd="0"/>
        <dgm:cxn modelId="15" srcId="0" destId="6" srcOrd="5" destOrd="0"/>
        <dgm:cxn modelId="16" srcId="0" destId="7" srcOrd="6" destOrd="0"/>
        <dgm:cxn modelId="17" srcId="0" destId="8" srcOrd="7" destOrd="0"/>
        <dgm:cxn modelId="18" srcId="0" destId="9" srcOrd="8"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Name0">
    <dgm:varLst>
      <dgm:dir/>
      <dgm:resizeHandles/>
    </dgm:varLst>
    <dgm:choose name="Name1">
      <dgm:if name="Name2" func="var" arg="dir" op="equ" val="norm">
        <dgm:alg type="snake">
          <dgm:param type="grDir" val="tL"/>
          <dgm:param type="flowDir" val="col"/>
          <dgm:param type="contDir" val="revDir"/>
          <dgm:param type="bkpt" val="bal"/>
        </dgm:alg>
      </dgm:if>
      <dgm:else name="Name3">
        <dgm:alg type="snake">
          <dgm:param type="grDir" val="tR"/>
          <dgm:param type="flowDir" val="col"/>
          <dgm:param type="contDir" val="revDir"/>
          <dgm:param type="bkpt" val="bal"/>
        </dgm:alg>
      </dgm:else>
    </dgm:choose>
    <dgm:shape xmlns:r="http://schemas.openxmlformats.org/officeDocument/2006/relationships" r:blip="">
      <dgm:adjLst/>
    </dgm:shape>
    <dgm:presOf/>
    <dgm:constrLst>
      <dgm:constr type="w" for="ch" forName="compNode" refType="w"/>
      <dgm:constr type="h" for="ch" forName="compNode" refType="w" fact="0.6"/>
      <dgm:constr type="h" for="ch" forName="sibTrans" refType="h" refFor="ch" refForName="compNode" op="equ" fact="0.25"/>
      <dgm:constr type="sp" refType="w" fact="0.33"/>
      <dgm:constr type="primFontSz" for="des" forName="node" op="equ" val="65"/>
    </dgm:constrLst>
    <dgm:ruleLst/>
    <dgm:forEach name="nodesForEach" axis="ch" ptType="node">
      <dgm:layoutNode name="compNode">
        <dgm:alg type="composite"/>
        <dgm:shape xmlns:r="http://schemas.openxmlformats.org/officeDocument/2006/relationships" r:blip="">
          <dgm:adjLst/>
        </dgm:shape>
        <dgm:presOf/>
        <dgm:choose name="Name4">
          <dgm:if name="Name5" axis="self" func="var" arg="dir" op="equ" val="norm">
            <dgm:constrLst>
              <dgm:constr type="l" for="ch" forName="dummyConnPt" refType="w" fact="0.2"/>
              <dgm:constr type="t" for="ch" forName="dummyConnPt" refType="w" fact="0.145"/>
              <dgm:constr type="l" for="ch" forName="node"/>
              <dgm:constr type="t" for="ch" forName="node"/>
              <dgm:constr type="h" for="ch" forName="node" refType="h"/>
              <dgm:constr type="w" for="ch" forName="node" refType="w"/>
            </dgm:constrLst>
          </dgm:if>
          <dgm:else name="Name6">
            <dgm:constrLst>
              <dgm:constr type="l" for="ch" forName="dummyConnPt" refType="w" fact="0.8"/>
              <dgm:constr type="t" for="ch" forName="dummyConnPt" refType="w" fact="0.145"/>
              <dgm:constr type="l" for="ch" forName="node"/>
              <dgm:constr type="t" for="ch" forName="node"/>
              <dgm:constr type="h" for="ch" forName="node" refType="h"/>
              <dgm:constr type="w" for="ch" forName="node" refType="w"/>
            </dgm:constrLst>
          </dgm:else>
        </dgm:choose>
        <dgm:ruleLst/>
        <dgm:layoutNode name="dummyConnPt" styleLbl="node1" moveWith="node">
          <dgm:alg type="sp"/>
          <dgm:shape xmlns:r="http://schemas.openxmlformats.org/officeDocument/2006/relationships" r:blip="">
            <dgm:adjLst/>
          </dgm:shape>
          <dgm:presOf/>
          <dgm:constrLst>
            <dgm:constr type="w" val="1"/>
            <dgm:constr type="h" val="1"/>
          </dgm:constrLst>
          <dgm:ruleLst/>
        </dgm:layout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tMarg" refType="primFontSz" fact="0.3"/>
            <dgm:constr type="bMarg" refType="primFontSz" fact="0.3"/>
            <dgm:constr type="lMarg" refType="primFontSz" fact="0.3"/>
            <dgm:constr type="rMarg" refType="primFontSz" fact="0.3"/>
            <dgm:constr type="primFontSz" val="65"/>
          </dgm:constrLst>
          <dgm:ruleLst>
            <dgm:rule type="primFontSz" val="5" fact="NaN" max="NaN"/>
          </dgm:ruleLst>
        </dgm:layoutNode>
      </dgm:layoutNode>
      <dgm:forEach name="sibTransForEach" axis="followSib" cnt="1">
        <dgm:layoutNode name="sibTrans" styleLbl="bgSibTrans2D1">
          <dgm:choose name="Name7">
            <dgm:if name="Name8" axis="self" func="var" arg="dir" op="equ" val="norm">
              <dgm:alg type="conn">
                <dgm:param type="srcNode" val="dummyConnPt"/>
                <dgm:param type="dstNode" val="dummyConnPt"/>
                <dgm:param type="begPts" val="bCtr, midR, tCtr"/>
                <dgm:param type="endPts" val="tCtr, midL, bCtr"/>
                <dgm:param type="begSty" val="noArr"/>
                <dgm:param type="endSty" val="noArr"/>
              </dgm:alg>
            </dgm:if>
            <dgm:else name="Name9">
              <dgm:alg type="conn">
                <dgm:param type="srcNode" val="dummyConnPt"/>
                <dgm:param type="dstNode" val="dummyConnPt"/>
                <dgm:param type="begPts" val="bCtr, midL, tCtr"/>
                <dgm:param type="endPts" val="tCtr, midR, bCtr"/>
                <dgm:param type="begSty" val="noArr"/>
                <dgm:param type="endSty" val="noArr"/>
              </dgm:alg>
            </dgm:else>
          </dgm:choose>
          <dgm:shape xmlns:r="http://schemas.openxmlformats.org/officeDocument/2006/relationships" type="conn" r:blip="" zOrderOff="-2">
            <dgm:adjLst/>
          </dgm:shape>
          <dgm:presOf axis="self"/>
          <dgm:constrLst>
            <dgm:constr type="begPad"/>
            <dgm:constr type="endPad"/>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cs-CZ"/>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B7268E1E-0E44-426D-905E-8AD9B19D2182}" type="datetimeFigureOut">
              <a:rPr lang="cs-CZ" smtClean="0"/>
              <a:t>07.06.2025</a:t>
            </a:fld>
            <a:endParaRPr lang="cs-CZ"/>
          </a:p>
        </p:txBody>
      </p:sp>
      <p:sp>
        <p:nvSpPr>
          <p:cNvPr id="4" name="Slide Image Placeholder 3"/>
          <p:cNvSpPr>
            <a:spLocks noGrp="1" noRot="1" noChangeAspect="1"/>
          </p:cNvSpPr>
          <p:nvPr>
            <p:ph type="sldImg" idx="2"/>
          </p:nvPr>
        </p:nvSpPr>
        <p:spPr>
          <a:xfrm>
            <a:off x="2857500" y="512763"/>
            <a:ext cx="3429000" cy="2566987"/>
          </a:xfrm>
          <a:prstGeom prst="rect">
            <a:avLst/>
          </a:prstGeom>
          <a:noFill/>
          <a:ln w="12700">
            <a:solidFill>
              <a:prstClr val="black"/>
            </a:solidFill>
          </a:ln>
        </p:spPr>
        <p:txBody>
          <a:bodyPr vert="horz" lIns="91440" tIns="45720" rIns="91440" bIns="45720" rtlCol="0" anchor="ctr"/>
          <a:lstStyle/>
          <a:p>
            <a:endParaRPr lang="cs-CZ"/>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cs-CZ"/>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lang="cs-CZ"/>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fld id="{871B2431-D351-4C6E-A3CF-9DFAC0E3E050}" type="slidenum">
              <a:rPr lang="cs-CZ" smtClean="0"/>
              <a:t>‹#›</a:t>
            </a:fld>
            <a:endParaRPr lang="cs-CZ"/>
          </a:p>
        </p:txBody>
      </p:sp>
    </p:spTree>
    <p:extLst>
      <p:ext uri="{BB962C8B-B14F-4D97-AF65-F5344CB8AC3E}">
        <p14:creationId xmlns:p14="http://schemas.microsoft.com/office/powerpoint/2010/main" val="17988891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a:t>Our project for DATA604 is determining factors of life expectancy across continents and countries.</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241210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55028838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5736400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398647383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Topics such as </a:t>
            </a:r>
            <a:r>
              <a:rPr lang="en-US" b="1" dirty="0"/>
              <a:t>"Corruption and Lobbying“, </a:t>
            </a:r>
            <a:r>
              <a:rPr lang="en-US" dirty="0"/>
              <a:t>which naturally suggest disapproval, are misclassified as </a:t>
            </a:r>
            <a:r>
              <a:rPr lang="en-US" b="1" dirty="0"/>
              <a:t>positive or neutral</a:t>
            </a:r>
            <a:r>
              <a:rPr lang="en-US" dirty="0"/>
              <a:t>, as the word "corruption" is not treated as emotionally charged unless paired with explicit sentiment terms. Reform-related comments show a </a:t>
            </a:r>
            <a:r>
              <a:rPr lang="en-US" b="1" dirty="0"/>
              <a:t>clearer polarity spread</a:t>
            </a:r>
            <a:r>
              <a:rPr lang="en-US" dirty="0"/>
              <a:t>, suggesting more direct emotional cues.</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213425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Most topics show high levels of “positive” polarity, even when their actual tone (e.g., in “Corruption” or “Moral Outrage”) should lean negative. This likely stems from misclassification due to the lack of explicit emotional words.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+“General Institutional Distrust” and “Other” have the highest share of negative polarity, suggesting stronger emotional reactions in these less structured or broadly critical comments.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 “Reform Proposals” and “Justification of the Corporate Model” skew strongly positive, likely because their wording leans more constructive or neutral.</a:t>
            </a:r>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This chart reinforces that sentiment polarity alone may not reliably reflect consumer discontent, especially when negative opinions are delivered through factual or ironic language. Topics related to system critique may appear positive due to algorithmic limitations, not actual sentiment.</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4899413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dirty="0"/>
              <a:t>+Strong positive correlations exist between: Criticism of the Tax System, Sarcasm or Critical Humor, and Corruption and Lobbying (all values ≈ 1.0). These topics are likely discussed with similar tones, suggesting a shared sentiment of critique or frustration.</a:t>
            </a:r>
          </a:p>
          <a:p>
            <a:r>
              <a:rPr lang="en-US" dirty="0"/>
              <a:t>+General Institutional Distrust shows strong negative correlations with most topics (especially International Comparison and Other at -0.9 to -1.0), indicating a distinct tone or framing, potentially more cynical or fact-driven and less emotionally expressive.</a:t>
            </a:r>
          </a:p>
          <a:p>
            <a:r>
              <a:rPr lang="en-US" dirty="0"/>
              <a:t>+Justification of the Corporate Model correlates well with many topics, suggesting it often co-occurs in conversations spanning different sentiment types.</a:t>
            </a:r>
            <a:br>
              <a:rPr lang="en-US" dirty="0"/>
            </a:br>
            <a:r>
              <a:rPr lang="en-US" dirty="0"/>
              <a:t>+ Interpretation: This matrix reveals that while many topics share similar sentiment distributions, some (like Institutional Distrust) stand apart, likely due to phrasing that conceals tone, confusing automated sentiment tools. Strong topic clusters may also point to compound commentary (EXAMPLE: sarcastic remarks about both tax systems and corporate behavior).</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96629128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panose="020B0503020102020204" pitchFamily="34" charset="0"/>
              </a:rPr>
              <a:t>+Criticism of the Tax System is the most central node in the network, connected to the largest number of other topics. Which means it serves as a bridge across themes, often co-occurring in conversations that touch multiple angles of the Amazon tax scandal.</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panose="020B0503020102020204" pitchFamily="34" charset="0"/>
              </a:rPr>
              <a:t>+Corruption and Lobbying is another high-betweenness topic, acting as a connector between polarizing or less-connected themes such as Moral Outrage, Institutional Distrust, and Other. This reinforces its role as a recurring theme, even in different narrative tones (factual, sarcastic, outraged).</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panose="020B0503020102020204" pitchFamily="34" charset="0"/>
              </a:rPr>
              <a:t>+Topics like International Comparison and Justification of the Corporate Model appear more peripheral, suggesting they are part of more specialized or isolated comment threads rather than core discourse.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panose="020B0503020102020204" pitchFamily="34" charset="0"/>
              </a:rPr>
              <a:t>+This network visualization shows how certain topics anchor the public conversation, Criticism of the Tax System and Corruption and Lobbying act as thematic hubs, revealing where public sentiment overlaps and intensifies. These topics likely drive overall attitudes and narrative coherence in user reactions to Amazon’s tax behavior.</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031462408"/>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19099123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290763" y="512763"/>
            <a:ext cx="4562475" cy="2566987"/>
          </a:xfrm>
        </p:spPr>
      </p:sp>
      <p:sp>
        <p:nvSpPr>
          <p:cNvPr id="3" name="Notes Placeholder 2"/>
          <p:cNvSpPr>
            <a:spLocks noGrp="1"/>
          </p:cNvSpPr>
          <p:nvPr>
            <p:ph type="body" idx="1"/>
          </p:nvPr>
        </p:nvSpPr>
        <p:spPr/>
        <p:txBody>
          <a:bodyPr/>
          <a:lstStyle/>
          <a:p>
            <a:pPr lvl="0"/>
            <a:r>
              <a:rPr lang="en-CA" sz="1200" b="1" kern="1200" dirty="0">
                <a:solidFill>
                  <a:schemeClr val="tx1"/>
                </a:solidFill>
                <a:effectLst/>
                <a:latin typeface="+mn-lt"/>
                <a:ea typeface="+mn-ea"/>
                <a:cs typeface="+mn-cs"/>
              </a:rPr>
              <a:t>Enhance Transparency in Tax Practices:</a:t>
            </a:r>
            <a:endParaRPr lang="en-CA" sz="1200" kern="1200" dirty="0">
              <a:solidFill>
                <a:schemeClr val="tx1"/>
              </a:solidFill>
              <a:effectLst/>
              <a:latin typeface="+mn-lt"/>
              <a:ea typeface="+mn-ea"/>
              <a:cs typeface="+mn-cs"/>
            </a:endParaRPr>
          </a:p>
          <a:p>
            <a:pPr lvl="1"/>
            <a:r>
              <a:rPr lang="en-CA" sz="1200" b="1" kern="1200" dirty="0">
                <a:solidFill>
                  <a:schemeClr val="tx1"/>
                </a:solidFill>
                <a:effectLst/>
                <a:latin typeface="+mn-lt"/>
                <a:ea typeface="+mn-ea"/>
                <a:cs typeface="+mn-cs"/>
              </a:rPr>
              <a:t>Action:</a:t>
            </a:r>
            <a:r>
              <a:rPr lang="en-CA" sz="1200" kern="1200" dirty="0">
                <a:solidFill>
                  <a:schemeClr val="tx1"/>
                </a:solidFill>
                <a:effectLst/>
                <a:latin typeface="+mn-lt"/>
                <a:ea typeface="+mn-ea"/>
                <a:cs typeface="+mn-cs"/>
              </a:rPr>
              <a:t> Amazon should release more detailed reports on their tax strategies and contributions to different markets. This transparency can help demystify the processes and reduce negative perceptions.</a:t>
            </a:r>
          </a:p>
          <a:p>
            <a:pPr lvl="1"/>
            <a:r>
              <a:rPr lang="en-CA" sz="1200" b="1" kern="1200" dirty="0">
                <a:solidFill>
                  <a:schemeClr val="tx1"/>
                </a:solidFill>
                <a:effectLst/>
                <a:latin typeface="+mn-lt"/>
                <a:ea typeface="+mn-ea"/>
                <a:cs typeface="+mn-cs"/>
              </a:rPr>
              <a:t>Rationale:</a:t>
            </a:r>
            <a:r>
              <a:rPr lang="en-CA" sz="1200" kern="1200" dirty="0">
                <a:solidFill>
                  <a:schemeClr val="tx1"/>
                </a:solidFill>
                <a:effectLst/>
                <a:latin typeface="+mn-lt"/>
                <a:ea typeface="+mn-ea"/>
                <a:cs typeface="+mn-cs"/>
              </a:rPr>
              <a:t> The data indicates significant criticism about fairness and corporate tax responsibility. By being more open, Amazon can address these concerns directly and build trust.</a:t>
            </a:r>
          </a:p>
          <a:p>
            <a:pPr lvl="0"/>
            <a:r>
              <a:rPr lang="en-CA" sz="1200" b="1" kern="1200" dirty="0">
                <a:solidFill>
                  <a:schemeClr val="tx1"/>
                </a:solidFill>
                <a:effectLst/>
                <a:latin typeface="+mn-lt"/>
                <a:ea typeface="+mn-ea"/>
                <a:cs typeface="+mn-cs"/>
              </a:rPr>
              <a:t>Engage in Corporate Responsibility Initiatives:</a:t>
            </a:r>
            <a:endParaRPr lang="en-CA" sz="1200" kern="1200" dirty="0">
              <a:solidFill>
                <a:schemeClr val="tx1"/>
              </a:solidFill>
              <a:effectLst/>
              <a:latin typeface="+mn-lt"/>
              <a:ea typeface="+mn-ea"/>
              <a:cs typeface="+mn-cs"/>
            </a:endParaRPr>
          </a:p>
          <a:p>
            <a:pPr lvl="1"/>
            <a:r>
              <a:rPr lang="en-CA" sz="1200" b="1" kern="1200" dirty="0">
                <a:solidFill>
                  <a:schemeClr val="tx1"/>
                </a:solidFill>
                <a:effectLst/>
                <a:latin typeface="+mn-lt"/>
                <a:ea typeface="+mn-ea"/>
                <a:cs typeface="+mn-cs"/>
              </a:rPr>
              <a:t>Action:</a:t>
            </a:r>
            <a:r>
              <a:rPr lang="en-CA" sz="1200" kern="1200" dirty="0">
                <a:solidFill>
                  <a:schemeClr val="tx1"/>
                </a:solidFill>
                <a:effectLst/>
                <a:latin typeface="+mn-lt"/>
                <a:ea typeface="+mn-ea"/>
                <a:cs typeface="+mn-cs"/>
              </a:rPr>
              <a:t> Increase investments in community and social programs that demonstrate corporate social responsibility, focusing on areas where tax savings have been realized.</a:t>
            </a:r>
          </a:p>
          <a:p>
            <a:pPr lvl="1"/>
            <a:r>
              <a:rPr lang="en-CA" sz="1200" b="1" kern="1200" dirty="0">
                <a:solidFill>
                  <a:schemeClr val="tx1"/>
                </a:solidFill>
                <a:effectLst/>
                <a:latin typeface="+mn-lt"/>
                <a:ea typeface="+mn-ea"/>
                <a:cs typeface="+mn-cs"/>
              </a:rPr>
              <a:t>Rationale:</a:t>
            </a:r>
            <a:r>
              <a:rPr lang="en-CA" sz="1200" kern="1200" dirty="0">
                <a:solidFill>
                  <a:schemeClr val="tx1"/>
                </a:solidFill>
                <a:effectLst/>
                <a:latin typeface="+mn-lt"/>
                <a:ea typeface="+mn-ea"/>
                <a:cs typeface="+mn-cs"/>
              </a:rPr>
              <a:t> Public sentiment reflects a perception of inequality between corporations and everyday taxpayers. Demonstrating tangible benefits to society can counteract negative feelings about tax practices.</a:t>
            </a:r>
          </a:p>
          <a:p>
            <a:endParaRPr lang="en-CA" dirty="0"/>
          </a:p>
        </p:txBody>
      </p:sp>
      <p:sp>
        <p:nvSpPr>
          <p:cNvPr id="4" name="Slide Number Placeholder 3"/>
          <p:cNvSpPr>
            <a:spLocks noGrp="1"/>
          </p:cNvSpPr>
          <p:nvPr>
            <p:ph type="sldNum" sz="quarter" idx="5"/>
          </p:nvPr>
        </p:nvSpPr>
        <p:spPr/>
        <p:txBody>
          <a:bodyPr/>
          <a:lstStyle/>
          <a:p>
            <a:fld id="{871B2431-D351-4C6E-A3CF-9DFAC0E3E050}" type="slidenum">
              <a:rPr lang="cs-CZ" smtClean="0"/>
              <a:t>19</a:t>
            </a:fld>
            <a:endParaRPr lang="cs-CZ"/>
          </a:p>
        </p:txBody>
      </p:sp>
    </p:spTree>
    <p:extLst>
      <p:ext uri="{BB962C8B-B14F-4D97-AF65-F5344CB8AC3E}">
        <p14:creationId xmlns:p14="http://schemas.microsoft.com/office/powerpoint/2010/main" val="15209883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dirty="0">
                <a:latin typeface="Franklin Gothic Book" panose="020B0503020102020204" pitchFamily="34" charset="0"/>
              </a:rPr>
              <a:t>Founded in a garage in 1994 as “Cadabra,” Amazon began as an online bookstore delivering across the U.S. and 45 countries. </a:t>
            </a:r>
            <a:r>
              <a:rPr lang="en-US" dirty="0"/>
              <a:t>It began as a simple online bookstore, but unlike traditional shops limited by shelves and square footage, Amazon promised </a:t>
            </a:r>
            <a:r>
              <a:rPr lang="en-US" i="1" dirty="0"/>
              <a:t>every book, everywhere</a:t>
            </a:r>
            <a:r>
              <a:rPr lang="en-US" dirty="0"/>
              <a:t>, powered by the internet</a:t>
            </a:r>
            <a:r>
              <a:rPr lang="en-US" sz="1200" dirty="0">
                <a:latin typeface="Franklin Gothic Book" panose="020B0503020102020204" pitchFamily="34" charset="0"/>
              </a:rPr>
              <a:t>. Just one year later, it became Amazon Inc, aiming to become the world’s largest bookstore by operating fully online — avoiding the limits of physical retail.</a:t>
            </a:r>
          </a:p>
          <a:p>
            <a:endParaRPr lang="en-US" sz="1200" dirty="0">
              <a:latin typeface="Franklin Gothic Book" panose="020B0503020102020204" pitchFamily="34" charset="0"/>
            </a:endParaRPr>
          </a:p>
          <a:p>
            <a:r>
              <a:rPr lang="en-US" sz="1200" dirty="0">
                <a:latin typeface="Franklin Gothic Book" panose="020B0503020102020204" pitchFamily="34" charset="0"/>
              </a:rPr>
              <a:t>Amazon emerged during the dot-com boom, and quickly evolved beyond books. By 1999, it introduced third-party sellers, and in 2005, launched Amazon Prime, revolutionizing customer loyalty with fast, free shipping. As e-commerce — the buying and selling of goods online — took off globally, Amazon helped define it. With over 200 million Prime members and 2.14 billion online shoppers worldwide, Amazon now leads the sector, setting the standard for digital retail, innovation, and customer </a:t>
            </a:r>
            <a:r>
              <a:rPr lang="en-US" sz="1200" dirty="0" err="1">
                <a:latin typeface="Franklin Gothic Book" panose="020B0503020102020204" pitchFamily="34" charset="0"/>
              </a:rPr>
              <a:t>experience.Through</a:t>
            </a:r>
            <a:r>
              <a:rPr lang="en-US" sz="1200" dirty="0">
                <a:latin typeface="Franklin Gothic Book" panose="020B0503020102020204" pitchFamily="34" charset="0"/>
              </a:rPr>
              <a:t> bold expansion and constant adaptation, Amazon hasn't just followed the evolution of e-commerce — it has shaped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DD0CFC-697C-9789-6A31-B9410D43AF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F8A78BC-B75A-8133-6A94-54C94731E28C}"/>
              </a:ext>
            </a:extLst>
          </p:cNvPr>
          <p:cNvSpPr>
            <a:spLocks noGrp="1" noRot="1" noChangeAspect="1"/>
          </p:cNvSpPr>
          <p:nvPr>
            <p:ph type="sldImg"/>
          </p:nvPr>
        </p:nvSpPr>
        <p:spPr>
          <a:xfrm>
            <a:off x="2290763" y="512763"/>
            <a:ext cx="4562475" cy="2566987"/>
          </a:xfrm>
        </p:spPr>
      </p:sp>
      <p:sp>
        <p:nvSpPr>
          <p:cNvPr id="3" name="Notes Placeholder 2">
            <a:extLst>
              <a:ext uri="{FF2B5EF4-FFF2-40B4-BE49-F238E27FC236}">
                <a16:creationId xmlns:a16="http://schemas.microsoft.com/office/drawing/2014/main" id="{08749040-5BA9-8D38-78B4-7F9F73CB72A3}"/>
              </a:ext>
            </a:extLst>
          </p:cNvPr>
          <p:cNvSpPr>
            <a:spLocks noGrp="1"/>
          </p:cNvSpPr>
          <p:nvPr>
            <p:ph type="body" idx="1"/>
          </p:nvPr>
        </p:nvSpPr>
        <p:spPr/>
        <p:txBody>
          <a:bodyPr/>
          <a:lstStyle/>
          <a:p>
            <a:pPr lvl="0"/>
            <a:r>
              <a:rPr lang="en-CA" sz="1200" b="1" kern="1200" dirty="0">
                <a:solidFill>
                  <a:schemeClr val="tx1"/>
                </a:solidFill>
                <a:effectLst/>
                <a:latin typeface="+mn-lt"/>
                <a:ea typeface="+mn-ea"/>
                <a:cs typeface="+mn-cs"/>
              </a:rPr>
              <a:t>Advocate for Tax Policy Reform:</a:t>
            </a:r>
            <a:endParaRPr lang="en-CA" sz="1200" kern="1200" dirty="0">
              <a:solidFill>
                <a:schemeClr val="tx1"/>
              </a:solidFill>
              <a:effectLst/>
              <a:latin typeface="+mn-lt"/>
              <a:ea typeface="+mn-ea"/>
              <a:cs typeface="+mn-cs"/>
            </a:endParaRPr>
          </a:p>
          <a:p>
            <a:pPr lvl="1"/>
            <a:r>
              <a:rPr lang="en-CA" sz="1200" b="1" kern="1200" dirty="0">
                <a:solidFill>
                  <a:schemeClr val="tx1"/>
                </a:solidFill>
                <a:effectLst/>
                <a:latin typeface="+mn-lt"/>
                <a:ea typeface="+mn-ea"/>
                <a:cs typeface="+mn-cs"/>
              </a:rPr>
              <a:t>Action:</a:t>
            </a:r>
            <a:r>
              <a:rPr lang="en-CA" sz="1200" kern="1200" dirty="0">
                <a:solidFill>
                  <a:schemeClr val="tx1"/>
                </a:solidFill>
                <a:effectLst/>
                <a:latin typeface="+mn-lt"/>
                <a:ea typeface="+mn-ea"/>
                <a:cs typeface="+mn-cs"/>
              </a:rPr>
              <a:t> Actively participate in discussions and policy-making processes regarding tax reform, potentially offering support for more equitable tax systems.</a:t>
            </a:r>
          </a:p>
          <a:p>
            <a:pPr lvl="1"/>
            <a:r>
              <a:rPr lang="en-CA" sz="1200" b="1" kern="1200" dirty="0">
                <a:solidFill>
                  <a:schemeClr val="tx1"/>
                </a:solidFill>
                <a:effectLst/>
                <a:latin typeface="+mn-lt"/>
                <a:ea typeface="+mn-ea"/>
                <a:cs typeface="+mn-cs"/>
              </a:rPr>
              <a:t>Rationale:</a:t>
            </a:r>
            <a:r>
              <a:rPr lang="en-CA" sz="1200" kern="1200" dirty="0">
                <a:solidFill>
                  <a:schemeClr val="tx1"/>
                </a:solidFill>
                <a:effectLst/>
                <a:latin typeface="+mn-lt"/>
                <a:ea typeface="+mn-ea"/>
                <a:cs typeface="+mn-cs"/>
              </a:rPr>
              <a:t> Criticism of the current tax system was a major topic. By taking a leadership role in advocating for reform, Amazon can align itself with public desires for change and show commitment to fair play.</a:t>
            </a:r>
          </a:p>
          <a:p>
            <a:pPr lvl="0"/>
            <a:r>
              <a:rPr lang="en-CA" sz="1200" b="1" kern="1200" dirty="0">
                <a:solidFill>
                  <a:schemeClr val="tx1"/>
                </a:solidFill>
                <a:effectLst/>
                <a:latin typeface="+mn-lt"/>
                <a:ea typeface="+mn-ea"/>
                <a:cs typeface="+mn-cs"/>
              </a:rPr>
              <a:t>Improve Communication and Public Relations:</a:t>
            </a:r>
            <a:endParaRPr lang="en-CA" sz="1200" kern="1200" dirty="0">
              <a:solidFill>
                <a:schemeClr val="tx1"/>
              </a:solidFill>
              <a:effectLst/>
              <a:latin typeface="+mn-lt"/>
              <a:ea typeface="+mn-ea"/>
              <a:cs typeface="+mn-cs"/>
            </a:endParaRPr>
          </a:p>
          <a:p>
            <a:pPr lvl="1"/>
            <a:r>
              <a:rPr lang="en-CA" sz="1200" b="1" kern="1200" dirty="0">
                <a:solidFill>
                  <a:schemeClr val="tx1"/>
                </a:solidFill>
                <a:effectLst/>
                <a:latin typeface="+mn-lt"/>
                <a:ea typeface="+mn-ea"/>
                <a:cs typeface="+mn-cs"/>
              </a:rPr>
              <a:t>Action:</a:t>
            </a:r>
            <a:r>
              <a:rPr lang="en-CA" sz="1200" kern="1200" dirty="0">
                <a:solidFill>
                  <a:schemeClr val="tx1"/>
                </a:solidFill>
                <a:effectLst/>
                <a:latin typeface="+mn-lt"/>
                <a:ea typeface="+mn-ea"/>
                <a:cs typeface="+mn-cs"/>
              </a:rPr>
              <a:t> Launch a public relations campaign to educate stakeholders about Amazon’s contributions beyond taxes, such as job creation and economic impact.</a:t>
            </a:r>
          </a:p>
          <a:p>
            <a:pPr lvl="1"/>
            <a:r>
              <a:rPr lang="en-CA" sz="1200" b="1" kern="1200" dirty="0">
                <a:solidFill>
                  <a:schemeClr val="tx1"/>
                </a:solidFill>
                <a:effectLst/>
                <a:latin typeface="+mn-lt"/>
                <a:ea typeface="+mn-ea"/>
                <a:cs typeface="+mn-cs"/>
              </a:rPr>
              <a:t>Rationale:</a:t>
            </a:r>
            <a:r>
              <a:rPr lang="en-CA" sz="1200" kern="1200" dirty="0">
                <a:solidFill>
                  <a:schemeClr val="tx1"/>
                </a:solidFill>
                <a:effectLst/>
                <a:latin typeface="+mn-lt"/>
                <a:ea typeface="+mn-ea"/>
                <a:cs typeface="+mn-cs"/>
              </a:rPr>
              <a:t> The analysis highlights a need for better understanding of Amazon's broader contributions. A strategic communication effort can reshape perceptions and highlight the company's positive impacts.</a:t>
            </a:r>
          </a:p>
          <a:p>
            <a:endParaRPr lang="en-CA" dirty="0"/>
          </a:p>
        </p:txBody>
      </p:sp>
      <p:sp>
        <p:nvSpPr>
          <p:cNvPr id="4" name="Slide Number Placeholder 3">
            <a:extLst>
              <a:ext uri="{FF2B5EF4-FFF2-40B4-BE49-F238E27FC236}">
                <a16:creationId xmlns:a16="http://schemas.microsoft.com/office/drawing/2014/main" id="{664A730B-298A-68E5-53DB-3BB8E628235E}"/>
              </a:ext>
            </a:extLst>
          </p:cNvPr>
          <p:cNvSpPr>
            <a:spLocks noGrp="1"/>
          </p:cNvSpPr>
          <p:nvPr>
            <p:ph type="sldNum" sz="quarter" idx="5"/>
          </p:nvPr>
        </p:nvSpPr>
        <p:spPr/>
        <p:txBody>
          <a:bodyPr/>
          <a:lstStyle/>
          <a:p>
            <a:fld id="{871B2431-D351-4C6E-A3CF-9DFAC0E3E050}" type="slidenum">
              <a:rPr lang="cs-CZ" smtClean="0"/>
              <a:t>20</a:t>
            </a:fld>
            <a:endParaRPr lang="cs-CZ"/>
          </a:p>
        </p:txBody>
      </p:sp>
    </p:spTree>
    <p:extLst>
      <p:ext uri="{BB962C8B-B14F-4D97-AF65-F5344CB8AC3E}">
        <p14:creationId xmlns:p14="http://schemas.microsoft.com/office/powerpoint/2010/main" val="29912809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r>
              <a:rPr lang="en-US" sz="1200" dirty="0">
                <a:latin typeface="Franklin Gothic Book" panose="020B0503020102020204" pitchFamily="34" charset="0"/>
              </a:rPr>
              <a:t>Founded in a garage in 1994 as “Cadabra,” Amazon began as an online bookstore delivering across the U.S. and 45 countries. </a:t>
            </a:r>
            <a:r>
              <a:rPr lang="en-US" dirty="0"/>
              <a:t>It began as a simple online bookstore, but unlike traditional shops limited by shelves and square footage, Amazon promised </a:t>
            </a:r>
            <a:r>
              <a:rPr lang="en-US" i="1" dirty="0"/>
              <a:t>every book, everywhere</a:t>
            </a:r>
            <a:r>
              <a:rPr lang="en-US" dirty="0"/>
              <a:t>, powered by the internet</a:t>
            </a:r>
            <a:r>
              <a:rPr lang="en-US" sz="1200" dirty="0">
                <a:latin typeface="Franklin Gothic Book" panose="020B0503020102020204" pitchFamily="34" charset="0"/>
              </a:rPr>
              <a:t>. Just one year later, it became Amazon Inc, aiming to become the world’s largest bookstore by operating fully online — avoiding the limits of physical retail.</a:t>
            </a:r>
          </a:p>
          <a:p>
            <a:endParaRPr lang="en-US" sz="1200" dirty="0">
              <a:latin typeface="Franklin Gothic Book" panose="020B0503020102020204" pitchFamily="34" charset="0"/>
            </a:endParaRPr>
          </a:p>
          <a:p>
            <a:r>
              <a:rPr lang="en-US" sz="1200" dirty="0">
                <a:latin typeface="Franklin Gothic Book" panose="020B0503020102020204" pitchFamily="34" charset="0"/>
              </a:rPr>
              <a:t>Amazon emerged during the dot-com boom, and quickly evolved beyond books. By 1999, it introduced third-party sellers, and in 2005, launched Amazon Prime, revolutionizing customer loyalty with fast, free shipping. As e-commerce — the buying and selling of goods online — took off globally, Amazon helped define it. With over 200 million Prime members and 2.14 billion online shoppers worldwide, Amazon now leads the sector, setting the standard for digital retail, innovation, and customer </a:t>
            </a:r>
            <a:r>
              <a:rPr lang="en-US" sz="1200" dirty="0" err="1">
                <a:latin typeface="Franklin Gothic Book" panose="020B0503020102020204" pitchFamily="34" charset="0"/>
              </a:rPr>
              <a:t>experience.Through</a:t>
            </a:r>
            <a:r>
              <a:rPr lang="en-US" sz="1200" dirty="0">
                <a:latin typeface="Franklin Gothic Book" panose="020B0503020102020204" pitchFamily="34" charset="0"/>
              </a:rPr>
              <a:t> bold expansion and constant adaptation, Amazon hasn't just followed the evolution of e-commerce — it has shaped it</a:t>
            </a:r>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44958411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B4A43B-11BE-4283-91A6-22D5A28606C4}"/>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0A21CCA5-1D57-2221-6FBD-21E2D01C28AD}"/>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1B65FE20-D3CE-01B9-C6C3-D89F5F3E3CD7}"/>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363885A7-2B1D-14B2-B016-6B958260B62E}"/>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CC004CE0-1395-1219-6DF6-4AA428C0D3E8}"/>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dirty="0">
                <a:latin typeface="Franklin Gothic Book" panose="020B0503020102020204" pitchFamily="34" charset="0"/>
              </a:rPr>
              <a:t>+Since 2014, Amazon annual revenue has exceeded $100 billion, reaching $637 billion in 2024. Naturally, many assume that such large corporations pay substantial amounts in taxes.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+However,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Tax liability isn’t based on revenue alone. Depending on a company’s financial history and accounting strategy, businesses can carry forward past losses and apply them to reduce taxable income in future years.</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 2018, Amazon used this mechanism, along with federal tax policy changes introduced under the Trump administration, to reduce its federal income tax liability to zero, despite generating over $232.9 billion in revenue that year.</a:t>
            </a:r>
            <a:r>
              <a:rPr lang="en-US" dirty="0"/>
              <a:t> The scandal ignited debates on corporate accountability and called into question whether the wealthiest companies are contributing their fair share to society.</a:t>
            </a:r>
            <a:endPar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 2018, Amazon reported $11.2 billion in U.S. profits—yet paid zero dollars in federal income tax. This sparked widespread public outrage and media scrutiny, raising serious concerns about: Corporate tax avoidance Loopholes in the U.S. tax code Fairness in the tax system</a:t>
            </a: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Amazon not only avoided paying federal income tax but received a $129 million tax </a:t>
            </a:r>
            <a:r>
              <a:rPr lang="en-US" sz="1200" dirty="0">
                <a:solidFill>
                  <a:prstClr val="black"/>
                </a:solidFill>
                <a:latin typeface="Franklin Gothic Book" panose="020B0503020102020204" pitchFamily="34" charset="0"/>
              </a:rPr>
              <a:t>Despite being one of the most profitable companies in the world, </a:t>
            </a:r>
            <a:r>
              <a:rPr kumimoji="0" lang="en-US" sz="1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rebate.</a:t>
            </a:r>
          </a:p>
        </p:txBody>
      </p:sp>
      <p:sp>
        <p:nvSpPr>
          <p:cNvPr id="6" name="Footer Placeholder 5">
            <a:extLst>
              <a:ext uri="{FF2B5EF4-FFF2-40B4-BE49-F238E27FC236}">
                <a16:creationId xmlns:a16="http://schemas.microsoft.com/office/drawing/2014/main" id="{3AF4F66E-B17F-6E81-B4E7-EFA4E8070DAB}"/>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95D73687-E092-5A93-B497-32497EBEE48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1055480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159C6-F391-D387-925D-81F0E956903D}"/>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EC7FDCFE-8173-02A9-552E-133B916C689E}"/>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81DC6585-41F9-DFC8-D084-7F94C05B78CF}"/>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0B7A7F41-9010-22C1-0097-B216DA473157}"/>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E4E5B94B-5570-D5F2-05B0-E17F63650C68}"/>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id="{2190E77A-AEFB-E70F-C359-26368707CC75}"/>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F2FD878F-C14E-A6D9-FD44-0E29EFDBF712}"/>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229461332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9E6CB9-1F1C-5952-549A-2234E82596A4}"/>
            </a:ext>
          </a:extLst>
        </p:cNvPr>
        <p:cNvGrpSpPr/>
        <p:nvPr/>
      </p:nvGrpSpPr>
      <p:grpSpPr>
        <a:xfrm>
          <a:off x="0" y="0"/>
          <a:ext cx="0" cy="0"/>
          <a:chOff x="0" y="0"/>
          <a:chExt cx="0" cy="0"/>
        </a:xfrm>
      </p:grpSpPr>
      <p:sp>
        <p:nvSpPr>
          <p:cNvPr id="2" name="Header Placeholder 1">
            <a:extLst>
              <a:ext uri="{FF2B5EF4-FFF2-40B4-BE49-F238E27FC236}">
                <a16:creationId xmlns:a16="http://schemas.microsoft.com/office/drawing/2014/main" id="{157CA5D1-161C-3E10-1EBB-30B2E19441FF}"/>
              </a:ext>
            </a:extLst>
          </p:cNvPr>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a:extLst>
              <a:ext uri="{FF2B5EF4-FFF2-40B4-BE49-F238E27FC236}">
                <a16:creationId xmlns:a16="http://schemas.microsoft.com/office/drawing/2014/main" id="{34B29A89-FD18-0F58-82FF-D601D158C3B0}"/>
              </a:ext>
            </a:extLst>
          </p:cNvPr>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a:extLst>
              <a:ext uri="{FF2B5EF4-FFF2-40B4-BE49-F238E27FC236}">
                <a16:creationId xmlns:a16="http://schemas.microsoft.com/office/drawing/2014/main" id="{ACDCB39A-0072-FF63-B479-D34267F030CD}"/>
              </a:ext>
            </a:extLst>
          </p:cNvPr>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a:extLst>
              <a:ext uri="{FF2B5EF4-FFF2-40B4-BE49-F238E27FC236}">
                <a16:creationId xmlns:a16="http://schemas.microsoft.com/office/drawing/2014/main" id="{E14977A4-CADB-084F-B64C-5239E7515817}"/>
              </a:ext>
            </a:extLst>
          </p:cNvPr>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a:extLst>
              <a:ext uri="{FF2B5EF4-FFF2-40B4-BE49-F238E27FC236}">
                <a16:creationId xmlns:a16="http://schemas.microsoft.com/office/drawing/2014/main" id="{B88EC5FC-3CA5-DBB2-E1D6-A41433484822}"/>
              </a:ext>
            </a:extLst>
          </p:cNvPr>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a:extLst>
              <a:ext uri="{FF2B5EF4-FFF2-40B4-BE49-F238E27FC236}">
                <a16:creationId xmlns:a16="http://schemas.microsoft.com/office/drawing/2014/main" id="{3D36B207-5F87-FCAB-B807-5EB8223D566C}"/>
              </a:ext>
            </a:extLst>
          </p:cNvPr>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45795530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pPr marL="285750" indent="-285750">
              <a:buFont typeface="Arial" panose="020B0604020202020204" pitchFamily="34" charset="0"/>
              <a:buChar char="•"/>
            </a:pPr>
            <a:r>
              <a:rPr lang="en-US" dirty="0"/>
              <a:t>High Frequency of Tax-Related Terms</a:t>
            </a:r>
          </a:p>
          <a:p>
            <a:r>
              <a:rPr lang="en-US" dirty="0"/>
              <a:t>The most prominent words are “tax,” “taxes,” “pay,” and “government,” highlighting widespread public concern and frustration about Amazon’s federal tax avoidance.</a:t>
            </a:r>
          </a:p>
          <a:p>
            <a:pPr marL="285750" indent="-285750">
              <a:buFont typeface="Arial" panose="020B0604020202020204" pitchFamily="34" charset="0"/>
              <a:buChar char="•"/>
            </a:pPr>
            <a:r>
              <a:rPr lang="en-US" dirty="0"/>
              <a:t>Strong Focus on Amazon and Its Role</a:t>
            </a:r>
          </a:p>
          <a:p>
            <a:r>
              <a:rPr lang="en-US" dirty="0"/>
              <a:t>The word “Amazon” appears centrally, reinforcing that public discourse was intensely centered on the company’s actions and perceived accountability.</a:t>
            </a:r>
          </a:p>
          <a:p>
            <a:pPr marL="285750" indent="-285750">
              <a:buFont typeface="Arial" panose="020B0604020202020204" pitchFamily="34" charset="0"/>
              <a:buChar char="•"/>
            </a:pPr>
            <a:r>
              <a:rPr lang="en-US" dirty="0"/>
              <a:t>Public Sentiment Around Fairness</a:t>
            </a:r>
          </a:p>
          <a:p>
            <a:r>
              <a:rPr lang="en-US" dirty="0"/>
              <a:t>Words like “people,” “job,” “money,” and “corporation” suggest that commenters are drawing contrasts between everyday taxpayers and large corporations, pointing to a perceived imbalance in the system.</a:t>
            </a:r>
          </a:p>
          <a:p>
            <a:pPr marL="285750" indent="-285750">
              <a:buFont typeface="Arial" panose="020B0604020202020204" pitchFamily="34" charset="0"/>
              <a:buChar char="•"/>
            </a:pPr>
            <a:r>
              <a:rPr lang="en-US" dirty="0"/>
              <a:t>Political and Systemic Criticism</a:t>
            </a:r>
          </a:p>
          <a:p>
            <a:r>
              <a:rPr lang="en-US" dirty="0"/>
              <a:t>Mentions of “government,” “federal,” and “yang” indicate that the conversation extended into political territory, with viewers debating systemic reform and citing political figures like Andrew Yang who proposed alternative taxation models.</a:t>
            </a:r>
          </a:p>
          <a:p>
            <a:pPr marL="285750" indent="-285750">
              <a:buFont typeface="Arial" panose="020B0604020202020204" pitchFamily="34" charset="0"/>
              <a:buChar char="•"/>
            </a:pPr>
            <a:r>
              <a:rPr lang="en-US" dirty="0"/>
              <a:t>Calls for Action or Reform</a:t>
            </a:r>
          </a:p>
          <a:p>
            <a:r>
              <a:rPr lang="en-US" dirty="0"/>
              <a:t>Terms such as “need,” “make,” “change,” and “breaks” imply not just criticism, but a desire for change in tax policy or corporate responsibility.</a:t>
            </a:r>
          </a:p>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89959764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r>
              <a:rPr lang="cs-CZ"/>
              <a:t>1.7.2013</a:t>
            </a:r>
          </a:p>
        </p:txBody>
      </p:sp>
      <p:sp>
        <p:nvSpPr>
          <p:cNvPr id="4" name="Slide Image Placeholder 3"/>
          <p:cNvSpPr>
            <a:spLocks noGrp="1" noRot="1" noChangeAspect="1"/>
          </p:cNvSpPr>
          <p:nvPr>
            <p:ph type="sldImg" idx="2"/>
          </p:nvPr>
        </p:nvSpPr>
        <p:spPr>
          <a:xfrm>
            <a:off x="2290763" y="512763"/>
            <a:ext cx="4562475" cy="2566987"/>
          </a:xfrm>
          <a:prstGeom prst="rect">
            <a:avLst/>
          </a:prstGeom>
          <a:noFill/>
          <a:ln w="12700">
            <a:solidFill>
              <a:prstClr val="black"/>
            </a:solidFill>
          </a:ln>
        </p:spPr>
        <p:txBody>
          <a:bodyPr vert="horz" lIns="91440" tIns="45720" rIns="91440" bIns="45720" rtlCol="0" anchor="ctr"/>
          <a:lstStyle/>
          <a:p>
            <a:endParaRPr/>
          </a:p>
        </p:txBody>
      </p:sp>
      <p:sp>
        <p:nvSpPr>
          <p:cNvPr id="5" name="Notes Placeholder 4"/>
          <p:cNvSpPr>
            <a:spLocks noGrp="1"/>
          </p:cNvSpPr>
          <p:nvPr>
            <p:ph type="body" sz="quarter" idx="3"/>
          </p:nvPr>
        </p:nvSpPr>
        <p:spPr>
          <a:xfrm>
            <a:off x="914400" y="3251200"/>
            <a:ext cx="7315200" cy="3081338"/>
          </a:xfrm>
          <a:prstGeom prst="rect">
            <a:avLst/>
          </a:prstGeom>
        </p:spPr>
        <p:txBody>
          <a:bodyPr vert="horz" lIns="91440" tIns="45720" rIns="91440" bIns="45720" rtlCol="0"/>
          <a:lstStyle/>
          <a:p>
            <a:endParaRPr lang="en-US" dirty="0"/>
          </a:p>
        </p:txBody>
      </p:sp>
      <p:sp>
        <p:nvSpPr>
          <p:cNvPr id="6" name="Footer Placeholder 5"/>
          <p:cNvSpPr>
            <a:spLocks noGrp="1"/>
          </p:cNvSpPr>
          <p:nvPr>
            <p:ph type="ftr" sz="quarter" idx="4"/>
          </p:nvPr>
        </p:nvSpPr>
        <p:spPr>
          <a:xfrm>
            <a:off x="0" y="6502400"/>
            <a:ext cx="3962400" cy="341313"/>
          </a:xfrm>
          <a:prstGeom prst="rect">
            <a:avLst/>
          </a:prstGeom>
        </p:spPr>
        <p:txBody>
          <a:bodyPr vert="horz" lIns="91440" tIns="45720" rIns="91440" bIns="45720" rtlCol="0" anchor="b"/>
          <a:lstStyle>
            <a:lvl1pPr algn="l">
              <a:defRPr sz="1200"/>
            </a:lvl1pPr>
          </a:lstStyle>
          <a:p>
            <a:endParaRPr/>
          </a:p>
        </p:txBody>
      </p:sp>
      <p:sp>
        <p:nvSpPr>
          <p:cNvPr id="7" name="Slide Number Placeholder 6"/>
          <p:cNvSpPr>
            <a:spLocks noGrp="1"/>
          </p:cNvSpPr>
          <p:nvPr>
            <p:ph type="sldNum" sz="quarter" idx="5"/>
          </p:nvPr>
        </p:nvSpPr>
        <p:spPr>
          <a:xfrm>
            <a:off x="5180013" y="6502400"/>
            <a:ext cx="3962400" cy="341313"/>
          </a:xfrm>
          <a:prstGeom prst="rect">
            <a:avLst/>
          </a:prstGeom>
        </p:spPr>
        <p:txBody>
          <a:bodyPr vert="horz" lIns="91440" tIns="45720" rIns="91440" bIns="45720" rtlCol="0" anchor="b"/>
          <a:lstStyle>
            <a:lvl1pPr algn="r">
              <a:defRPr sz="1200"/>
            </a:lvl1pPr>
          </a:lstStyle>
          <a:p>
            <a:r>
              <a:rPr lang="cs-CZ"/>
              <a:t>‹#›</a:t>
            </a:r>
          </a:p>
        </p:txBody>
      </p:sp>
    </p:spTree>
    <p:extLst>
      <p:ext uri="{BB962C8B-B14F-4D97-AF65-F5344CB8AC3E}">
        <p14:creationId xmlns:p14="http://schemas.microsoft.com/office/powerpoint/2010/main" val="1927160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6/7/2025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6/7/2025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6/7/2025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6/7/2025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6/7/2025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6/7/2025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0.xml"/><Relationship Id="rId1" Type="http://schemas.openxmlformats.org/officeDocument/2006/relationships/slideLayout" Target="../slideLayouts/slideLayout7.xml"/><Relationship Id="rId5" Type="http://schemas.openxmlformats.org/officeDocument/2006/relationships/image" Target="../media/image33.png"/><Relationship Id="rId4" Type="http://schemas.openxmlformats.org/officeDocument/2006/relationships/image" Target="../media/image3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7.xml"/><Relationship Id="rId4" Type="http://schemas.openxmlformats.org/officeDocument/2006/relationships/chart" Target="../charts/chart1.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7.xml"/><Relationship Id="rId6" Type="http://schemas.openxmlformats.org/officeDocument/2006/relationships/image" Target="../media/image36.png"/><Relationship Id="rId5" Type="http://schemas.openxmlformats.org/officeDocument/2006/relationships/image" Target="../media/image35.png"/><Relationship Id="rId4" Type="http://schemas.openxmlformats.org/officeDocument/2006/relationships/image" Target="../media/image34.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7.xml"/><Relationship Id="rId6" Type="http://schemas.openxmlformats.org/officeDocument/2006/relationships/image" Target="../media/image39.png"/><Relationship Id="rId5" Type="http://schemas.openxmlformats.org/officeDocument/2006/relationships/image" Target="../media/image38.png"/><Relationship Id="rId4" Type="http://schemas.openxmlformats.org/officeDocument/2006/relationships/image" Target="../media/image37.png"/></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4.xml"/><Relationship Id="rId1" Type="http://schemas.openxmlformats.org/officeDocument/2006/relationships/slideLayout" Target="../slideLayouts/slideLayout7.xml"/><Relationship Id="rId6" Type="http://schemas.openxmlformats.org/officeDocument/2006/relationships/image" Target="../media/image42.png"/><Relationship Id="rId5" Type="http://schemas.openxmlformats.org/officeDocument/2006/relationships/image" Target="../media/image41.png"/><Relationship Id="rId4" Type="http://schemas.openxmlformats.org/officeDocument/2006/relationships/image" Target="../media/image40.png"/></Relationships>
</file>

<file path=ppt/slides/_rels/slide1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7.xml"/><Relationship Id="rId4" Type="http://schemas.openxmlformats.org/officeDocument/2006/relationships/image" Target="../media/image43.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7.xml"/><Relationship Id="rId4" Type="http://schemas.openxmlformats.org/officeDocument/2006/relationships/image" Target="../media/image44.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7.xml"/><Relationship Id="rId4" Type="http://schemas.openxmlformats.org/officeDocument/2006/relationships/image" Target="../media/image45.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7.xml"/><Relationship Id="rId6" Type="http://schemas.openxmlformats.org/officeDocument/2006/relationships/image" Target="../media/image48.jpeg"/><Relationship Id="rId5" Type="http://schemas.openxmlformats.org/officeDocument/2006/relationships/image" Target="../media/image47.png"/><Relationship Id="rId4" Type="http://schemas.openxmlformats.org/officeDocument/2006/relationships/image" Target="../media/image46.png"/></Relationships>
</file>

<file path=ppt/slides/_rels/slide1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hyperlink" Target="https://ourworldindata.org" TargetMode="External"/><Relationship Id="rId2" Type="http://schemas.openxmlformats.org/officeDocument/2006/relationships/image" Target="../media/image2.png"/><Relationship Id="rId1" Type="http://schemas.openxmlformats.org/officeDocument/2006/relationships/slideLayout" Target="../slideLayouts/slideLayout7.xml"/><Relationship Id="rId6" Type="http://schemas.openxmlformats.org/officeDocument/2006/relationships/hyperlink" Target="https://www.undp.org" TargetMode="External"/><Relationship Id="rId5" Type="http://schemas.openxmlformats.org/officeDocument/2006/relationships/hyperlink" Target="https://data.worldbank.org" TargetMode="External"/><Relationship Id="rId4" Type="http://schemas.openxmlformats.org/officeDocument/2006/relationships/hyperlink" Target="https://www.who.int" TargetMode="External"/></Relationships>
</file>

<file path=ppt/slides/_rels/slide2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svg"/><Relationship Id="rId2" Type="http://schemas.openxmlformats.org/officeDocument/2006/relationships/notesSlide" Target="../notesSlides/notesSlide3.xml"/><Relationship Id="rId1" Type="http://schemas.openxmlformats.org/officeDocument/2006/relationships/slideLayout" Target="../slideLayouts/slideLayout7.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pn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2.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notesSlide" Target="../notesSlides/notesSlide5.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6.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image" Target="../media/image21.svg"/><Relationship Id="rId3" Type="http://schemas.openxmlformats.org/officeDocument/2006/relationships/image" Target="../media/image2.png"/><Relationship Id="rId7" Type="http://schemas.openxmlformats.org/officeDocument/2006/relationships/image" Target="../media/image15.svg"/><Relationship Id="rId12" Type="http://schemas.openxmlformats.org/officeDocument/2006/relationships/image" Target="../media/image20.png"/><Relationship Id="rId2" Type="http://schemas.openxmlformats.org/officeDocument/2006/relationships/notesSlide" Target="../notesSlides/notesSlide6.xml"/><Relationship Id="rId1" Type="http://schemas.openxmlformats.org/officeDocument/2006/relationships/slideLayout" Target="../slideLayouts/slideLayout7.xml"/><Relationship Id="rId6" Type="http://schemas.openxmlformats.org/officeDocument/2006/relationships/image" Target="../media/image14.png"/><Relationship Id="rId11" Type="http://schemas.openxmlformats.org/officeDocument/2006/relationships/image" Target="../media/image19.svg"/><Relationship Id="rId5" Type="http://schemas.openxmlformats.org/officeDocument/2006/relationships/image" Target="../media/image13.svg"/><Relationship Id="rId10" Type="http://schemas.openxmlformats.org/officeDocument/2006/relationships/image" Target="../media/image18.png"/><Relationship Id="rId4" Type="http://schemas.openxmlformats.org/officeDocument/2006/relationships/image" Target="../media/image12.png"/><Relationship Id="rId9" Type="http://schemas.openxmlformats.org/officeDocument/2006/relationships/image" Target="../media/image17.svg"/></Relationships>
</file>

<file path=ppt/slides/_rels/slide7.xml.rels><?xml version="1.0" encoding="UTF-8" standalone="yes"?>
<Relationships xmlns="http://schemas.openxmlformats.org/package/2006/relationships"><Relationship Id="rId8" Type="http://schemas.microsoft.com/office/2007/relationships/diagramDrawing" Target="../diagrams/drawing1.xml"/><Relationship Id="rId13" Type="http://schemas.openxmlformats.org/officeDocument/2006/relationships/image" Target="../media/image26.png"/><Relationship Id="rId3" Type="http://schemas.openxmlformats.org/officeDocument/2006/relationships/image" Target="../media/image2.png"/><Relationship Id="rId7" Type="http://schemas.openxmlformats.org/officeDocument/2006/relationships/diagramColors" Target="../diagrams/colors1.xml"/><Relationship Id="rId12" Type="http://schemas.openxmlformats.org/officeDocument/2006/relationships/image" Target="../media/image25.svg"/><Relationship Id="rId2" Type="http://schemas.openxmlformats.org/officeDocument/2006/relationships/notesSlide" Target="../notesSlides/notesSlide7.xml"/><Relationship Id="rId16" Type="http://schemas.microsoft.com/office/2007/relationships/hdphoto" Target="../media/hdphoto1.wdp"/><Relationship Id="rId1" Type="http://schemas.openxmlformats.org/officeDocument/2006/relationships/slideLayout" Target="../slideLayouts/slideLayout7.xml"/><Relationship Id="rId6" Type="http://schemas.openxmlformats.org/officeDocument/2006/relationships/diagramQuickStyle" Target="../diagrams/quickStyle1.xml"/><Relationship Id="rId11" Type="http://schemas.openxmlformats.org/officeDocument/2006/relationships/image" Target="../media/image24.png"/><Relationship Id="rId5" Type="http://schemas.openxmlformats.org/officeDocument/2006/relationships/diagramLayout" Target="../diagrams/layout1.xml"/><Relationship Id="rId15" Type="http://schemas.openxmlformats.org/officeDocument/2006/relationships/image" Target="../media/image28.png"/><Relationship Id="rId10" Type="http://schemas.openxmlformats.org/officeDocument/2006/relationships/image" Target="../media/image23.png"/><Relationship Id="rId4" Type="http://schemas.openxmlformats.org/officeDocument/2006/relationships/diagramData" Target="../diagrams/data1.xml"/><Relationship Id="rId9" Type="http://schemas.openxmlformats.org/officeDocument/2006/relationships/image" Target="../media/image22.png"/><Relationship Id="rId14" Type="http://schemas.openxmlformats.org/officeDocument/2006/relationships/image" Target="../media/image27.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7.xml"/><Relationship Id="rId4" Type="http://schemas.openxmlformats.org/officeDocument/2006/relationships/image" Target="../media/image29.png"/></Relationships>
</file>

<file path=ppt/slides/_rels/slide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9.xml"/><Relationship Id="rId1" Type="http://schemas.openxmlformats.org/officeDocument/2006/relationships/slideLayout" Target="../slideLayouts/slideLayout7.xml"/><Relationship Id="rId5" Type="http://schemas.openxmlformats.org/officeDocument/2006/relationships/image" Target="../media/image31.png"/><Relationship Id="rId4" Type="http://schemas.openxmlformats.org/officeDocument/2006/relationships/image" Target="../media/image3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0"/>
            <a:ext cx="18288000" cy="10287000"/>
          </a:xfrm>
          <a:custGeom>
            <a:avLst/>
            <a:gdLst/>
            <a:ahLst/>
            <a:cxnLst/>
            <a:rect l="l" t="t" r="r" b="b"/>
            <a:pathLst>
              <a:path w="18288000" h="10287000">
                <a:moveTo>
                  <a:pt x="0" y="0"/>
                </a:moveTo>
                <a:lnTo>
                  <a:pt x="18288000" y="0"/>
                </a:lnTo>
                <a:lnTo>
                  <a:pt x="18288000" y="10287000"/>
                </a:lnTo>
                <a:lnTo>
                  <a:pt x="0" y="10287000"/>
                </a:lnTo>
                <a:lnTo>
                  <a:pt x="0" y="0"/>
                </a:lnTo>
                <a:close/>
              </a:path>
            </a:pathLst>
          </a:custGeom>
          <a:blipFill>
            <a:blip r:embed="rId3"/>
            <a:stretch>
              <a:fillRect/>
            </a:stretch>
          </a:blipFill>
        </p:spPr>
        <p:txBody>
          <a:bodyPr/>
          <a:lstStyle/>
          <a:p>
            <a:endParaRPr lang="en-US"/>
          </a:p>
        </p:txBody>
      </p:sp>
      <p:sp>
        <p:nvSpPr>
          <p:cNvPr id="3" name="TextBox 3"/>
          <p:cNvSpPr txBox="1"/>
          <p:nvPr/>
        </p:nvSpPr>
        <p:spPr>
          <a:xfrm>
            <a:off x="2785241" y="2409681"/>
            <a:ext cx="12717519" cy="1213602"/>
          </a:xfrm>
          <a:prstGeom prst="rect">
            <a:avLst/>
          </a:prstGeom>
        </p:spPr>
        <p:txBody>
          <a:bodyPr lIns="0" tIns="0" rIns="0" bIns="0" rtlCol="0" anchor="t">
            <a:spAutoFit/>
          </a:bodyPr>
          <a:lstStyle/>
          <a:p>
            <a:pPr marL="0" lvl="0" indent="0" algn="ctr">
              <a:lnSpc>
                <a:spcPts val="10159"/>
              </a:lnSpc>
              <a:spcBef>
                <a:spcPct val="0"/>
              </a:spcBef>
            </a:pPr>
            <a:endParaRPr lang="en-US" sz="7256" b="1" spc="-145" dirty="0">
              <a:solidFill>
                <a:srgbClr val="000000"/>
              </a:solidFill>
              <a:latin typeface="Roboto Bold"/>
              <a:ea typeface="Roboto Bold"/>
              <a:cs typeface="Roboto Bold"/>
              <a:sym typeface="Roboto Bold"/>
            </a:endParaRPr>
          </a:p>
        </p:txBody>
      </p:sp>
      <p:grpSp>
        <p:nvGrpSpPr>
          <p:cNvPr id="5" name="Group 5"/>
          <p:cNvGrpSpPr/>
          <p:nvPr/>
        </p:nvGrpSpPr>
        <p:grpSpPr>
          <a:xfrm>
            <a:off x="13473493" y="8488448"/>
            <a:ext cx="3412407" cy="564585"/>
            <a:chOff x="0" y="0"/>
            <a:chExt cx="1250766" cy="206940"/>
          </a:xfrm>
        </p:grpSpPr>
        <p:sp>
          <p:nvSpPr>
            <p:cNvPr id="6" name="Freeform 6"/>
            <p:cNvSpPr/>
            <p:nvPr/>
          </p:nvSpPr>
          <p:spPr>
            <a:xfrm>
              <a:off x="12426" y="0"/>
              <a:ext cx="1225913" cy="206940"/>
            </a:xfrm>
            <a:custGeom>
              <a:avLst/>
              <a:gdLst/>
              <a:ahLst/>
              <a:cxnLst/>
              <a:rect l="l" t="t" r="r" b="b"/>
              <a:pathLst>
                <a:path w="1225913" h="206940">
                  <a:moveTo>
                    <a:pt x="213462" y="0"/>
                  </a:moveTo>
                  <a:lnTo>
                    <a:pt x="1215652" y="0"/>
                  </a:lnTo>
                  <a:cubicBezTo>
                    <a:pt x="1219487" y="0"/>
                    <a:pt x="1222947" y="2300"/>
                    <a:pt x="1224430" y="5836"/>
                  </a:cubicBezTo>
                  <a:cubicBezTo>
                    <a:pt x="1225914" y="9372"/>
                    <a:pt x="1225131" y="13452"/>
                    <a:pt x="1222444" y="16188"/>
                  </a:cubicBezTo>
                  <a:lnTo>
                    <a:pt x="1051036" y="190752"/>
                  </a:lnTo>
                  <a:cubicBezTo>
                    <a:pt x="1040868" y="201107"/>
                    <a:pt x="1026965" y="206940"/>
                    <a:pt x="1012452" y="206940"/>
                  </a:cubicBezTo>
                  <a:lnTo>
                    <a:pt x="10262" y="206940"/>
                  </a:lnTo>
                  <a:cubicBezTo>
                    <a:pt x="6427" y="206940"/>
                    <a:pt x="2967" y="204640"/>
                    <a:pt x="1484" y="201104"/>
                  </a:cubicBezTo>
                  <a:cubicBezTo>
                    <a:pt x="0" y="197568"/>
                    <a:pt x="783" y="193488"/>
                    <a:pt x="3470" y="190752"/>
                  </a:cubicBezTo>
                  <a:lnTo>
                    <a:pt x="174878" y="16188"/>
                  </a:lnTo>
                  <a:cubicBezTo>
                    <a:pt x="185046" y="5833"/>
                    <a:pt x="198949" y="0"/>
                    <a:pt x="213462" y="0"/>
                  </a:cubicBezTo>
                  <a:close/>
                </a:path>
              </a:pathLst>
            </a:custGeom>
            <a:solidFill>
              <a:srgbClr val="ED6110"/>
            </a:solidFill>
          </p:spPr>
          <p:txBody>
            <a:bodyPr/>
            <a:lstStyle/>
            <a:p>
              <a:endParaRPr lang="en-US"/>
            </a:p>
          </p:txBody>
        </p:sp>
        <p:sp>
          <p:nvSpPr>
            <p:cNvPr id="7" name="TextBox 7"/>
            <p:cNvSpPr txBox="1"/>
            <p:nvPr/>
          </p:nvSpPr>
          <p:spPr>
            <a:xfrm>
              <a:off x="101600" y="19050"/>
              <a:ext cx="1047566" cy="187890"/>
            </a:xfrm>
            <a:prstGeom prst="rect">
              <a:avLst/>
            </a:prstGeom>
          </p:spPr>
          <p:txBody>
            <a:bodyPr lIns="90373" tIns="90373" rIns="90373" bIns="90373" rtlCol="0" anchor="ctr"/>
            <a:lstStyle/>
            <a:p>
              <a:pPr algn="ctr">
                <a:lnSpc>
                  <a:spcPts val="1993"/>
                </a:lnSpc>
              </a:pPr>
              <a:endParaRPr/>
            </a:p>
          </p:txBody>
        </p:sp>
      </p:grpSp>
      <p:grpSp>
        <p:nvGrpSpPr>
          <p:cNvPr id="8" name="Group 8"/>
          <p:cNvGrpSpPr/>
          <p:nvPr/>
        </p:nvGrpSpPr>
        <p:grpSpPr>
          <a:xfrm>
            <a:off x="9851214" y="7512287"/>
            <a:ext cx="7606212" cy="1258453"/>
            <a:chOff x="0" y="0"/>
            <a:chExt cx="1250766" cy="206940"/>
          </a:xfrm>
        </p:grpSpPr>
        <p:sp>
          <p:nvSpPr>
            <p:cNvPr id="9" name="Freeform 9"/>
            <p:cNvSpPr/>
            <p:nvPr/>
          </p:nvSpPr>
          <p:spPr>
            <a:xfrm>
              <a:off x="10592" y="0"/>
              <a:ext cx="1229581" cy="206940"/>
            </a:xfrm>
            <a:custGeom>
              <a:avLst/>
              <a:gdLst/>
              <a:ahLst/>
              <a:cxnLst/>
              <a:rect l="l" t="t" r="r" b="b"/>
              <a:pathLst>
                <a:path w="1229581" h="206940">
                  <a:moveTo>
                    <a:pt x="211947" y="0"/>
                  </a:moveTo>
                  <a:lnTo>
                    <a:pt x="1220835" y="0"/>
                  </a:lnTo>
                  <a:cubicBezTo>
                    <a:pt x="1224103" y="0"/>
                    <a:pt x="1227053" y="1961"/>
                    <a:pt x="1228317" y="4975"/>
                  </a:cubicBezTo>
                  <a:cubicBezTo>
                    <a:pt x="1229582" y="7989"/>
                    <a:pt x="1228914" y="11467"/>
                    <a:pt x="1226625" y="13799"/>
                  </a:cubicBezTo>
                  <a:lnTo>
                    <a:pt x="1050523" y="193141"/>
                  </a:lnTo>
                  <a:cubicBezTo>
                    <a:pt x="1041856" y="201968"/>
                    <a:pt x="1030005" y="206940"/>
                    <a:pt x="1017635" y="206940"/>
                  </a:cubicBezTo>
                  <a:lnTo>
                    <a:pt x="8747" y="206940"/>
                  </a:lnTo>
                  <a:cubicBezTo>
                    <a:pt x="5479" y="206940"/>
                    <a:pt x="2529" y="204979"/>
                    <a:pt x="1265" y="201965"/>
                  </a:cubicBezTo>
                  <a:cubicBezTo>
                    <a:pt x="0" y="198952"/>
                    <a:pt x="668" y="195473"/>
                    <a:pt x="2957" y="193141"/>
                  </a:cubicBezTo>
                  <a:lnTo>
                    <a:pt x="179059" y="13799"/>
                  </a:lnTo>
                  <a:cubicBezTo>
                    <a:pt x="187726" y="4972"/>
                    <a:pt x="199577" y="0"/>
                    <a:pt x="211947" y="0"/>
                  </a:cubicBezTo>
                  <a:close/>
                </a:path>
              </a:pathLst>
            </a:custGeom>
            <a:solidFill>
              <a:srgbClr val="FFFFFF"/>
            </a:solidFill>
          </p:spPr>
          <p:txBody>
            <a:bodyPr/>
            <a:lstStyle/>
            <a:p>
              <a:endParaRPr lang="en-US"/>
            </a:p>
          </p:txBody>
        </p:sp>
        <p:sp>
          <p:nvSpPr>
            <p:cNvPr id="10" name="TextBox 10"/>
            <p:cNvSpPr txBox="1"/>
            <p:nvPr/>
          </p:nvSpPr>
          <p:spPr>
            <a:xfrm>
              <a:off x="101600" y="9525"/>
              <a:ext cx="1047566" cy="197415"/>
            </a:xfrm>
            <a:prstGeom prst="rect">
              <a:avLst/>
            </a:prstGeom>
          </p:spPr>
          <p:txBody>
            <a:bodyPr lIns="90373" tIns="90373" rIns="90373" bIns="90373" rtlCol="0" anchor="ctr"/>
            <a:lstStyle/>
            <a:p>
              <a:pPr algn="ctr">
                <a:lnSpc>
                  <a:spcPts val="1767"/>
                </a:lnSpc>
              </a:pPr>
              <a:endParaRPr/>
            </a:p>
          </p:txBody>
        </p:sp>
      </p:grpSp>
      <p:sp>
        <p:nvSpPr>
          <p:cNvPr id="12" name="CuadroTexto 11"/>
          <p:cNvSpPr txBox="1"/>
          <p:nvPr/>
        </p:nvSpPr>
        <p:spPr>
          <a:xfrm>
            <a:off x="2971800" y="3805199"/>
            <a:ext cx="11768959" cy="1323439"/>
          </a:xfrm>
          <a:prstGeom prst="rect">
            <a:avLst/>
          </a:prstGeom>
          <a:noFill/>
        </p:spPr>
        <p:txBody>
          <a:bodyPr wrap="square">
            <a:spAutoFit/>
          </a:bodyPr>
          <a:lstStyle>
            <a:defPPr>
              <a:defRPr lang="en-US"/>
            </a:defPPr>
            <a:lvl1pPr algn="ctr">
              <a:defRPr sz="4400" b="1">
                <a:solidFill>
                  <a:schemeClr val="accent1">
                    <a:lumMod val="50000"/>
                  </a:schemeClr>
                </a:solidFill>
                <a:latin typeface="Aptos ExtraBold" panose="020F0502020204030204" pitchFamily="34" charset="0"/>
              </a:defRPr>
            </a:lvl1pPr>
          </a:lstStyle>
          <a:p>
            <a:r>
              <a:rPr lang="en-US" dirty="0"/>
              <a:t>The Price of Zero: Public Sentiment on Amazon's 2018 Federal Tax Avoidance</a:t>
            </a:r>
          </a:p>
        </p:txBody>
      </p:sp>
      <p:sp>
        <p:nvSpPr>
          <p:cNvPr id="13" name="CuadroTexto 12"/>
          <p:cNvSpPr txBox="1"/>
          <p:nvPr/>
        </p:nvSpPr>
        <p:spPr>
          <a:xfrm>
            <a:off x="9841254" y="7174380"/>
            <a:ext cx="7332280" cy="1569660"/>
          </a:xfrm>
          <a:prstGeom prst="rect">
            <a:avLst/>
          </a:prstGeom>
          <a:noFill/>
        </p:spPr>
        <p:txBody>
          <a:bodyPr wrap="square" rtlCol="0">
            <a:spAutoFit/>
          </a:bodyPr>
          <a:lstStyle/>
          <a:p>
            <a:r>
              <a:rPr lang="en-US" sz="2400" dirty="0">
                <a:latin typeface="Franklin Gothic Book" panose="020B0503020102020204" pitchFamily="34" charset="0"/>
              </a:rPr>
              <a:t>Ali Al-</a:t>
            </a:r>
            <a:r>
              <a:rPr lang="en-US" sz="2400" dirty="0" err="1">
                <a:latin typeface="Franklin Gothic Book" panose="020B0503020102020204" pitchFamily="34" charset="0"/>
              </a:rPr>
              <a:t>Rikabi</a:t>
            </a:r>
            <a:r>
              <a:rPr lang="en-US" sz="2400" dirty="0">
                <a:latin typeface="Franklin Gothic Book" panose="020B0503020102020204" pitchFamily="34" charset="0"/>
              </a:rPr>
              <a:t>				10166070</a:t>
            </a:r>
          </a:p>
          <a:p>
            <a:r>
              <a:rPr lang="en-US" sz="2400" dirty="0">
                <a:latin typeface="Franklin Gothic Book" panose="020B0503020102020204" pitchFamily="34" charset="0"/>
              </a:rPr>
              <a:t>Daniela </a:t>
            </a:r>
            <a:r>
              <a:rPr lang="en-US" sz="2400" dirty="0" err="1">
                <a:latin typeface="Franklin Gothic Book" panose="020B0503020102020204" pitchFamily="34" charset="0"/>
              </a:rPr>
              <a:t>Mañozca</a:t>
            </a:r>
            <a:r>
              <a:rPr lang="en-US" sz="2400" dirty="0">
                <a:latin typeface="Franklin Gothic Book" panose="020B0503020102020204" pitchFamily="34" charset="0"/>
              </a:rPr>
              <a:t> Cruz		30262558</a:t>
            </a:r>
          </a:p>
          <a:p>
            <a:r>
              <a:rPr lang="en-US" sz="2400" dirty="0">
                <a:latin typeface="Franklin Gothic Book" panose="020B0503020102020204" pitchFamily="34" charset="0"/>
              </a:rPr>
              <a:t>David </a:t>
            </a:r>
            <a:r>
              <a:rPr lang="en-US" sz="2400" dirty="0" err="1">
                <a:latin typeface="Franklin Gothic Book" panose="020B0503020102020204" pitchFamily="34" charset="0"/>
              </a:rPr>
              <a:t>Fakolujo</a:t>
            </a:r>
            <a:r>
              <a:rPr lang="en-US" sz="2400" dirty="0">
                <a:latin typeface="Franklin Gothic Book" panose="020B0503020102020204" pitchFamily="34" charset="0"/>
              </a:rPr>
              <a:t>			30273636</a:t>
            </a:r>
          </a:p>
          <a:p>
            <a:r>
              <a:rPr lang="en-US" sz="2400" dirty="0">
                <a:latin typeface="Franklin Gothic Book" panose="020B0503020102020204" pitchFamily="34" charset="0"/>
              </a:rPr>
              <a:t>Luisa Alejandra Sierra Guerra	30261956</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799" y="580788"/>
            <a:ext cx="15970772" cy="1846659"/>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What is the overall public sentiment toward Amazon's $0 federal tax payment in 2018? positive, negative, neutral? </a:t>
            </a:r>
            <a:r>
              <a:rPr lang="en-US" sz="3600" dirty="0">
                <a:sym typeface="Roboto"/>
              </a:rPr>
              <a:t>(Cont.)</a:t>
            </a:r>
          </a:p>
          <a:p>
            <a:endParaRPr lang="en-US" dirty="0">
              <a:sym typeface="Roboto"/>
            </a:endParaRP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9</a:t>
            </a:r>
          </a:p>
        </p:txBody>
      </p:sp>
      <p:pic>
        <p:nvPicPr>
          <p:cNvPr id="11" name="Imagen 10"/>
          <p:cNvPicPr>
            <a:picLocks noChangeAspect="1"/>
          </p:cNvPicPr>
          <p:nvPr/>
        </p:nvPicPr>
        <p:blipFill>
          <a:blip r:embed="rId4"/>
          <a:stretch>
            <a:fillRect/>
          </a:stretch>
        </p:blipFill>
        <p:spPr>
          <a:xfrm>
            <a:off x="1261733" y="2428971"/>
            <a:ext cx="7729867" cy="6645005"/>
          </a:xfrm>
          <a:prstGeom prst="rect">
            <a:avLst/>
          </a:prstGeom>
          <a:ln>
            <a:noFill/>
          </a:ln>
          <a:effectLst>
            <a:outerShdw blurRad="292100" dist="139700" dir="2700000" algn="tl" rotWithShape="0">
              <a:srgbClr val="333333">
                <a:alpha val="65000"/>
              </a:srgbClr>
            </a:outerShdw>
          </a:effectLst>
        </p:spPr>
      </p:pic>
      <p:pic>
        <p:nvPicPr>
          <p:cNvPr id="12" name="Imagen 11"/>
          <p:cNvPicPr>
            <a:picLocks noChangeAspect="1"/>
          </p:cNvPicPr>
          <p:nvPr/>
        </p:nvPicPr>
        <p:blipFill>
          <a:blip r:embed="rId5"/>
          <a:stretch>
            <a:fillRect/>
          </a:stretch>
        </p:blipFill>
        <p:spPr>
          <a:xfrm>
            <a:off x="9927483" y="2452807"/>
            <a:ext cx="5713412" cy="664560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39248259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10</a:t>
            </a:r>
          </a:p>
        </p:txBody>
      </p:sp>
      <p:graphicFrame>
        <p:nvGraphicFramePr>
          <p:cNvPr id="10" name="Gráfico 9"/>
          <p:cNvGraphicFramePr>
            <a:graphicFrameLocks/>
          </p:cNvGraphicFramePr>
          <p:nvPr>
            <p:extLst>
              <p:ext uri="{D42A27DB-BD31-4B8C-83A1-F6EECF244321}">
                <p14:modId xmlns:p14="http://schemas.microsoft.com/office/powerpoint/2010/main" val="134074444"/>
              </p:ext>
            </p:extLst>
          </p:nvPr>
        </p:nvGraphicFramePr>
        <p:xfrm>
          <a:off x="5715000" y="2063613"/>
          <a:ext cx="11049000" cy="7042287"/>
        </p:xfrm>
        <a:graphic>
          <a:graphicData uri="http://schemas.openxmlformats.org/drawingml/2006/chart">
            <c:chart xmlns:c="http://schemas.openxmlformats.org/drawingml/2006/chart" xmlns:r="http://schemas.openxmlformats.org/officeDocument/2006/relationships" r:id="rId4"/>
          </a:graphicData>
        </a:graphic>
      </p:graphicFrame>
      <p:grpSp>
        <p:nvGrpSpPr>
          <p:cNvPr id="31" name="Grupo 30"/>
          <p:cNvGrpSpPr/>
          <p:nvPr/>
        </p:nvGrpSpPr>
        <p:grpSpPr>
          <a:xfrm>
            <a:off x="367200" y="3353658"/>
            <a:ext cx="4371000" cy="2554545"/>
            <a:chOff x="277200" y="2760927"/>
            <a:chExt cx="4371000" cy="2554545"/>
          </a:xfrm>
        </p:grpSpPr>
        <p:sp>
          <p:nvSpPr>
            <p:cNvPr id="14" name="Rectángulo 13"/>
            <p:cNvSpPr/>
            <p:nvPr/>
          </p:nvSpPr>
          <p:spPr>
            <a:xfrm>
              <a:off x="457200" y="2760927"/>
              <a:ext cx="4191000" cy="2554545"/>
            </a:xfrm>
            <a:prstGeom prst="rect">
              <a:avLst/>
            </a:prstGeom>
          </p:spPr>
          <p:txBody>
            <a:bodyPr wrap="square">
              <a:spAutoFit/>
            </a:bodyPr>
            <a:lstStyle/>
            <a:p>
              <a:pPr algn="ctr"/>
              <a:r>
                <a:rPr lang="en-US" sz="2000" b="1" dirty="0">
                  <a:latin typeface="Franklin Gothic Book" panose="020B0503020102020204" pitchFamily="34" charset="0"/>
                </a:rPr>
                <a:t>MAIN TOPICS</a:t>
              </a:r>
            </a:p>
            <a:p>
              <a:endParaRPr lang="en-US" sz="2000" dirty="0">
                <a:latin typeface="Franklin Gothic Book" panose="020B0503020102020204" pitchFamily="34" charset="0"/>
              </a:endParaRPr>
            </a:p>
            <a:p>
              <a:r>
                <a:rPr lang="en-US" sz="2000" dirty="0">
                  <a:latin typeface="Franklin Gothic Book" panose="020B0503020102020204" pitchFamily="34" charset="0"/>
                </a:rPr>
                <a:t>Constructive / Forward-Looking</a:t>
              </a:r>
            </a:p>
            <a:p>
              <a:r>
                <a:rPr lang="en-US" sz="2000" dirty="0">
                  <a:latin typeface="Franklin Gothic Book" panose="020B0503020102020204" pitchFamily="34" charset="0"/>
                </a:rPr>
                <a:t>Systemic or Political Critique</a:t>
              </a:r>
            </a:p>
            <a:p>
              <a:r>
                <a:rPr lang="en-US" sz="2000" dirty="0">
                  <a:latin typeface="Franklin Gothic Book" panose="020B0503020102020204" pitchFamily="34" charset="0"/>
                </a:rPr>
                <a:t>Emotional or Public Voice</a:t>
              </a:r>
            </a:p>
            <a:p>
              <a:r>
                <a:rPr lang="en-US" sz="2000" dirty="0">
                  <a:latin typeface="Franklin Gothic Book" panose="020B0503020102020204" pitchFamily="34" charset="0"/>
                </a:rPr>
                <a:t>Opinion on Corporate</a:t>
              </a:r>
            </a:p>
            <a:p>
              <a:r>
                <a:rPr lang="en-US" sz="2000" dirty="0">
                  <a:latin typeface="Franklin Gothic Book" panose="020B0503020102020204" pitchFamily="34" charset="0"/>
                </a:rPr>
                <a:t>External Context</a:t>
              </a:r>
            </a:p>
            <a:p>
              <a:r>
                <a:rPr lang="en-US" sz="2000" dirty="0">
                  <a:latin typeface="Franklin Gothic Book" panose="020B0503020102020204" pitchFamily="34" charset="0"/>
                </a:rPr>
                <a:t>Undefined</a:t>
              </a:r>
            </a:p>
          </p:txBody>
        </p:sp>
        <p:sp>
          <p:nvSpPr>
            <p:cNvPr id="16" name="Conector 15"/>
            <p:cNvSpPr/>
            <p:nvPr/>
          </p:nvSpPr>
          <p:spPr>
            <a:xfrm>
              <a:off x="277200" y="3467100"/>
              <a:ext cx="180000" cy="1800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Conector 17"/>
            <p:cNvSpPr/>
            <p:nvPr/>
          </p:nvSpPr>
          <p:spPr>
            <a:xfrm>
              <a:off x="277200" y="3770824"/>
              <a:ext cx="180000" cy="1800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Conector 18"/>
            <p:cNvSpPr/>
            <p:nvPr/>
          </p:nvSpPr>
          <p:spPr>
            <a:xfrm>
              <a:off x="277200" y="4088382"/>
              <a:ext cx="180000" cy="180000"/>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Conector 19"/>
            <p:cNvSpPr/>
            <p:nvPr/>
          </p:nvSpPr>
          <p:spPr>
            <a:xfrm>
              <a:off x="277200" y="4384369"/>
              <a:ext cx="180000" cy="180000"/>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Conector 20"/>
            <p:cNvSpPr/>
            <p:nvPr/>
          </p:nvSpPr>
          <p:spPr>
            <a:xfrm>
              <a:off x="277200" y="4704832"/>
              <a:ext cx="180000" cy="180000"/>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Conector 21"/>
            <p:cNvSpPr/>
            <p:nvPr/>
          </p:nvSpPr>
          <p:spPr>
            <a:xfrm>
              <a:off x="277200" y="5024603"/>
              <a:ext cx="180000" cy="18000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30" name="Grupo 29"/>
          <p:cNvGrpSpPr/>
          <p:nvPr/>
        </p:nvGrpSpPr>
        <p:grpSpPr>
          <a:xfrm>
            <a:off x="367200" y="6453992"/>
            <a:ext cx="4720976" cy="1822040"/>
            <a:chOff x="308224" y="5540225"/>
            <a:chExt cx="4720976" cy="1822040"/>
          </a:xfrm>
        </p:grpSpPr>
        <p:sp>
          <p:nvSpPr>
            <p:cNvPr id="17" name="Rectángulo 16"/>
            <p:cNvSpPr/>
            <p:nvPr/>
          </p:nvSpPr>
          <p:spPr>
            <a:xfrm>
              <a:off x="457200" y="5977270"/>
              <a:ext cx="4572000" cy="1384995"/>
            </a:xfrm>
            <a:prstGeom prst="rect">
              <a:avLst/>
            </a:prstGeom>
          </p:spPr>
          <p:txBody>
            <a:bodyPr wrap="square">
              <a:spAutoFit/>
            </a:bodyPr>
            <a:lstStyle/>
            <a:p>
              <a:r>
                <a:rPr lang="en-US" sz="1400" dirty="0">
                  <a:latin typeface="Franklin Gothic Book" panose="020B0503020102020204" pitchFamily="34" charset="0"/>
                </a:rPr>
                <a:t>Reform for Proposal or Citizen Action</a:t>
              </a:r>
            </a:p>
            <a:p>
              <a:r>
                <a:rPr lang="en-US" sz="1400" dirty="0">
                  <a:latin typeface="Franklin Gothic Book" panose="020B0503020102020204" pitchFamily="34" charset="0"/>
                </a:rPr>
                <a:t>Criticism of The Tax System , Corruption and Lobbying</a:t>
              </a:r>
            </a:p>
            <a:p>
              <a:r>
                <a:rPr lang="en-US" sz="1400" dirty="0">
                  <a:latin typeface="Franklin Gothic Book" panose="020B0503020102020204" pitchFamily="34" charset="0"/>
                </a:rPr>
                <a:t>Sarcasm or Critical Humor, Moral or Ethical Outrage</a:t>
              </a:r>
            </a:p>
            <a:p>
              <a:r>
                <a:rPr lang="en-US" sz="1400" dirty="0">
                  <a:latin typeface="Franklin Gothic Book" panose="020B0503020102020204" pitchFamily="34" charset="0"/>
                </a:rPr>
                <a:t>Justification of the Corp. Model, General </a:t>
              </a:r>
              <a:r>
                <a:rPr lang="en-US" sz="1400" dirty="0" err="1">
                  <a:latin typeface="Franklin Gothic Book" panose="020B0503020102020204" pitchFamily="34" charset="0"/>
                </a:rPr>
                <a:t>Instit</a:t>
              </a:r>
              <a:r>
                <a:rPr lang="en-US" sz="1400" dirty="0">
                  <a:latin typeface="Franklin Gothic Book" panose="020B0503020102020204" pitchFamily="34" charset="0"/>
                </a:rPr>
                <a:t>. Distrust</a:t>
              </a:r>
            </a:p>
            <a:p>
              <a:r>
                <a:rPr lang="en-US" sz="1400" dirty="0">
                  <a:latin typeface="Franklin Gothic Book" panose="020B0503020102020204" pitchFamily="34" charset="0"/>
                </a:rPr>
                <a:t>International Comparison</a:t>
              </a:r>
            </a:p>
            <a:p>
              <a:r>
                <a:rPr lang="en-US" sz="1400" dirty="0">
                  <a:latin typeface="Franklin Gothic Book" panose="020B0503020102020204" pitchFamily="34" charset="0"/>
                </a:rPr>
                <a:t>Other</a:t>
              </a:r>
            </a:p>
          </p:txBody>
        </p:sp>
        <p:sp>
          <p:nvSpPr>
            <p:cNvPr id="23" name="Conector 22"/>
            <p:cNvSpPr/>
            <p:nvPr/>
          </p:nvSpPr>
          <p:spPr>
            <a:xfrm>
              <a:off x="313200" y="6093415"/>
              <a:ext cx="108000" cy="108000"/>
            </a:xfrm>
            <a:prstGeom prst="flowChartConnector">
              <a:avLst/>
            </a:prstGeom>
            <a:solidFill>
              <a:srgbClr val="00B050"/>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Conector 23"/>
            <p:cNvSpPr/>
            <p:nvPr/>
          </p:nvSpPr>
          <p:spPr>
            <a:xfrm>
              <a:off x="313200" y="6281744"/>
              <a:ext cx="108000" cy="108000"/>
            </a:xfrm>
            <a:prstGeom prst="flowChartConnector">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Conector 24"/>
            <p:cNvSpPr/>
            <p:nvPr/>
          </p:nvSpPr>
          <p:spPr>
            <a:xfrm>
              <a:off x="313200" y="6510778"/>
              <a:ext cx="108000" cy="108000"/>
            </a:xfrm>
            <a:prstGeom prst="flowChartConnector">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 name="Conector 25"/>
            <p:cNvSpPr/>
            <p:nvPr/>
          </p:nvSpPr>
          <p:spPr>
            <a:xfrm>
              <a:off x="308224" y="6736974"/>
              <a:ext cx="108000" cy="108000"/>
            </a:xfrm>
            <a:prstGeom prst="flowChartConnector">
              <a:avLst/>
            </a:prstGeom>
            <a:solidFill>
              <a:srgbClr val="0070C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Conector 26"/>
            <p:cNvSpPr/>
            <p:nvPr/>
          </p:nvSpPr>
          <p:spPr>
            <a:xfrm>
              <a:off x="308224" y="6951566"/>
              <a:ext cx="108000" cy="108000"/>
            </a:xfrm>
            <a:prstGeom prst="flowChartConnector">
              <a:avLst/>
            </a:prstGeom>
            <a:solidFill>
              <a:schemeClr val="accent6">
                <a:lumMod val="50000"/>
              </a:schemeClr>
            </a:solidFill>
            <a:ln>
              <a:solidFill>
                <a:schemeClr val="accent6">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Conector 27"/>
            <p:cNvSpPr/>
            <p:nvPr/>
          </p:nvSpPr>
          <p:spPr>
            <a:xfrm>
              <a:off x="314418" y="7154337"/>
              <a:ext cx="108000" cy="108000"/>
            </a:xfrm>
            <a:prstGeom prst="flowChartConnector">
              <a:avLst/>
            </a:prstGeom>
            <a:solidFill>
              <a:schemeClr val="bg1">
                <a:lumMod val="50000"/>
              </a:schemeClr>
            </a:solidFill>
            <a:ln>
              <a:solidFill>
                <a:schemeClr val="bg1">
                  <a:lumMod val="50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ángulo 28"/>
            <p:cNvSpPr/>
            <p:nvPr/>
          </p:nvSpPr>
          <p:spPr>
            <a:xfrm>
              <a:off x="1617078" y="5540225"/>
              <a:ext cx="1471428" cy="369332"/>
            </a:xfrm>
            <a:prstGeom prst="rect">
              <a:avLst/>
            </a:prstGeom>
          </p:spPr>
          <p:txBody>
            <a:bodyPr wrap="none">
              <a:spAutoFit/>
            </a:bodyPr>
            <a:lstStyle/>
            <a:p>
              <a:pPr algn="ctr"/>
              <a:r>
                <a:rPr lang="en-US" b="1" dirty="0">
                  <a:latin typeface="Franklin Gothic Book" panose="020B0503020102020204" pitchFamily="34" charset="0"/>
                </a:rPr>
                <a:t>SUB - TOPICS</a:t>
              </a:r>
            </a:p>
          </p:txBody>
        </p:sp>
      </p:grpSp>
      <p:sp>
        <p:nvSpPr>
          <p:cNvPr id="32" name="TextBox 6"/>
          <p:cNvSpPr txBox="1"/>
          <p:nvPr/>
        </p:nvSpPr>
        <p:spPr>
          <a:xfrm>
            <a:off x="643732" y="460675"/>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Which topics categories received the most replies, indicating higher audience engagement?</a:t>
            </a:r>
          </a:p>
        </p:txBody>
      </p:sp>
    </p:spTree>
    <p:extLst>
      <p:ext uri="{BB962C8B-B14F-4D97-AF65-F5344CB8AC3E}">
        <p14:creationId xmlns:p14="http://schemas.microsoft.com/office/powerpoint/2010/main" val="43168269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24823" y="8952507"/>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Do certain types of comments appear to influence consumer perception or attitudes toward Amazon? </a:t>
            </a: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11</a:t>
            </a:r>
          </a:p>
        </p:txBody>
      </p:sp>
      <p:grpSp>
        <p:nvGrpSpPr>
          <p:cNvPr id="21" name="Grupo 20"/>
          <p:cNvGrpSpPr/>
          <p:nvPr/>
        </p:nvGrpSpPr>
        <p:grpSpPr>
          <a:xfrm>
            <a:off x="593246" y="2378791"/>
            <a:ext cx="5400000" cy="4320000"/>
            <a:chOff x="304800" y="2063613"/>
            <a:chExt cx="5400000" cy="4320000"/>
          </a:xfrm>
        </p:grpSpPr>
        <p:pic>
          <p:nvPicPr>
            <p:cNvPr id="12" name="Imagen 11"/>
            <p:cNvPicPr>
              <a:picLocks noChangeAspect="1"/>
            </p:cNvPicPr>
            <p:nvPr/>
          </p:nvPicPr>
          <p:blipFill>
            <a:blip r:embed="rId4"/>
            <a:stretch>
              <a:fillRect/>
            </a:stretch>
          </p:blipFill>
          <p:spPr>
            <a:xfrm>
              <a:off x="304800" y="2167276"/>
              <a:ext cx="5289660" cy="4064909"/>
            </a:xfrm>
            <a:prstGeom prst="rect">
              <a:avLst/>
            </a:prstGeom>
          </p:spPr>
        </p:pic>
        <p:sp>
          <p:nvSpPr>
            <p:cNvPr id="16" name="Rectángulo 15"/>
            <p:cNvSpPr/>
            <p:nvPr/>
          </p:nvSpPr>
          <p:spPr>
            <a:xfrm>
              <a:off x="304800" y="2063613"/>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0" name="Grupo 19"/>
          <p:cNvGrpSpPr/>
          <p:nvPr/>
        </p:nvGrpSpPr>
        <p:grpSpPr>
          <a:xfrm>
            <a:off x="6358483" y="3109500"/>
            <a:ext cx="5510340" cy="4320000"/>
            <a:chOff x="5985660" y="4449804"/>
            <a:chExt cx="5510340" cy="4320000"/>
          </a:xfrm>
        </p:grpSpPr>
        <p:pic>
          <p:nvPicPr>
            <p:cNvPr id="13" name="Imagen 12"/>
            <p:cNvPicPr>
              <a:picLocks noChangeAspect="1"/>
            </p:cNvPicPr>
            <p:nvPr/>
          </p:nvPicPr>
          <p:blipFill>
            <a:blip r:embed="rId5"/>
            <a:stretch>
              <a:fillRect/>
            </a:stretch>
          </p:blipFill>
          <p:spPr>
            <a:xfrm>
              <a:off x="5985660" y="4564707"/>
              <a:ext cx="5368140" cy="4007793"/>
            </a:xfrm>
            <a:prstGeom prst="rect">
              <a:avLst/>
            </a:prstGeom>
          </p:spPr>
        </p:pic>
        <p:sp>
          <p:nvSpPr>
            <p:cNvPr id="17" name="Rectángulo 16"/>
            <p:cNvSpPr/>
            <p:nvPr/>
          </p:nvSpPr>
          <p:spPr>
            <a:xfrm>
              <a:off x="6096000" y="4449804"/>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9" name="Grupo 18"/>
          <p:cNvGrpSpPr/>
          <p:nvPr/>
        </p:nvGrpSpPr>
        <p:grpSpPr>
          <a:xfrm>
            <a:off x="12344400" y="3804148"/>
            <a:ext cx="5400000" cy="4320000"/>
            <a:chOff x="11993496" y="1864453"/>
            <a:chExt cx="5400000" cy="4320000"/>
          </a:xfrm>
        </p:grpSpPr>
        <p:pic>
          <p:nvPicPr>
            <p:cNvPr id="9" name="Imagen 8"/>
            <p:cNvPicPr>
              <a:picLocks noChangeAspect="1"/>
            </p:cNvPicPr>
            <p:nvPr/>
          </p:nvPicPr>
          <p:blipFill>
            <a:blip r:embed="rId6"/>
            <a:stretch>
              <a:fillRect/>
            </a:stretch>
          </p:blipFill>
          <p:spPr>
            <a:xfrm>
              <a:off x="11997978" y="2014994"/>
              <a:ext cx="5261322" cy="3966706"/>
            </a:xfrm>
            <a:prstGeom prst="rect">
              <a:avLst/>
            </a:prstGeom>
          </p:spPr>
        </p:pic>
        <p:sp>
          <p:nvSpPr>
            <p:cNvPr id="18" name="Rectángulo 17"/>
            <p:cNvSpPr/>
            <p:nvPr/>
          </p:nvSpPr>
          <p:spPr>
            <a:xfrm>
              <a:off x="11993496" y="1864453"/>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8" name="Rectángulo 7"/>
          <p:cNvSpPr/>
          <p:nvPr/>
        </p:nvSpPr>
        <p:spPr>
          <a:xfrm>
            <a:off x="1135496" y="7721944"/>
            <a:ext cx="9715500" cy="1600438"/>
          </a:xfrm>
          <a:prstGeom prst="rect">
            <a:avLst/>
          </a:prstGeom>
          <a:solidFill>
            <a:schemeClr val="tx2">
              <a:lumMod val="40000"/>
              <a:lumOff val="60000"/>
            </a:schemeClr>
          </a:solidFill>
        </p:spPr>
        <p:style>
          <a:lnRef idx="0">
            <a:schemeClr val="accent1"/>
          </a:lnRef>
          <a:fillRef idx="3">
            <a:schemeClr val="accent1"/>
          </a:fillRef>
          <a:effectRef idx="3">
            <a:schemeClr val="accent1"/>
          </a:effectRef>
          <a:fontRef idx="minor">
            <a:schemeClr val="lt1"/>
          </a:fontRef>
        </p:style>
        <p:txBody>
          <a:bodyPr wrap="square" lIns="182880" tIns="182880" rIns="182880" bIns="182880">
            <a:spAutoFit/>
          </a:bodyPr>
          <a:lstStyle/>
          <a:p>
            <a:pPr algn="just"/>
            <a:r>
              <a:rPr lang="en-US" sz="2000" i="1" dirty="0">
                <a:solidFill>
                  <a:sysClr val="windowText" lastClr="000000"/>
                </a:solidFill>
                <a:latin typeface="Franklin Gothic Book" panose="020B0503020102020204" pitchFamily="34" charset="0"/>
              </a:rPr>
              <a:t>Although the three plots presented correspond to topic categories with highest frequency of negative polarity scores, most comments shows neutral or slightly positive polarity, </a:t>
            </a:r>
            <a:r>
              <a:rPr lang="en-US" sz="2000" b="1" i="1" dirty="0">
                <a:solidFill>
                  <a:sysClr val="windowText" lastClr="000000"/>
                </a:solidFill>
                <a:latin typeface="Franklin Gothic Book" panose="020B0503020102020204" pitchFamily="34" charset="0"/>
              </a:rPr>
              <a:t>even in sarcastic or critical contexts</a:t>
            </a:r>
            <a:r>
              <a:rPr lang="en-US" sz="2000" i="1" dirty="0">
                <a:solidFill>
                  <a:sysClr val="windowText" lastClr="000000"/>
                </a:solidFill>
                <a:latin typeface="Franklin Gothic Book" panose="020B0503020102020204" pitchFamily="34" charset="0"/>
              </a:rPr>
              <a:t>. This likely </a:t>
            </a:r>
            <a:r>
              <a:rPr lang="en-US" sz="2000" b="1" i="1" dirty="0">
                <a:solidFill>
                  <a:sysClr val="windowText" lastClr="000000"/>
                </a:solidFill>
                <a:latin typeface="Franklin Gothic Book" panose="020B0503020102020204" pitchFamily="34" charset="0"/>
              </a:rPr>
              <a:t>reflects the algorithm’s inability to detect implied negativity when emotional tone is subtle or ironic</a:t>
            </a:r>
            <a:r>
              <a:rPr lang="en-US" sz="2000" i="1" dirty="0">
                <a:solidFill>
                  <a:sysClr val="windowText" lastClr="000000"/>
                </a:solidFill>
                <a:latin typeface="Franklin Gothic Book" panose="020B0503020102020204" pitchFamily="34" charset="0"/>
              </a:rPr>
              <a:t>.</a:t>
            </a:r>
          </a:p>
        </p:txBody>
      </p:sp>
    </p:spTree>
    <p:extLst>
      <p:ext uri="{BB962C8B-B14F-4D97-AF65-F5344CB8AC3E}">
        <p14:creationId xmlns:p14="http://schemas.microsoft.com/office/powerpoint/2010/main" val="27609716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Do certain types of comments appear to influence consumer perception or attitudes toward Amazon? </a:t>
            </a:r>
            <a:r>
              <a:rPr lang="en-US" sz="3600" dirty="0">
                <a:sym typeface="Roboto"/>
              </a:rPr>
              <a:t>(</a:t>
            </a:r>
            <a:r>
              <a:rPr lang="en-US" sz="3600" dirty="0" err="1">
                <a:sym typeface="Roboto"/>
              </a:rPr>
              <a:t>Cont</a:t>
            </a:r>
            <a:r>
              <a:rPr lang="en-US" sz="3600" dirty="0">
                <a:sym typeface="Roboto"/>
              </a:rPr>
              <a:t>)</a:t>
            </a:r>
            <a:r>
              <a:rPr lang="en-US" dirty="0">
                <a:sym typeface="Roboto"/>
              </a:rPr>
              <a:t> </a:t>
            </a: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12</a:t>
            </a:r>
          </a:p>
        </p:txBody>
      </p:sp>
      <p:grpSp>
        <p:nvGrpSpPr>
          <p:cNvPr id="4" name="Grupo 3"/>
          <p:cNvGrpSpPr/>
          <p:nvPr/>
        </p:nvGrpSpPr>
        <p:grpSpPr>
          <a:xfrm>
            <a:off x="533400" y="2394191"/>
            <a:ext cx="5400000" cy="4320000"/>
            <a:chOff x="304800" y="2239749"/>
            <a:chExt cx="5400000" cy="4320000"/>
          </a:xfrm>
        </p:grpSpPr>
        <p:pic>
          <p:nvPicPr>
            <p:cNvPr id="15" name="Imagen 14"/>
            <p:cNvPicPr>
              <a:picLocks noChangeAspect="1"/>
            </p:cNvPicPr>
            <p:nvPr/>
          </p:nvPicPr>
          <p:blipFill>
            <a:blip r:embed="rId4"/>
            <a:stretch>
              <a:fillRect/>
            </a:stretch>
          </p:blipFill>
          <p:spPr>
            <a:xfrm>
              <a:off x="391043" y="2441365"/>
              <a:ext cx="5181600" cy="3976337"/>
            </a:xfrm>
            <a:prstGeom prst="rect">
              <a:avLst/>
            </a:prstGeom>
          </p:spPr>
        </p:pic>
        <p:sp>
          <p:nvSpPr>
            <p:cNvPr id="16" name="Rectángulo 15"/>
            <p:cNvSpPr/>
            <p:nvPr/>
          </p:nvSpPr>
          <p:spPr>
            <a:xfrm>
              <a:off x="304800" y="2239749"/>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 name="Grupo 4"/>
          <p:cNvGrpSpPr/>
          <p:nvPr/>
        </p:nvGrpSpPr>
        <p:grpSpPr>
          <a:xfrm>
            <a:off x="6399769" y="3086100"/>
            <a:ext cx="5400000" cy="4320000"/>
            <a:chOff x="5902985" y="2239749"/>
            <a:chExt cx="5400000" cy="4320000"/>
          </a:xfrm>
        </p:grpSpPr>
        <p:pic>
          <p:nvPicPr>
            <p:cNvPr id="11" name="Imagen 10"/>
            <p:cNvPicPr>
              <a:picLocks noChangeAspect="1"/>
            </p:cNvPicPr>
            <p:nvPr/>
          </p:nvPicPr>
          <p:blipFill>
            <a:blip r:embed="rId5"/>
            <a:stretch>
              <a:fillRect/>
            </a:stretch>
          </p:blipFill>
          <p:spPr>
            <a:xfrm>
              <a:off x="6000599" y="2488379"/>
              <a:ext cx="5188281" cy="3950521"/>
            </a:xfrm>
            <a:prstGeom prst="rect">
              <a:avLst/>
            </a:prstGeom>
          </p:spPr>
        </p:pic>
        <p:sp>
          <p:nvSpPr>
            <p:cNvPr id="17" name="Rectángulo 16"/>
            <p:cNvSpPr/>
            <p:nvPr/>
          </p:nvSpPr>
          <p:spPr>
            <a:xfrm>
              <a:off x="5902985" y="2239749"/>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8" name="Grupo 7"/>
          <p:cNvGrpSpPr/>
          <p:nvPr/>
        </p:nvGrpSpPr>
        <p:grpSpPr>
          <a:xfrm>
            <a:off x="12266138" y="3771900"/>
            <a:ext cx="5400000" cy="4320000"/>
            <a:chOff x="11501170" y="2239749"/>
            <a:chExt cx="5400000" cy="4320000"/>
          </a:xfrm>
        </p:grpSpPr>
        <p:pic>
          <p:nvPicPr>
            <p:cNvPr id="14" name="Imagen 13"/>
            <p:cNvPicPr>
              <a:picLocks noChangeAspect="1"/>
            </p:cNvPicPr>
            <p:nvPr/>
          </p:nvPicPr>
          <p:blipFill>
            <a:blip r:embed="rId6"/>
            <a:stretch>
              <a:fillRect/>
            </a:stretch>
          </p:blipFill>
          <p:spPr>
            <a:xfrm>
              <a:off x="11635912" y="2488379"/>
              <a:ext cx="5130515" cy="3929323"/>
            </a:xfrm>
            <a:prstGeom prst="rect">
              <a:avLst/>
            </a:prstGeom>
          </p:spPr>
        </p:pic>
        <p:sp>
          <p:nvSpPr>
            <p:cNvPr id="18" name="Rectángulo 17"/>
            <p:cNvSpPr/>
            <p:nvPr/>
          </p:nvSpPr>
          <p:spPr>
            <a:xfrm>
              <a:off x="11501170" y="2239749"/>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3" name="Rectángulo 12"/>
          <p:cNvSpPr/>
          <p:nvPr/>
        </p:nvSpPr>
        <p:spPr>
          <a:xfrm>
            <a:off x="1361400" y="7788149"/>
            <a:ext cx="9144000" cy="369332"/>
          </a:xfrm>
          <a:prstGeom prst="rect">
            <a:avLst/>
          </a:prstGeom>
        </p:spPr>
        <p:txBody>
          <a:bodyPr>
            <a:spAutoFit/>
          </a:bodyPr>
          <a:lstStyle/>
          <a:p>
            <a:r>
              <a:rPr lang="en-US" dirty="0"/>
              <a:t>.</a:t>
            </a:r>
          </a:p>
        </p:txBody>
      </p:sp>
      <p:sp>
        <p:nvSpPr>
          <p:cNvPr id="9" name="Rectángulo 7">
            <a:extLst>
              <a:ext uri="{FF2B5EF4-FFF2-40B4-BE49-F238E27FC236}">
                <a16:creationId xmlns:a16="http://schemas.microsoft.com/office/drawing/2014/main" id="{151CB073-A424-1A22-E591-3FCB04522BA7}"/>
              </a:ext>
            </a:extLst>
          </p:cNvPr>
          <p:cNvSpPr/>
          <p:nvPr/>
        </p:nvSpPr>
        <p:spPr>
          <a:xfrm>
            <a:off x="1075650" y="7889384"/>
            <a:ext cx="9715500" cy="1292662"/>
          </a:xfrm>
          <a:prstGeom prst="rect">
            <a:avLst/>
          </a:prstGeom>
          <a:solidFill>
            <a:schemeClr val="tx2">
              <a:lumMod val="40000"/>
              <a:lumOff val="60000"/>
            </a:schemeClr>
          </a:solidFill>
        </p:spPr>
        <p:style>
          <a:lnRef idx="0">
            <a:schemeClr val="accent1"/>
          </a:lnRef>
          <a:fillRef idx="3">
            <a:schemeClr val="accent1"/>
          </a:fillRef>
          <a:effectRef idx="3">
            <a:schemeClr val="accent1"/>
          </a:effectRef>
          <a:fontRef idx="minor">
            <a:schemeClr val="lt1"/>
          </a:fontRef>
        </p:style>
        <p:txBody>
          <a:bodyPr wrap="square" lIns="182880" tIns="182880" rIns="182880" bIns="182880">
            <a:spAutoFit/>
          </a:bodyPr>
          <a:lstStyle/>
          <a:p>
            <a:pPr algn="just"/>
            <a:r>
              <a:rPr lang="en-US" sz="2000" i="1" dirty="0">
                <a:solidFill>
                  <a:sysClr val="windowText" lastClr="000000"/>
                </a:solidFill>
                <a:latin typeface="Franklin Gothic Book" panose="020B0503020102020204" pitchFamily="34" charset="0"/>
              </a:rPr>
              <a:t>Comments labeled as "Moral or Ethical Outrage" appear overwhelmingly positive in polarity, contradicting the tone of critique seen in raw comments. This reinforces how </a:t>
            </a:r>
            <a:r>
              <a:rPr lang="en-US" sz="2000" b="1" i="1" dirty="0">
                <a:solidFill>
                  <a:sysClr val="windowText" lastClr="000000"/>
                </a:solidFill>
                <a:latin typeface="Franklin Gothic Book" panose="020B0503020102020204" pitchFamily="34" charset="0"/>
              </a:rPr>
              <a:t>emotionally neutral wording masks discontent, leading to misclassification</a:t>
            </a:r>
            <a:r>
              <a:rPr lang="en-US" sz="2000" i="1" dirty="0">
                <a:solidFill>
                  <a:sysClr val="windowText" lastClr="000000"/>
                </a:solidFill>
                <a:latin typeface="Franklin Gothic Book" panose="020B0503020102020204" pitchFamily="34" charset="0"/>
              </a:rPr>
              <a:t>.</a:t>
            </a:r>
          </a:p>
        </p:txBody>
      </p:sp>
    </p:spTree>
    <p:extLst>
      <p:ext uri="{BB962C8B-B14F-4D97-AF65-F5344CB8AC3E}">
        <p14:creationId xmlns:p14="http://schemas.microsoft.com/office/powerpoint/2010/main" val="381734189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Do certain types of comments appear to influence consumer perception or attitudes toward Amazon? </a:t>
            </a:r>
            <a:r>
              <a:rPr lang="en-US" sz="3600" dirty="0">
                <a:sym typeface="Roboto"/>
              </a:rPr>
              <a:t>(</a:t>
            </a:r>
            <a:r>
              <a:rPr lang="en-US" sz="3600" dirty="0" err="1">
                <a:sym typeface="Roboto"/>
              </a:rPr>
              <a:t>Cont</a:t>
            </a:r>
            <a:r>
              <a:rPr lang="en-US" sz="3600" dirty="0">
                <a:sym typeface="Roboto"/>
              </a:rPr>
              <a:t>) </a:t>
            </a:r>
            <a:endParaRPr lang="en-US" dirty="0">
              <a:solidFill>
                <a:srgbClr val="FF0000"/>
              </a:solidFill>
              <a:sym typeface="Roboto"/>
            </a:endParaRP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13</a:t>
            </a:r>
          </a:p>
        </p:txBody>
      </p:sp>
      <p:grpSp>
        <p:nvGrpSpPr>
          <p:cNvPr id="25" name="Grupo 24"/>
          <p:cNvGrpSpPr/>
          <p:nvPr/>
        </p:nvGrpSpPr>
        <p:grpSpPr>
          <a:xfrm>
            <a:off x="563456" y="2449598"/>
            <a:ext cx="5400000" cy="4320000"/>
            <a:chOff x="304800" y="3331691"/>
            <a:chExt cx="5400000" cy="4320000"/>
          </a:xfrm>
        </p:grpSpPr>
        <p:pic>
          <p:nvPicPr>
            <p:cNvPr id="21" name="Imagen 20"/>
            <p:cNvPicPr>
              <a:picLocks noChangeAspect="1"/>
            </p:cNvPicPr>
            <p:nvPr/>
          </p:nvPicPr>
          <p:blipFill>
            <a:blip r:embed="rId4"/>
            <a:stretch>
              <a:fillRect/>
            </a:stretch>
          </p:blipFill>
          <p:spPr>
            <a:xfrm>
              <a:off x="343353" y="3451152"/>
              <a:ext cx="5222621" cy="3981094"/>
            </a:xfrm>
            <a:prstGeom prst="rect">
              <a:avLst/>
            </a:prstGeom>
          </p:spPr>
        </p:pic>
        <p:sp>
          <p:nvSpPr>
            <p:cNvPr id="22" name="Rectángulo 21"/>
            <p:cNvSpPr/>
            <p:nvPr/>
          </p:nvSpPr>
          <p:spPr>
            <a:xfrm>
              <a:off x="304800" y="3331691"/>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6" name="Grupo 25"/>
          <p:cNvGrpSpPr/>
          <p:nvPr/>
        </p:nvGrpSpPr>
        <p:grpSpPr>
          <a:xfrm>
            <a:off x="6354408" y="3087158"/>
            <a:ext cx="5400000" cy="4320000"/>
            <a:chOff x="5958231" y="3343417"/>
            <a:chExt cx="5400000" cy="4320000"/>
          </a:xfrm>
        </p:grpSpPr>
        <p:pic>
          <p:nvPicPr>
            <p:cNvPr id="16" name="Imagen 15"/>
            <p:cNvPicPr>
              <a:picLocks noChangeAspect="1"/>
            </p:cNvPicPr>
            <p:nvPr/>
          </p:nvPicPr>
          <p:blipFill>
            <a:blip r:embed="rId5"/>
            <a:stretch>
              <a:fillRect/>
            </a:stretch>
          </p:blipFill>
          <p:spPr>
            <a:xfrm>
              <a:off x="6090171" y="3451151"/>
              <a:ext cx="5070231" cy="3956007"/>
            </a:xfrm>
            <a:prstGeom prst="rect">
              <a:avLst/>
            </a:prstGeom>
          </p:spPr>
        </p:pic>
        <p:sp>
          <p:nvSpPr>
            <p:cNvPr id="23" name="Rectángulo 22"/>
            <p:cNvSpPr/>
            <p:nvPr/>
          </p:nvSpPr>
          <p:spPr>
            <a:xfrm>
              <a:off x="5958231" y="3343417"/>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7" name="Grupo 26"/>
          <p:cNvGrpSpPr/>
          <p:nvPr/>
        </p:nvGrpSpPr>
        <p:grpSpPr>
          <a:xfrm>
            <a:off x="12344400" y="3795300"/>
            <a:ext cx="5400000" cy="4320000"/>
            <a:chOff x="11611662" y="3343417"/>
            <a:chExt cx="5400000" cy="4320000"/>
          </a:xfrm>
        </p:grpSpPr>
        <p:pic>
          <p:nvPicPr>
            <p:cNvPr id="20" name="Imagen 19"/>
            <p:cNvPicPr>
              <a:picLocks noChangeAspect="1"/>
            </p:cNvPicPr>
            <p:nvPr/>
          </p:nvPicPr>
          <p:blipFill>
            <a:blip r:embed="rId6"/>
            <a:stretch>
              <a:fillRect/>
            </a:stretch>
          </p:blipFill>
          <p:spPr>
            <a:xfrm>
              <a:off x="11804753" y="3543300"/>
              <a:ext cx="5041127" cy="3863858"/>
            </a:xfrm>
            <a:prstGeom prst="rect">
              <a:avLst/>
            </a:prstGeom>
          </p:spPr>
        </p:pic>
        <p:sp>
          <p:nvSpPr>
            <p:cNvPr id="24" name="Rectángulo 23"/>
            <p:cNvSpPr/>
            <p:nvPr/>
          </p:nvSpPr>
          <p:spPr>
            <a:xfrm>
              <a:off x="11611662" y="3343417"/>
              <a:ext cx="5400000" cy="4320000"/>
            </a:xfrm>
            <a:prstGeom prst="rect">
              <a:avLst/>
            </a:prstGeom>
            <a:noFill/>
            <a:ln>
              <a:solidFill>
                <a:schemeClr val="bg1">
                  <a:lumMod val="6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0" name="Rectángulo 7">
            <a:extLst>
              <a:ext uri="{FF2B5EF4-FFF2-40B4-BE49-F238E27FC236}">
                <a16:creationId xmlns:a16="http://schemas.microsoft.com/office/drawing/2014/main" id="{9DBE87E6-750E-BDFE-A527-E935ABE7DA7A}"/>
              </a:ext>
            </a:extLst>
          </p:cNvPr>
          <p:cNvSpPr/>
          <p:nvPr/>
        </p:nvSpPr>
        <p:spPr>
          <a:xfrm>
            <a:off x="966880" y="7721620"/>
            <a:ext cx="9715500" cy="1292662"/>
          </a:xfrm>
          <a:prstGeom prst="rect">
            <a:avLst/>
          </a:prstGeom>
          <a:solidFill>
            <a:schemeClr val="tx2">
              <a:lumMod val="40000"/>
              <a:lumOff val="60000"/>
            </a:schemeClr>
          </a:solidFill>
        </p:spPr>
        <p:style>
          <a:lnRef idx="0">
            <a:schemeClr val="accent1"/>
          </a:lnRef>
          <a:fillRef idx="3">
            <a:schemeClr val="accent1"/>
          </a:fillRef>
          <a:effectRef idx="3">
            <a:schemeClr val="accent1"/>
          </a:effectRef>
          <a:fontRef idx="minor">
            <a:schemeClr val="lt1"/>
          </a:fontRef>
        </p:style>
        <p:txBody>
          <a:bodyPr wrap="square" lIns="182880" tIns="182880" rIns="182880" bIns="182880">
            <a:spAutoFit/>
          </a:bodyPr>
          <a:lstStyle/>
          <a:p>
            <a:pPr algn="just"/>
            <a:r>
              <a:rPr lang="en-US" sz="2000" i="1" dirty="0">
                <a:solidFill>
                  <a:sysClr val="windowText" lastClr="000000"/>
                </a:solidFill>
                <a:latin typeface="Franklin Gothic Book" panose="020B0503020102020204" pitchFamily="34" charset="0"/>
              </a:rPr>
              <a:t>Topics such as "Corruption and Lobbying“, which naturally suggest disapproval, are misclassified as positive or neutral, as </a:t>
            </a:r>
            <a:r>
              <a:rPr lang="en-US" sz="2000" b="1" i="1" dirty="0">
                <a:solidFill>
                  <a:sysClr val="windowText" lastClr="000000"/>
                </a:solidFill>
                <a:latin typeface="Franklin Gothic Book" panose="020B0503020102020204" pitchFamily="34" charset="0"/>
              </a:rPr>
              <a:t>the word "corruption" is not treated as emotionally charged unless paired with explicit sentiment terms</a:t>
            </a:r>
            <a:r>
              <a:rPr lang="en-US" sz="2000" i="1" dirty="0">
                <a:solidFill>
                  <a:sysClr val="windowText" lastClr="000000"/>
                </a:solidFill>
                <a:latin typeface="Franklin Gothic Book" panose="020B0503020102020204" pitchFamily="34" charset="0"/>
              </a:rPr>
              <a:t>. </a:t>
            </a:r>
          </a:p>
        </p:txBody>
      </p:sp>
    </p:spTree>
    <p:extLst>
      <p:ext uri="{BB962C8B-B14F-4D97-AF65-F5344CB8AC3E}">
        <p14:creationId xmlns:p14="http://schemas.microsoft.com/office/powerpoint/2010/main" val="26989331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Do certain types of comments appear to influence consumer perception or attitudes toward Amazon? </a:t>
            </a:r>
            <a:r>
              <a:rPr lang="en-US" sz="3600" dirty="0">
                <a:solidFill>
                  <a:prstClr val="black"/>
                </a:solidFill>
                <a:latin typeface="Roboto Bold" panose="020B0604020202020204" charset="0"/>
                <a:ea typeface="Roboto Bold" panose="020B0604020202020204" charset="0"/>
                <a:cs typeface="Roboto" panose="020B0604020202020204" charset="0"/>
                <a:sym typeface="Roboto"/>
              </a:rPr>
              <a:t>(</a:t>
            </a:r>
            <a:r>
              <a:rPr lang="en-US" sz="3600" dirty="0" err="1">
                <a:solidFill>
                  <a:prstClr val="black"/>
                </a:solidFill>
                <a:latin typeface="Roboto Bold" panose="020B0604020202020204" charset="0"/>
                <a:ea typeface="Roboto Bold" panose="020B0604020202020204" charset="0"/>
                <a:cs typeface="Roboto" panose="020B0604020202020204" charset="0"/>
                <a:sym typeface="Roboto"/>
              </a:rPr>
              <a:t>Cont</a:t>
            </a:r>
            <a:r>
              <a:rPr lang="en-US" sz="3600" dirty="0">
                <a:solidFill>
                  <a:prstClr val="black"/>
                </a:solidFill>
                <a:latin typeface="Roboto Bold" panose="020B0604020202020204" charset="0"/>
                <a:ea typeface="Roboto Bold" panose="020B0604020202020204" charset="0"/>
                <a:cs typeface="Roboto" panose="020B0604020202020204" charset="0"/>
                <a:sym typeface="Roboto"/>
              </a:rPr>
              <a:t>) </a:t>
            </a:r>
            <a:endParaRPr lang="en-US" dirty="0">
              <a:latin typeface="Roboto Bold" panose="020B0604020202020204" charset="0"/>
              <a:ea typeface="Roboto Bold" panose="020B0604020202020204" charset="0"/>
              <a:cs typeface="Roboto" panose="020B0604020202020204" charset="0"/>
              <a:sym typeface="Roboto"/>
            </a:endParaRP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14</a:t>
            </a:r>
          </a:p>
        </p:txBody>
      </p:sp>
      <p:sp>
        <p:nvSpPr>
          <p:cNvPr id="4" name="Rectángulo 7">
            <a:extLst>
              <a:ext uri="{FF2B5EF4-FFF2-40B4-BE49-F238E27FC236}">
                <a16:creationId xmlns:a16="http://schemas.microsoft.com/office/drawing/2014/main" id="{6F16BD7F-12CC-589B-891A-9D3C01AEBC30}"/>
              </a:ext>
            </a:extLst>
          </p:cNvPr>
          <p:cNvSpPr/>
          <p:nvPr/>
        </p:nvSpPr>
        <p:spPr>
          <a:xfrm>
            <a:off x="12268201" y="2196305"/>
            <a:ext cx="5105400" cy="6417141"/>
          </a:xfrm>
          <a:prstGeom prst="rect">
            <a:avLst/>
          </a:prstGeom>
        </p:spPr>
        <p:txBody>
          <a:bodyPr wrap="square">
            <a:spAutoFit/>
          </a:bodyPr>
          <a:lstStyle/>
          <a:p>
            <a:pPr marL="285750" indent="-285750" algn="just">
              <a:spcAft>
                <a:spcPts val="600"/>
              </a:spcAft>
              <a:buClr>
                <a:srgbClr val="0070C0"/>
              </a:buClr>
              <a:buFont typeface="Wingdings" panose="05000000000000000000" pitchFamily="2" charset="2"/>
              <a:buChar char="ü"/>
            </a:pPr>
            <a:r>
              <a:rPr lang="en-US" sz="2200" b="1" dirty="0">
                <a:latin typeface="Franklin Gothic Book" panose="020B0503020102020204" pitchFamily="34" charset="0"/>
              </a:rPr>
              <a:t>Most topics show high levels of “positive” polarity</a:t>
            </a:r>
            <a:r>
              <a:rPr lang="en-US" sz="2200" dirty="0">
                <a:latin typeface="Franklin Gothic Book" panose="020B0503020102020204" pitchFamily="34" charset="0"/>
              </a:rPr>
              <a:t>, even when their actual tone (“Corruption” or “Moral Outrage” comments) should lean negative. </a:t>
            </a:r>
          </a:p>
          <a:p>
            <a:pPr marL="285750" indent="-285750" algn="just">
              <a:spcAft>
                <a:spcPts val="600"/>
              </a:spcAft>
              <a:buClr>
                <a:srgbClr val="0070C0"/>
              </a:buClr>
              <a:buFont typeface="Wingdings" panose="05000000000000000000" pitchFamily="2" charset="2"/>
              <a:buChar char="ü"/>
            </a:pPr>
            <a:r>
              <a:rPr lang="en-US" sz="2200" b="1" dirty="0">
                <a:latin typeface="Franklin Gothic Book" panose="020B0503020102020204" pitchFamily="34" charset="0"/>
              </a:rPr>
              <a:t>“General Institutional Distrust” and “Other” have the highest share of negative polarity</a:t>
            </a:r>
            <a:r>
              <a:rPr lang="en-US" sz="2200" dirty="0">
                <a:latin typeface="Franklin Gothic Book" panose="020B0503020102020204" pitchFamily="34" charset="0"/>
              </a:rPr>
              <a:t>, suggesting stronger emotional reactions.</a:t>
            </a:r>
          </a:p>
          <a:p>
            <a:pPr marL="285750" indent="-285750" algn="just">
              <a:spcAft>
                <a:spcPts val="600"/>
              </a:spcAft>
              <a:buClr>
                <a:srgbClr val="0070C0"/>
              </a:buClr>
              <a:buFont typeface="Wingdings" panose="05000000000000000000" pitchFamily="2" charset="2"/>
              <a:buChar char="ü"/>
            </a:pPr>
            <a:r>
              <a:rPr lang="en-US" sz="2200" b="1" dirty="0">
                <a:latin typeface="Franklin Gothic Book" panose="020B0503020102020204" pitchFamily="34" charset="0"/>
              </a:rPr>
              <a:t>“Reform Proposals” and “Justification of the Corporate Model” skew strongly positive</a:t>
            </a:r>
            <a:r>
              <a:rPr lang="en-US" sz="2200" dirty="0">
                <a:latin typeface="Franklin Gothic Book" panose="020B0503020102020204" pitchFamily="34" charset="0"/>
              </a:rPr>
              <a:t>, likely because their wording leans more constructive or neutral.</a:t>
            </a:r>
          </a:p>
          <a:p>
            <a:pPr marL="285750" indent="-285750" algn="just">
              <a:spcAft>
                <a:spcPts val="600"/>
              </a:spcAft>
              <a:buClr>
                <a:srgbClr val="0070C0"/>
              </a:buClr>
              <a:buFont typeface="Wingdings" panose="05000000000000000000" pitchFamily="2" charset="2"/>
              <a:buChar char="ü"/>
            </a:pPr>
            <a:r>
              <a:rPr lang="en-US" sz="2200" dirty="0">
                <a:latin typeface="Franklin Gothic Book" panose="020B0503020102020204" pitchFamily="34" charset="0"/>
              </a:rPr>
              <a:t>Calls for action: Terms such as “need”, “make”, “change”, and “breaks” imply not just criticism, but a </a:t>
            </a:r>
            <a:r>
              <a:rPr lang="en-US" sz="2200" b="1" dirty="0">
                <a:latin typeface="Franklin Gothic Book" panose="020B0503020102020204" pitchFamily="34" charset="0"/>
              </a:rPr>
              <a:t>desire for change in tax policy or corporate responsibility</a:t>
            </a:r>
            <a:r>
              <a:rPr lang="en-US" sz="2200" dirty="0">
                <a:latin typeface="Franklin Gothic Book" panose="020B0503020102020204" pitchFamily="34" charset="0"/>
              </a:rPr>
              <a:t>.</a:t>
            </a:r>
          </a:p>
        </p:txBody>
      </p:sp>
      <p:pic>
        <p:nvPicPr>
          <p:cNvPr id="8" name="Picture 7">
            <a:extLst>
              <a:ext uri="{FF2B5EF4-FFF2-40B4-BE49-F238E27FC236}">
                <a16:creationId xmlns:a16="http://schemas.microsoft.com/office/drawing/2014/main" id="{8F99396B-2178-B299-7612-87178168103C}"/>
              </a:ext>
            </a:extLst>
          </p:cNvPr>
          <p:cNvPicPr>
            <a:picLocks noChangeAspect="1"/>
          </p:cNvPicPr>
          <p:nvPr/>
        </p:nvPicPr>
        <p:blipFill>
          <a:blip r:embed="rId4"/>
          <a:stretch>
            <a:fillRect/>
          </a:stretch>
        </p:blipFill>
        <p:spPr>
          <a:xfrm>
            <a:off x="926756" y="2088354"/>
            <a:ext cx="10579444" cy="6969210"/>
          </a:xfrm>
          <a:prstGeom prst="rect">
            <a:avLst/>
          </a:prstGeom>
          <a:ln>
            <a:noFill/>
          </a:ln>
          <a:effectLst>
            <a:outerShdw blurRad="292100" dist="139700" dir="2700000" algn="tl" rotWithShape="0">
              <a:srgbClr val="333333">
                <a:alpha val="65000"/>
              </a:srgbClr>
            </a:outerShdw>
          </a:effectLst>
        </p:spPr>
      </p:pic>
    </p:spTree>
    <p:extLst>
      <p:ext uri="{BB962C8B-B14F-4D97-AF65-F5344CB8AC3E}">
        <p14:creationId xmlns:p14="http://schemas.microsoft.com/office/powerpoint/2010/main" val="2310421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Are there observable connections or patterns among the most frequently discussed topics? </a:t>
            </a:r>
          </a:p>
        </p:txBody>
      </p:sp>
      <p:grpSp>
        <p:nvGrpSpPr>
          <p:cNvPr id="5" name="Grupo 4"/>
          <p:cNvGrpSpPr/>
          <p:nvPr/>
        </p:nvGrpSpPr>
        <p:grpSpPr>
          <a:xfrm>
            <a:off x="7543800" y="1866900"/>
            <a:ext cx="10287000" cy="7391400"/>
            <a:chOff x="7543800" y="1866900"/>
            <a:chExt cx="10744200" cy="8015782"/>
          </a:xfrm>
        </p:grpSpPr>
        <p:pic>
          <p:nvPicPr>
            <p:cNvPr id="8" name="Imagen 7"/>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543800" y="1866900"/>
              <a:ext cx="10439400" cy="8015782"/>
            </a:xfrm>
            <a:prstGeom prst="rect">
              <a:avLst/>
            </a:prstGeom>
          </p:spPr>
        </p:pic>
        <p:sp>
          <p:nvSpPr>
            <p:cNvPr id="4" name="Rectángulo 3"/>
            <p:cNvSpPr/>
            <p:nvPr/>
          </p:nvSpPr>
          <p:spPr>
            <a:xfrm>
              <a:off x="17983200" y="2063613"/>
              <a:ext cx="304800" cy="781906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15</a:t>
            </a:r>
          </a:p>
        </p:txBody>
      </p:sp>
      <p:sp>
        <p:nvSpPr>
          <p:cNvPr id="10" name="Rectángulo 9"/>
          <p:cNvSpPr/>
          <p:nvPr/>
        </p:nvSpPr>
        <p:spPr>
          <a:xfrm>
            <a:off x="914400" y="3086100"/>
            <a:ext cx="5791200" cy="3970318"/>
          </a:xfrm>
          <a:prstGeom prst="rect">
            <a:avLst/>
          </a:prstGeom>
        </p:spPr>
        <p:txBody>
          <a:bodyPr wrap="square">
            <a:spAutoFit/>
          </a:bodyPr>
          <a:lstStyle/>
          <a:p>
            <a:pPr marL="285750" indent="-285750" algn="just">
              <a:spcAft>
                <a:spcPts val="600"/>
              </a:spcAft>
              <a:buClr>
                <a:srgbClr val="0070C0"/>
              </a:buClr>
              <a:buFont typeface="Wingdings" panose="05000000000000000000" pitchFamily="2" charset="2"/>
              <a:buChar char="ü"/>
            </a:pPr>
            <a:r>
              <a:rPr lang="en-US" sz="2200" dirty="0">
                <a:latin typeface="Franklin Gothic Book" panose="020B0503020102020204" pitchFamily="34" charset="0"/>
              </a:rPr>
              <a:t>Strong positive correlations exist between Criticism of the Tax System, Sarcasm or Critical Humor, and Corruption and Lobbying.</a:t>
            </a:r>
          </a:p>
          <a:p>
            <a:pPr marL="285750" indent="-285750" algn="just">
              <a:spcAft>
                <a:spcPts val="600"/>
              </a:spcAft>
              <a:buClr>
                <a:srgbClr val="0070C0"/>
              </a:buClr>
              <a:buFont typeface="Wingdings" panose="05000000000000000000" pitchFamily="2" charset="2"/>
              <a:buChar char="ü"/>
            </a:pPr>
            <a:r>
              <a:rPr lang="en-US" sz="2200" dirty="0">
                <a:latin typeface="Franklin Gothic Book" panose="020B0503020102020204" pitchFamily="34" charset="0"/>
              </a:rPr>
              <a:t>General Institutional Distrust shows strong negative correlations with most topics (especially International Comparison and Other at -0.9 to -1.0), </a:t>
            </a:r>
          </a:p>
          <a:p>
            <a:pPr marL="285750" indent="-285750" algn="just">
              <a:spcAft>
                <a:spcPts val="600"/>
              </a:spcAft>
              <a:buClr>
                <a:srgbClr val="0070C0"/>
              </a:buClr>
              <a:buFont typeface="Wingdings" panose="05000000000000000000" pitchFamily="2" charset="2"/>
              <a:buChar char="ü"/>
            </a:pPr>
            <a:r>
              <a:rPr lang="en-US" sz="2200" dirty="0">
                <a:latin typeface="Franklin Gothic Book" panose="020B0503020102020204" pitchFamily="34" charset="0"/>
              </a:rPr>
              <a:t>Justification of the Corporate Model correlates well with many topics, suggesting it often co-occurs in conversations spanning different sentiment types.</a:t>
            </a:r>
          </a:p>
        </p:txBody>
      </p:sp>
      <p:sp>
        <p:nvSpPr>
          <p:cNvPr id="13" name="Rectángulo 7">
            <a:extLst>
              <a:ext uri="{FF2B5EF4-FFF2-40B4-BE49-F238E27FC236}">
                <a16:creationId xmlns:a16="http://schemas.microsoft.com/office/drawing/2014/main" id="{4E8B73A6-1031-8D45-BF82-268A1F8D1E21}"/>
              </a:ext>
            </a:extLst>
          </p:cNvPr>
          <p:cNvSpPr/>
          <p:nvPr/>
        </p:nvSpPr>
        <p:spPr>
          <a:xfrm>
            <a:off x="914400" y="7550691"/>
            <a:ext cx="6267450" cy="1600438"/>
          </a:xfrm>
          <a:prstGeom prst="rect">
            <a:avLst/>
          </a:prstGeom>
          <a:solidFill>
            <a:schemeClr val="tx2">
              <a:lumMod val="40000"/>
              <a:lumOff val="60000"/>
            </a:schemeClr>
          </a:solidFill>
        </p:spPr>
        <p:style>
          <a:lnRef idx="0">
            <a:schemeClr val="accent1"/>
          </a:lnRef>
          <a:fillRef idx="3">
            <a:schemeClr val="accent1"/>
          </a:fillRef>
          <a:effectRef idx="3">
            <a:schemeClr val="accent1"/>
          </a:effectRef>
          <a:fontRef idx="minor">
            <a:schemeClr val="lt1"/>
          </a:fontRef>
        </p:style>
        <p:txBody>
          <a:bodyPr wrap="square" lIns="182880" tIns="182880" rIns="182880" bIns="182880">
            <a:spAutoFit/>
          </a:bodyPr>
          <a:lstStyle/>
          <a:p>
            <a:pPr algn="just"/>
            <a:r>
              <a:rPr lang="en-US" sz="2000" i="1" dirty="0">
                <a:solidFill>
                  <a:sysClr val="windowText" lastClr="000000"/>
                </a:solidFill>
                <a:latin typeface="Franklin Gothic Book" panose="020B0503020102020204" pitchFamily="34" charset="0"/>
              </a:rPr>
              <a:t>This matrix reveals that while many topics share similar sentiment distributions, some stand apart, likely due to phrasing that conceals tone, confusing automated sentiment tools. </a:t>
            </a:r>
          </a:p>
        </p:txBody>
      </p:sp>
    </p:spTree>
    <p:extLst>
      <p:ext uri="{BB962C8B-B14F-4D97-AF65-F5344CB8AC3E}">
        <p14:creationId xmlns:p14="http://schemas.microsoft.com/office/powerpoint/2010/main" val="401940579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Are there observable connections or patterns among the most frequently discussed topics? </a:t>
            </a:r>
            <a:r>
              <a:rPr lang="en-US" sz="4400" dirty="0">
                <a:solidFill>
                  <a:prstClr val="black"/>
                </a:solidFill>
                <a:latin typeface="Roboto Bold" panose="020B0604020202020204" charset="0"/>
                <a:ea typeface="Roboto Bold" panose="020B0604020202020204" charset="0"/>
                <a:cs typeface="Roboto" panose="020B0604020202020204" charset="0"/>
                <a:sym typeface="Roboto"/>
              </a:rPr>
              <a:t>(</a:t>
            </a:r>
            <a:r>
              <a:rPr lang="en-US" sz="4400" dirty="0" err="1">
                <a:solidFill>
                  <a:prstClr val="black"/>
                </a:solidFill>
                <a:latin typeface="Roboto Bold" panose="020B0604020202020204" charset="0"/>
                <a:ea typeface="Roboto Bold" panose="020B0604020202020204" charset="0"/>
                <a:cs typeface="Roboto" panose="020B0604020202020204" charset="0"/>
                <a:sym typeface="Roboto"/>
              </a:rPr>
              <a:t>Cont</a:t>
            </a:r>
            <a:r>
              <a:rPr lang="en-US" sz="4400" dirty="0">
                <a:solidFill>
                  <a:prstClr val="black"/>
                </a:solidFill>
                <a:latin typeface="Roboto Bold" panose="020B0604020202020204" charset="0"/>
                <a:ea typeface="Roboto Bold" panose="020B0604020202020204" charset="0"/>
                <a:cs typeface="Roboto" panose="020B0604020202020204" charset="0"/>
                <a:sym typeface="Roboto"/>
              </a:rPr>
              <a:t>)</a:t>
            </a:r>
            <a:endParaRPr lang="en-US" dirty="0">
              <a:latin typeface="Roboto Bold" panose="020B0604020202020204" charset="0"/>
              <a:ea typeface="Roboto Bold" panose="020B0604020202020204" charset="0"/>
              <a:cs typeface="Roboto" panose="020B0604020202020204" charset="0"/>
              <a:sym typeface="Roboto"/>
            </a:endParaRP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16</a:t>
            </a:r>
          </a:p>
        </p:txBody>
      </p:sp>
      <p:pic>
        <p:nvPicPr>
          <p:cNvPr id="9" name="Imagen 8"/>
          <p:cNvPicPr>
            <a:picLocks noChangeAspect="1"/>
          </p:cNvPicPr>
          <p:nvPr/>
        </p:nvPicPr>
        <p:blipFill>
          <a:blip r:embed="rId4" cstate="print">
            <a:extLst>
              <a:ext uri="{28A0092B-C50C-407E-A947-70E740481C1C}">
                <a14:useLocalDpi xmlns:a14="http://schemas.microsoft.com/office/drawing/2010/main" val="0"/>
              </a:ext>
            </a:extLst>
          </a:blip>
          <a:srcRect l="4570" t="2518" r="2552" b="2238"/>
          <a:stretch/>
        </p:blipFill>
        <p:spPr>
          <a:xfrm>
            <a:off x="1295400" y="1765509"/>
            <a:ext cx="9753600" cy="7577177"/>
          </a:xfrm>
          <a:prstGeom prst="rect">
            <a:avLst/>
          </a:prstGeom>
        </p:spPr>
      </p:pic>
      <p:sp>
        <p:nvSpPr>
          <p:cNvPr id="10" name="Rectángulo 9"/>
          <p:cNvSpPr/>
          <p:nvPr/>
        </p:nvSpPr>
        <p:spPr>
          <a:xfrm>
            <a:off x="11049000" y="3282510"/>
            <a:ext cx="6092407" cy="4647426"/>
          </a:xfrm>
          <a:prstGeom prst="rect">
            <a:avLst/>
          </a:prstGeom>
        </p:spPr>
        <p:txBody>
          <a:bodyPr wrap="square">
            <a:spAutoFit/>
          </a:bodyPr>
          <a:lstStyle/>
          <a:p>
            <a:pPr marL="285750" indent="-285750" algn="just">
              <a:spcAft>
                <a:spcPts val="600"/>
              </a:spcAft>
              <a:buClr>
                <a:srgbClr val="0070C0"/>
              </a:buClr>
              <a:buFont typeface="Wingdings" panose="05000000000000000000" pitchFamily="2" charset="2"/>
              <a:buChar char="ü"/>
            </a:pPr>
            <a:r>
              <a:rPr lang="en-US" sz="2200" b="1" dirty="0">
                <a:latin typeface="Franklin Gothic Book" panose="020B0503020102020204" pitchFamily="34" charset="0"/>
              </a:rPr>
              <a:t>Criticism of the Tax System is the most central node in the network</a:t>
            </a:r>
            <a:r>
              <a:rPr lang="en-US" sz="2200" dirty="0">
                <a:latin typeface="Franklin Gothic Book" panose="020B0503020102020204" pitchFamily="34" charset="0"/>
              </a:rPr>
              <a:t>, connected to the largest number of other topics.</a:t>
            </a:r>
          </a:p>
          <a:p>
            <a:pPr marL="285750" indent="-285750" algn="just">
              <a:spcAft>
                <a:spcPts val="600"/>
              </a:spcAft>
              <a:buClr>
                <a:srgbClr val="0070C0"/>
              </a:buClr>
              <a:buFont typeface="Wingdings" panose="05000000000000000000" pitchFamily="2" charset="2"/>
              <a:buChar char="ü"/>
            </a:pPr>
            <a:r>
              <a:rPr lang="en-US" sz="2200" b="1" dirty="0">
                <a:latin typeface="Franklin Gothic Book" panose="020B0503020102020204" pitchFamily="34" charset="0"/>
              </a:rPr>
              <a:t>Corruption and Lobbying is another high-betweenness topic</a:t>
            </a:r>
            <a:r>
              <a:rPr lang="en-US" sz="2200" dirty="0">
                <a:latin typeface="Franklin Gothic Book" panose="020B0503020102020204" pitchFamily="34" charset="0"/>
              </a:rPr>
              <a:t>, acting as a connector between polarizing or less-connected themes such as Moral Outrage, Institutional Distrust, and Other.</a:t>
            </a:r>
          </a:p>
          <a:p>
            <a:pPr marL="285750" indent="-285750" algn="just">
              <a:spcAft>
                <a:spcPts val="600"/>
              </a:spcAft>
              <a:buClr>
                <a:srgbClr val="0070C0"/>
              </a:buClr>
              <a:buFont typeface="Wingdings" panose="05000000000000000000" pitchFamily="2" charset="2"/>
              <a:buChar char="ü"/>
            </a:pPr>
            <a:r>
              <a:rPr lang="en-US" sz="2200" b="1" dirty="0">
                <a:latin typeface="Franklin Gothic Book" panose="020B0503020102020204" pitchFamily="34" charset="0"/>
              </a:rPr>
              <a:t>Topics like International Comparison and Justification of the Corporate Model appear more peripheral</a:t>
            </a:r>
            <a:r>
              <a:rPr lang="en-US" sz="2200" dirty="0">
                <a:latin typeface="Franklin Gothic Book" panose="020B0503020102020204" pitchFamily="34" charset="0"/>
              </a:rPr>
              <a:t>, suggesting they are part of more specialized or isolated comment threads rather than core discourse.</a:t>
            </a:r>
          </a:p>
        </p:txBody>
      </p:sp>
    </p:spTree>
    <p:extLst>
      <p:ext uri="{BB962C8B-B14F-4D97-AF65-F5344CB8AC3E}">
        <p14:creationId xmlns:p14="http://schemas.microsoft.com/office/powerpoint/2010/main" val="188810646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615553"/>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olidFill>
                  <a:schemeClr val="tx1"/>
                </a:solidFill>
                <a:sym typeface="Roboto"/>
              </a:rPr>
              <a:t>Key Findings – Predicting Polarity Analysis</a:t>
            </a: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17</a:t>
            </a:r>
          </a:p>
        </p:txBody>
      </p:sp>
      <p:pic>
        <p:nvPicPr>
          <p:cNvPr id="12" name="Picture 11" descr="A screenshot of a computer screen&#10;&#10;Description automatically generated">
            <a:extLst>
              <a:ext uri="{FF2B5EF4-FFF2-40B4-BE49-F238E27FC236}">
                <a16:creationId xmlns:a16="http://schemas.microsoft.com/office/drawing/2014/main" id="{6FC72528-0987-B782-0DD5-9A4A14AB60D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21690" y="5471665"/>
            <a:ext cx="5210364" cy="2351693"/>
          </a:xfrm>
          <a:prstGeom prst="rect">
            <a:avLst/>
          </a:prstGeom>
        </p:spPr>
      </p:pic>
      <p:sp>
        <p:nvSpPr>
          <p:cNvPr id="17" name="Rectángulo 9">
            <a:extLst>
              <a:ext uri="{FF2B5EF4-FFF2-40B4-BE49-F238E27FC236}">
                <a16:creationId xmlns:a16="http://schemas.microsoft.com/office/drawing/2014/main" id="{B8B39D2D-0871-D3DB-6BB7-48A2953B5468}"/>
              </a:ext>
            </a:extLst>
          </p:cNvPr>
          <p:cNvSpPr/>
          <p:nvPr/>
        </p:nvSpPr>
        <p:spPr>
          <a:xfrm>
            <a:off x="11049000" y="2576066"/>
            <a:ext cx="6092407" cy="5463034"/>
          </a:xfrm>
          <a:prstGeom prst="rect">
            <a:avLst/>
          </a:prstGeom>
        </p:spPr>
        <p:txBody>
          <a:bodyPr wrap="square">
            <a:spAutoFit/>
          </a:bodyPr>
          <a:lstStyle/>
          <a:p>
            <a:pPr marL="285750" indent="-285750" algn="just">
              <a:spcAft>
                <a:spcPts val="600"/>
              </a:spcAft>
              <a:buClr>
                <a:srgbClr val="0070C0"/>
              </a:buClr>
              <a:buFont typeface="Wingdings" panose="05000000000000000000" pitchFamily="2" charset="2"/>
              <a:buChar char="ü"/>
            </a:pPr>
            <a:r>
              <a:rPr lang="en-US" sz="2400" dirty="0"/>
              <a:t>A classification task was performed to predict sentiment polarity (Negative, Neutral, Positive) using </a:t>
            </a:r>
            <a:r>
              <a:rPr lang="en-US" sz="2400" b="1" dirty="0"/>
              <a:t>Polarity</a:t>
            </a:r>
            <a:r>
              <a:rPr lang="en-US" sz="2400" dirty="0"/>
              <a:t>, </a:t>
            </a:r>
            <a:r>
              <a:rPr lang="en-US" sz="2400" b="1" dirty="0"/>
              <a:t>Subjectivity</a:t>
            </a:r>
            <a:r>
              <a:rPr lang="en-US" sz="2400" dirty="0"/>
              <a:t>, and </a:t>
            </a:r>
            <a:r>
              <a:rPr lang="en-US" sz="2400" b="1" dirty="0"/>
              <a:t>Topic</a:t>
            </a:r>
            <a:r>
              <a:rPr lang="en-US" sz="2400" dirty="0"/>
              <a:t> as predictors.</a:t>
            </a:r>
          </a:p>
          <a:p>
            <a:pPr marL="285750" indent="-285750" algn="just">
              <a:spcAft>
                <a:spcPts val="600"/>
              </a:spcAft>
              <a:buClr>
                <a:srgbClr val="0070C0"/>
              </a:buClr>
              <a:buFont typeface="Wingdings" panose="05000000000000000000" pitchFamily="2" charset="2"/>
              <a:buChar char="ü"/>
            </a:pPr>
            <a:r>
              <a:rPr lang="en-US" sz="2400" dirty="0"/>
              <a:t>Multiple classification models were tested, and </a:t>
            </a:r>
            <a:r>
              <a:rPr lang="en-US" sz="2400" b="1" dirty="0"/>
              <a:t>Naive Bayes</a:t>
            </a:r>
            <a:r>
              <a:rPr lang="en-US" sz="2400" dirty="0"/>
              <a:t> was selected as the preferred model due to its high accuracy and generalization without overfitting.</a:t>
            </a:r>
          </a:p>
          <a:p>
            <a:pPr marL="285750" indent="-285750" algn="just">
              <a:spcAft>
                <a:spcPts val="600"/>
              </a:spcAft>
              <a:buClr>
                <a:srgbClr val="0070C0"/>
              </a:buClr>
              <a:buFont typeface="Wingdings" panose="05000000000000000000" pitchFamily="2" charset="2"/>
              <a:buChar char="ü"/>
            </a:pPr>
            <a:r>
              <a:rPr lang="en-US" sz="2400" dirty="0"/>
              <a:t>The Naive Bayes model was further evaluated using a </a:t>
            </a:r>
            <a:r>
              <a:rPr lang="en-US" sz="2400" b="1" dirty="0"/>
              <a:t>classification report</a:t>
            </a:r>
            <a:r>
              <a:rPr lang="en-US" sz="2400" dirty="0"/>
              <a:t> and </a:t>
            </a:r>
            <a:r>
              <a:rPr lang="en-US" sz="2400" b="1" dirty="0"/>
              <a:t>confusion matrix</a:t>
            </a:r>
            <a:r>
              <a:rPr lang="en-US" sz="2400" dirty="0"/>
              <a:t>, showing strong performance across </a:t>
            </a:r>
            <a:r>
              <a:rPr lang="en-US" sz="2400" b="1" dirty="0"/>
              <a:t>precision</a:t>
            </a:r>
            <a:r>
              <a:rPr lang="en-US" sz="2400" dirty="0"/>
              <a:t>, </a:t>
            </a:r>
            <a:r>
              <a:rPr lang="en-US" sz="2400" b="1" dirty="0"/>
              <a:t>recall</a:t>
            </a:r>
            <a:r>
              <a:rPr lang="en-US" sz="2400" dirty="0"/>
              <a:t>, and </a:t>
            </a:r>
            <a:r>
              <a:rPr lang="en-US" sz="2400" b="1" dirty="0"/>
              <a:t>F1 score</a:t>
            </a:r>
            <a:r>
              <a:rPr lang="en-US" sz="2400" dirty="0"/>
              <a:t>.</a:t>
            </a:r>
          </a:p>
          <a:p>
            <a:pPr marL="285750" indent="-285750" algn="just">
              <a:spcAft>
                <a:spcPts val="600"/>
              </a:spcAft>
              <a:buClr>
                <a:srgbClr val="0070C0"/>
              </a:buClr>
              <a:buFont typeface="Wingdings" panose="05000000000000000000" pitchFamily="2" charset="2"/>
              <a:buChar char="ü"/>
            </a:pPr>
            <a:endParaRPr lang="en-US" sz="2200" dirty="0">
              <a:latin typeface="Franklin Gothic Book" panose="020B0503020102020204" pitchFamily="34" charset="0"/>
            </a:endParaRPr>
          </a:p>
        </p:txBody>
      </p:sp>
      <p:pic>
        <p:nvPicPr>
          <p:cNvPr id="1032" name="Picture 8">
            <a:extLst>
              <a:ext uri="{FF2B5EF4-FFF2-40B4-BE49-F238E27FC236}">
                <a16:creationId xmlns:a16="http://schemas.microsoft.com/office/drawing/2014/main" id="{E8077F48-6388-3ACE-8C6B-BF03807CEBD1}"/>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5453744" y="2576066"/>
            <a:ext cx="5186964" cy="5247292"/>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20" descr="A black text with white text&#10;&#10;Description automatically generated with medium confidence">
            <a:extLst>
              <a:ext uri="{FF2B5EF4-FFF2-40B4-BE49-F238E27FC236}">
                <a16:creationId xmlns:a16="http://schemas.microsoft.com/office/drawing/2014/main" id="{6D69455D-C5D9-A4F3-EAA1-C1E49A62DD7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121690" y="2438139"/>
            <a:ext cx="5560654" cy="2209800"/>
          </a:xfrm>
          <a:prstGeom prst="rect">
            <a:avLst/>
          </a:prstGeom>
        </p:spPr>
      </p:pic>
    </p:spTree>
    <p:extLst>
      <p:ext uri="{BB962C8B-B14F-4D97-AF65-F5344CB8AC3E}">
        <p14:creationId xmlns:p14="http://schemas.microsoft.com/office/powerpoint/2010/main" val="92298991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4" name="TextBox 4"/>
          <p:cNvSpPr txBox="1"/>
          <p:nvPr/>
        </p:nvSpPr>
        <p:spPr>
          <a:xfrm>
            <a:off x="4070915" y="1251942"/>
            <a:ext cx="10146170" cy="580287"/>
          </a:xfrm>
          <a:prstGeom prst="rect">
            <a:avLst/>
          </a:prstGeom>
        </p:spPr>
        <p:txBody>
          <a:bodyPr lIns="0" tIns="0" rIns="0" bIns="0" rtlCol="0" anchor="t">
            <a:spAutoFit/>
          </a:bodyPr>
          <a:lstStyle/>
          <a:p>
            <a:pPr algn="ctr">
              <a:lnSpc>
                <a:spcPts val="4809"/>
              </a:lnSpc>
            </a:pPr>
            <a:r>
              <a:rPr lang="en-US" sz="3699" b="1" dirty="0">
                <a:latin typeface="Roboto Bold"/>
                <a:ea typeface="Roboto Bold"/>
                <a:cs typeface="Roboto Bold"/>
                <a:sym typeface="Roboto Bold"/>
              </a:rPr>
              <a:t>Ethics and Recommendations</a:t>
            </a:r>
          </a:p>
        </p:txBody>
      </p:sp>
      <p:sp>
        <p:nvSpPr>
          <p:cNvPr id="5" name="TextBox 5"/>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18</a:t>
            </a:r>
          </a:p>
        </p:txBody>
      </p:sp>
      <p:sp>
        <p:nvSpPr>
          <p:cNvPr id="17" name="Title 16">
            <a:extLst>
              <a:ext uri="{FF2B5EF4-FFF2-40B4-BE49-F238E27FC236}">
                <a16:creationId xmlns:a16="http://schemas.microsoft.com/office/drawing/2014/main" id="{08F636F2-551B-237C-7426-B3896637CC27}"/>
              </a:ext>
            </a:extLst>
          </p:cNvPr>
          <p:cNvSpPr>
            <a:spLocks noGrp="1"/>
          </p:cNvSpPr>
          <p:nvPr>
            <p:ph type="ctrTitle"/>
          </p:nvPr>
        </p:nvSpPr>
        <p:spPr>
          <a:xfrm>
            <a:off x="685800" y="2130425"/>
            <a:ext cx="7467600" cy="1470025"/>
          </a:xfrm>
        </p:spPr>
        <p:txBody>
          <a:bodyPr>
            <a:normAutofit/>
          </a:bodyPr>
          <a:lstStyle/>
          <a:p>
            <a:r>
              <a:rPr lang="en-CA" sz="2800" b="1" dirty="0"/>
              <a:t>1. Enhance Transparency in Tax Practices</a:t>
            </a:r>
            <a:endParaRPr lang="en-CA" sz="2800" dirty="0"/>
          </a:p>
        </p:txBody>
      </p:sp>
      <p:sp>
        <p:nvSpPr>
          <p:cNvPr id="18" name="Subtitle 17">
            <a:extLst>
              <a:ext uri="{FF2B5EF4-FFF2-40B4-BE49-F238E27FC236}">
                <a16:creationId xmlns:a16="http://schemas.microsoft.com/office/drawing/2014/main" id="{84B5C6A1-52D2-1AE8-8AB4-7865C74A069B}"/>
              </a:ext>
            </a:extLst>
          </p:cNvPr>
          <p:cNvSpPr>
            <a:spLocks noGrp="1"/>
          </p:cNvSpPr>
          <p:nvPr>
            <p:ph type="subTitle" idx="1"/>
          </p:nvPr>
        </p:nvSpPr>
        <p:spPr>
          <a:xfrm>
            <a:off x="1371600" y="3886199"/>
            <a:ext cx="6400800" cy="3265347"/>
          </a:xfrm>
        </p:spPr>
        <p:txBody>
          <a:bodyPr>
            <a:normAutofit lnSpcReduction="10000"/>
          </a:bodyPr>
          <a:lstStyle/>
          <a:p>
            <a:pPr lvl="0" algn="l"/>
            <a:r>
              <a:rPr lang="en-CA" sz="2600" b="1" dirty="0">
                <a:solidFill>
                  <a:schemeClr val="tx1"/>
                </a:solidFill>
              </a:rPr>
              <a:t>Action:</a:t>
            </a:r>
            <a:endParaRPr lang="en-CA" sz="2600" dirty="0">
              <a:solidFill>
                <a:schemeClr val="tx1"/>
              </a:solidFill>
            </a:endParaRPr>
          </a:p>
          <a:p>
            <a:pPr marL="914400" lvl="1" indent="-457200" algn="l">
              <a:buFont typeface="Arial" panose="020B0604020202020204" pitchFamily="34" charset="0"/>
              <a:buChar char="•"/>
            </a:pPr>
            <a:r>
              <a:rPr lang="en-CA" sz="2600" dirty="0">
                <a:solidFill>
                  <a:schemeClr val="tx1"/>
                </a:solidFill>
              </a:rPr>
              <a:t>Release detailed reports on tax strategies and market contributions.</a:t>
            </a:r>
          </a:p>
          <a:p>
            <a:pPr lvl="0" algn="l"/>
            <a:r>
              <a:rPr lang="en-CA" sz="2600" b="1" dirty="0">
                <a:solidFill>
                  <a:schemeClr val="tx1"/>
                </a:solidFill>
              </a:rPr>
              <a:t>Rationale:</a:t>
            </a:r>
            <a:endParaRPr lang="en-CA" sz="2600" dirty="0">
              <a:solidFill>
                <a:schemeClr val="tx1"/>
              </a:solidFill>
            </a:endParaRPr>
          </a:p>
          <a:p>
            <a:pPr marL="914400" lvl="1" indent="-457200" algn="l">
              <a:buFont typeface="Arial" panose="020B0604020202020204" pitchFamily="34" charset="0"/>
              <a:buChar char="•"/>
            </a:pPr>
            <a:r>
              <a:rPr lang="en-CA" sz="2600" dirty="0">
                <a:solidFill>
                  <a:schemeClr val="tx1"/>
                </a:solidFill>
              </a:rPr>
              <a:t>Address criticism on fairness and corporate tax responsibility.</a:t>
            </a:r>
          </a:p>
          <a:p>
            <a:pPr marL="914400" lvl="1" indent="-457200" algn="l">
              <a:buFont typeface="Arial" panose="020B0604020202020204" pitchFamily="34" charset="0"/>
              <a:buChar char="•"/>
            </a:pPr>
            <a:r>
              <a:rPr lang="en-CA" sz="2600" dirty="0">
                <a:solidFill>
                  <a:schemeClr val="tx1"/>
                </a:solidFill>
              </a:rPr>
              <a:t>Build trust by demystifying tax practices.</a:t>
            </a:r>
          </a:p>
          <a:p>
            <a:endParaRPr lang="en-CA" dirty="0">
              <a:solidFill>
                <a:schemeClr val="tx1"/>
              </a:solidFill>
            </a:endParaRPr>
          </a:p>
        </p:txBody>
      </p:sp>
      <p:sp>
        <p:nvSpPr>
          <p:cNvPr id="6" name="Subtitle 17">
            <a:extLst>
              <a:ext uri="{FF2B5EF4-FFF2-40B4-BE49-F238E27FC236}">
                <a16:creationId xmlns:a16="http://schemas.microsoft.com/office/drawing/2014/main" id="{9472B51E-AF03-6D85-6DA0-B9CE3ECF7C5F}"/>
              </a:ext>
            </a:extLst>
          </p:cNvPr>
          <p:cNvSpPr txBox="1">
            <a:spLocks/>
          </p:cNvSpPr>
          <p:nvPr/>
        </p:nvSpPr>
        <p:spPr>
          <a:xfrm>
            <a:off x="8907878" y="3859017"/>
            <a:ext cx="6865522" cy="3265347"/>
          </a:xfrm>
          <a:prstGeom prst="rect">
            <a:avLst/>
          </a:prstGeom>
        </p:spPr>
        <p:txBody>
          <a:bodyPr vert="horz" lIns="91440" tIns="45720" rIns="91440" bIns="45720" rtlCol="0">
            <a:normAutofit fontScale="92500"/>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sz="2800" b="1" dirty="0">
                <a:solidFill>
                  <a:schemeClr val="tx1"/>
                </a:solidFill>
              </a:rPr>
              <a:t>Action:</a:t>
            </a:r>
            <a:endParaRPr lang="en-CA" sz="2800" dirty="0">
              <a:solidFill>
                <a:schemeClr val="tx1"/>
              </a:solidFill>
            </a:endParaRPr>
          </a:p>
          <a:p>
            <a:pPr marL="914400" lvl="1" indent="-457200" algn="l">
              <a:buFont typeface="Arial" pitchFamily="34" charset="0"/>
              <a:buChar char="•"/>
            </a:pPr>
            <a:r>
              <a:rPr lang="en-CA" dirty="0">
                <a:solidFill>
                  <a:schemeClr val="tx1"/>
                </a:solidFill>
              </a:rPr>
              <a:t>Increase investments in community and social programs.</a:t>
            </a:r>
          </a:p>
          <a:p>
            <a:pPr marL="914400" lvl="1" indent="-457200" algn="l">
              <a:buFont typeface="Arial" pitchFamily="34" charset="0"/>
              <a:buChar char="•"/>
            </a:pPr>
            <a:r>
              <a:rPr lang="en-CA" dirty="0">
                <a:solidFill>
                  <a:schemeClr val="tx1"/>
                </a:solidFill>
              </a:rPr>
              <a:t>Focus on areas benefiting from tax savings.</a:t>
            </a:r>
          </a:p>
          <a:p>
            <a:pPr algn="l"/>
            <a:r>
              <a:rPr lang="en-CA" sz="2800" b="1" dirty="0">
                <a:solidFill>
                  <a:schemeClr val="tx1"/>
                </a:solidFill>
              </a:rPr>
              <a:t>Rationale:</a:t>
            </a:r>
            <a:endParaRPr lang="en-CA" sz="2800" dirty="0">
              <a:solidFill>
                <a:schemeClr val="tx1"/>
              </a:solidFill>
            </a:endParaRPr>
          </a:p>
          <a:p>
            <a:pPr marL="914400" lvl="1" indent="-457200" algn="l">
              <a:buFont typeface="Arial" pitchFamily="34" charset="0"/>
              <a:buChar char="•"/>
            </a:pPr>
            <a:r>
              <a:rPr lang="en-CA" dirty="0">
                <a:solidFill>
                  <a:schemeClr val="tx1"/>
                </a:solidFill>
              </a:rPr>
              <a:t>Counteract perceptions of inequality.</a:t>
            </a:r>
          </a:p>
          <a:p>
            <a:pPr marL="914400" lvl="1" indent="-457200" algn="l">
              <a:buFont typeface="Arial" pitchFamily="34" charset="0"/>
              <a:buChar char="•"/>
            </a:pPr>
            <a:r>
              <a:rPr lang="en-CA" dirty="0">
                <a:solidFill>
                  <a:schemeClr val="tx1"/>
                </a:solidFill>
              </a:rPr>
              <a:t>Provide tangible societal benefits.</a:t>
            </a:r>
          </a:p>
          <a:p>
            <a:endParaRPr lang="en-CA" dirty="0">
              <a:solidFill>
                <a:schemeClr val="tx1"/>
              </a:solidFill>
            </a:endParaRPr>
          </a:p>
        </p:txBody>
      </p:sp>
      <p:sp>
        <p:nvSpPr>
          <p:cNvPr id="7" name="Title 16">
            <a:extLst>
              <a:ext uri="{FF2B5EF4-FFF2-40B4-BE49-F238E27FC236}">
                <a16:creationId xmlns:a16="http://schemas.microsoft.com/office/drawing/2014/main" id="{D8389A03-7306-9F03-B75D-512AB51D5B60}"/>
              </a:ext>
            </a:extLst>
          </p:cNvPr>
          <p:cNvSpPr txBox="1">
            <a:spLocks/>
          </p:cNvSpPr>
          <p:nvPr/>
        </p:nvSpPr>
        <p:spPr>
          <a:xfrm>
            <a:off x="8534400" y="2132072"/>
            <a:ext cx="74676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2800" b="1" dirty="0"/>
              <a:t>2. Engage in Corporate Responsibility Initiatives</a:t>
            </a:r>
            <a:endParaRPr lang="en-CA" sz="28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4" name="Freeform 4"/>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9" name="TextBox 9"/>
          <p:cNvSpPr txBox="1"/>
          <p:nvPr/>
        </p:nvSpPr>
        <p:spPr>
          <a:xfrm>
            <a:off x="3810000" y="1261112"/>
            <a:ext cx="10931029" cy="615553"/>
          </a:xfrm>
          <a:prstGeom prst="rect">
            <a:avLst/>
          </a:prstGeom>
        </p:spPr>
        <p:txBody>
          <a:bodyPr lIns="0" tIns="0" rIns="0" bIns="0" rtlCol="0" anchor="t">
            <a:spAutoFit/>
          </a:bodyPr>
          <a:lstStyle/>
          <a:p>
            <a:pPr algn="ctr">
              <a:lnSpc>
                <a:spcPts val="4809"/>
              </a:lnSpc>
            </a:pPr>
            <a:r>
              <a:rPr lang="en-US" sz="4400" b="1" dirty="0">
                <a:solidFill>
                  <a:srgbClr val="191919"/>
                </a:solidFill>
                <a:latin typeface="Roboto Bold"/>
                <a:ea typeface="Roboto Bold"/>
                <a:cs typeface="Roboto Bold"/>
                <a:sym typeface="Roboto Bold"/>
              </a:rPr>
              <a:t>Table of Contents</a:t>
            </a:r>
          </a:p>
        </p:txBody>
      </p:sp>
      <p:sp>
        <p:nvSpPr>
          <p:cNvPr id="6" name="Rectángulo 9">
            <a:extLst>
              <a:ext uri="{FF2B5EF4-FFF2-40B4-BE49-F238E27FC236}">
                <a16:creationId xmlns:a16="http://schemas.microsoft.com/office/drawing/2014/main" id="{52216EF0-BE40-5613-56E2-B55A0820FBE6}"/>
              </a:ext>
            </a:extLst>
          </p:cNvPr>
          <p:cNvSpPr/>
          <p:nvPr/>
        </p:nvSpPr>
        <p:spPr>
          <a:xfrm>
            <a:off x="5791200" y="2712065"/>
            <a:ext cx="8153400" cy="4862870"/>
          </a:xfrm>
          <a:prstGeom prst="rect">
            <a:avLst/>
          </a:prstGeom>
        </p:spPr>
        <p:txBody>
          <a:bodyPr wrap="square">
            <a:spAutoFit/>
          </a:bodyPr>
          <a:lstStyle/>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History, Scandal &amp; Relevance</a:t>
            </a:r>
          </a:p>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Objectives</a:t>
            </a:r>
          </a:p>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Guiding Questions </a:t>
            </a:r>
          </a:p>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Analysis Roadmap</a:t>
            </a:r>
          </a:p>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Visualizations and Explanations</a:t>
            </a:r>
          </a:p>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Key Findings</a:t>
            </a:r>
          </a:p>
          <a:p>
            <a:pPr marL="285750" indent="-285750" algn="just">
              <a:spcAft>
                <a:spcPts val="600"/>
              </a:spcAft>
              <a:buClr>
                <a:srgbClr val="0070C0"/>
              </a:buClr>
              <a:buFont typeface="Wingdings" panose="05000000000000000000" pitchFamily="2" charset="2"/>
              <a:buChar char="ü"/>
            </a:pPr>
            <a:r>
              <a:rPr lang="en-US" sz="4000" dirty="0">
                <a:latin typeface="Franklin Gothic Book" panose="020B0503020102020204" pitchFamily="34" charset="0"/>
              </a:rPr>
              <a:t>Ethics and Recommendations</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84FA9-E012-03BB-276C-4886CD9CCD35}"/>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29F64829-063D-6569-2D63-257E7337BE4C}"/>
              </a:ext>
            </a:extLst>
          </p:cNvPr>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a:extLst>
              <a:ext uri="{FF2B5EF4-FFF2-40B4-BE49-F238E27FC236}">
                <a16:creationId xmlns:a16="http://schemas.microsoft.com/office/drawing/2014/main" id="{62F3024B-5AD5-97F2-AEDA-2C48422AC4E6}"/>
              </a:ext>
            </a:extLst>
          </p:cNvPr>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4" name="TextBox 4">
            <a:extLst>
              <a:ext uri="{FF2B5EF4-FFF2-40B4-BE49-F238E27FC236}">
                <a16:creationId xmlns:a16="http://schemas.microsoft.com/office/drawing/2014/main" id="{E313AB00-AF58-9A0D-9D80-E6FF9CC038CA}"/>
              </a:ext>
            </a:extLst>
          </p:cNvPr>
          <p:cNvSpPr txBox="1"/>
          <p:nvPr/>
        </p:nvSpPr>
        <p:spPr>
          <a:xfrm>
            <a:off x="4070915" y="1251942"/>
            <a:ext cx="10146170" cy="580287"/>
          </a:xfrm>
          <a:prstGeom prst="rect">
            <a:avLst/>
          </a:prstGeom>
        </p:spPr>
        <p:txBody>
          <a:bodyPr lIns="0" tIns="0" rIns="0" bIns="0" rtlCol="0" anchor="t">
            <a:spAutoFit/>
          </a:bodyPr>
          <a:lstStyle/>
          <a:p>
            <a:pPr algn="ctr">
              <a:lnSpc>
                <a:spcPts val="4809"/>
              </a:lnSpc>
            </a:pPr>
            <a:r>
              <a:rPr lang="en-US" sz="3699" b="1" dirty="0">
                <a:latin typeface="Roboto Bold"/>
                <a:ea typeface="Roboto Bold"/>
                <a:cs typeface="Roboto Bold"/>
                <a:sym typeface="Roboto Bold"/>
              </a:rPr>
              <a:t>Ethics and Recommendations (Cont.)</a:t>
            </a:r>
          </a:p>
        </p:txBody>
      </p:sp>
      <p:sp>
        <p:nvSpPr>
          <p:cNvPr id="5" name="TextBox 5">
            <a:extLst>
              <a:ext uri="{FF2B5EF4-FFF2-40B4-BE49-F238E27FC236}">
                <a16:creationId xmlns:a16="http://schemas.microsoft.com/office/drawing/2014/main" id="{46EE5557-8119-B763-C53D-16A37AED627A}"/>
              </a:ext>
            </a:extLst>
          </p:cNvPr>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19</a:t>
            </a:r>
          </a:p>
        </p:txBody>
      </p:sp>
      <p:sp>
        <p:nvSpPr>
          <p:cNvPr id="17" name="Title 16">
            <a:extLst>
              <a:ext uri="{FF2B5EF4-FFF2-40B4-BE49-F238E27FC236}">
                <a16:creationId xmlns:a16="http://schemas.microsoft.com/office/drawing/2014/main" id="{F4ED0E72-3E49-CBC8-114E-BA27B959D7FA}"/>
              </a:ext>
            </a:extLst>
          </p:cNvPr>
          <p:cNvSpPr>
            <a:spLocks noGrp="1"/>
          </p:cNvSpPr>
          <p:nvPr>
            <p:ph type="ctrTitle"/>
          </p:nvPr>
        </p:nvSpPr>
        <p:spPr/>
        <p:txBody>
          <a:bodyPr>
            <a:normAutofit/>
          </a:bodyPr>
          <a:lstStyle/>
          <a:p>
            <a:r>
              <a:rPr lang="en-CA" sz="2800" b="1" dirty="0"/>
              <a:t>3. Engage in Corporate Responsibility Initiatives</a:t>
            </a:r>
            <a:endParaRPr lang="en-CA" sz="2800" dirty="0"/>
          </a:p>
        </p:txBody>
      </p:sp>
      <p:sp>
        <p:nvSpPr>
          <p:cNvPr id="18" name="Subtitle 17">
            <a:extLst>
              <a:ext uri="{FF2B5EF4-FFF2-40B4-BE49-F238E27FC236}">
                <a16:creationId xmlns:a16="http://schemas.microsoft.com/office/drawing/2014/main" id="{DDE388D2-0D75-A2C8-F20C-8808C4B4E52A}"/>
              </a:ext>
            </a:extLst>
          </p:cNvPr>
          <p:cNvSpPr>
            <a:spLocks noGrp="1"/>
          </p:cNvSpPr>
          <p:nvPr>
            <p:ph type="subTitle" idx="1"/>
          </p:nvPr>
        </p:nvSpPr>
        <p:spPr>
          <a:xfrm>
            <a:off x="1371600" y="3886199"/>
            <a:ext cx="6400800" cy="3265347"/>
          </a:xfrm>
        </p:spPr>
        <p:txBody>
          <a:bodyPr>
            <a:normAutofit fontScale="92500"/>
          </a:bodyPr>
          <a:lstStyle/>
          <a:p>
            <a:pPr lvl="0" algn="l"/>
            <a:r>
              <a:rPr lang="en-CA" sz="2600" b="1" dirty="0">
                <a:solidFill>
                  <a:schemeClr val="tx1"/>
                </a:solidFill>
              </a:rPr>
              <a:t>Action:</a:t>
            </a:r>
            <a:endParaRPr lang="en-CA" sz="2600" dirty="0">
              <a:solidFill>
                <a:schemeClr val="tx1"/>
              </a:solidFill>
            </a:endParaRPr>
          </a:p>
          <a:p>
            <a:pPr marL="914400" lvl="1" indent="-457200" algn="l">
              <a:buFont typeface="Arial" panose="020B0604020202020204" pitchFamily="34" charset="0"/>
              <a:buChar char="•"/>
            </a:pPr>
            <a:r>
              <a:rPr lang="en-CA" dirty="0">
                <a:solidFill>
                  <a:schemeClr val="tx1"/>
                </a:solidFill>
              </a:rPr>
              <a:t>Participate in tax reform discussions and policy-making</a:t>
            </a:r>
            <a:r>
              <a:rPr lang="en-CA" sz="2600" dirty="0">
                <a:solidFill>
                  <a:schemeClr val="tx1"/>
                </a:solidFill>
              </a:rPr>
              <a:t>.</a:t>
            </a:r>
          </a:p>
          <a:p>
            <a:pPr marL="914400" lvl="1" indent="-457200" algn="l">
              <a:buFont typeface="Arial" panose="020B0604020202020204" pitchFamily="34" charset="0"/>
              <a:buChar char="•"/>
            </a:pPr>
            <a:r>
              <a:rPr lang="en-CA" dirty="0">
                <a:solidFill>
                  <a:schemeClr val="tx1"/>
                </a:solidFill>
              </a:rPr>
              <a:t>Support equitable tax systems.</a:t>
            </a:r>
            <a:endParaRPr lang="en-CA" sz="2600" dirty="0">
              <a:solidFill>
                <a:schemeClr val="tx1"/>
              </a:solidFill>
            </a:endParaRPr>
          </a:p>
          <a:p>
            <a:pPr lvl="0" algn="l"/>
            <a:r>
              <a:rPr lang="en-CA" sz="2600" b="1" dirty="0">
                <a:solidFill>
                  <a:schemeClr val="tx1"/>
                </a:solidFill>
              </a:rPr>
              <a:t>Rationale:</a:t>
            </a:r>
            <a:endParaRPr lang="en-CA" sz="2600" dirty="0">
              <a:solidFill>
                <a:schemeClr val="tx1"/>
              </a:solidFill>
            </a:endParaRPr>
          </a:p>
          <a:p>
            <a:pPr marL="914400" lvl="1" indent="-457200" algn="l">
              <a:buFont typeface="Arial" panose="020B0604020202020204" pitchFamily="34" charset="0"/>
              <a:buChar char="•"/>
            </a:pPr>
            <a:r>
              <a:rPr lang="en-CA" dirty="0">
                <a:solidFill>
                  <a:schemeClr val="tx1"/>
                </a:solidFill>
              </a:rPr>
              <a:t>Align with public desires for change.</a:t>
            </a:r>
          </a:p>
          <a:p>
            <a:pPr marL="914400" lvl="1" indent="-457200" algn="l">
              <a:buFont typeface="Arial" panose="020B0604020202020204" pitchFamily="34" charset="0"/>
              <a:buChar char="•"/>
            </a:pPr>
            <a:r>
              <a:rPr lang="en-CA" dirty="0">
                <a:solidFill>
                  <a:schemeClr val="tx1"/>
                </a:solidFill>
              </a:rPr>
              <a:t>Demonstrate commitment to fair play</a:t>
            </a:r>
            <a:r>
              <a:rPr lang="en-CA" sz="2600" dirty="0">
                <a:solidFill>
                  <a:schemeClr val="tx1"/>
                </a:solidFill>
              </a:rPr>
              <a:t>.</a:t>
            </a:r>
          </a:p>
          <a:p>
            <a:endParaRPr lang="en-CA" dirty="0">
              <a:solidFill>
                <a:schemeClr val="tx1"/>
              </a:solidFill>
            </a:endParaRPr>
          </a:p>
        </p:txBody>
      </p:sp>
      <p:sp>
        <p:nvSpPr>
          <p:cNvPr id="8" name="TextBox 7">
            <a:extLst>
              <a:ext uri="{FF2B5EF4-FFF2-40B4-BE49-F238E27FC236}">
                <a16:creationId xmlns:a16="http://schemas.microsoft.com/office/drawing/2014/main" id="{D3A068D8-BFA6-094C-06AD-56E04C5A8442}"/>
              </a:ext>
            </a:extLst>
          </p:cNvPr>
          <p:cNvSpPr txBox="1"/>
          <p:nvPr/>
        </p:nvSpPr>
        <p:spPr>
          <a:xfrm>
            <a:off x="16729178" y="91366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7</a:t>
            </a:r>
          </a:p>
        </p:txBody>
      </p:sp>
      <p:sp>
        <p:nvSpPr>
          <p:cNvPr id="9" name="Subtitle 17">
            <a:extLst>
              <a:ext uri="{FF2B5EF4-FFF2-40B4-BE49-F238E27FC236}">
                <a16:creationId xmlns:a16="http://schemas.microsoft.com/office/drawing/2014/main" id="{3DDEE3A0-0083-6F29-9E86-66EDD4E1652B}"/>
              </a:ext>
            </a:extLst>
          </p:cNvPr>
          <p:cNvSpPr txBox="1">
            <a:spLocks/>
          </p:cNvSpPr>
          <p:nvPr/>
        </p:nvSpPr>
        <p:spPr>
          <a:xfrm>
            <a:off x="9144000" y="3783153"/>
            <a:ext cx="7585178" cy="3368393"/>
          </a:xfrm>
          <a:prstGeom prst="rect">
            <a:avLst/>
          </a:prstGeom>
        </p:spPr>
        <p:txBody>
          <a:bodyPr vert="horz" lIns="91440" tIns="45720" rIns="91440" bIns="45720" rtlCol="0">
            <a:noAutofit/>
          </a:bodyPr>
          <a:lstStyle>
            <a:lvl1pPr marL="0" indent="0" algn="ctr" defTabSz="914400" rtl="0" eaLnBrk="1" latinLnBrk="0" hangingPunct="1">
              <a:spcBef>
                <a:spcPct val="20000"/>
              </a:spcBef>
              <a:buFont typeface="Arial"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itchFamily="34" charset="0"/>
              <a:buNone/>
              <a:defRPr sz="2000" kern="1200">
                <a:solidFill>
                  <a:schemeClr val="tx1">
                    <a:tint val="75000"/>
                  </a:schemeClr>
                </a:solidFill>
                <a:latin typeface="+mn-lt"/>
                <a:ea typeface="+mn-ea"/>
                <a:cs typeface="+mn-cs"/>
              </a:defRPr>
            </a:lvl9pPr>
          </a:lstStyle>
          <a:p>
            <a:pPr algn="l"/>
            <a:r>
              <a:rPr lang="en-CA" sz="2400" b="1" dirty="0">
                <a:solidFill>
                  <a:schemeClr val="tx1"/>
                </a:solidFill>
              </a:rPr>
              <a:t>Action:</a:t>
            </a:r>
            <a:endParaRPr lang="en-CA" sz="2400" dirty="0">
              <a:solidFill>
                <a:schemeClr val="tx1"/>
              </a:solidFill>
            </a:endParaRPr>
          </a:p>
          <a:p>
            <a:pPr marL="914400" lvl="1" indent="-457200" algn="l">
              <a:buFont typeface="Arial" pitchFamily="34" charset="0"/>
              <a:buChar char="•"/>
            </a:pPr>
            <a:r>
              <a:rPr lang="en-CA" sz="2400" dirty="0">
                <a:solidFill>
                  <a:schemeClr val="tx1"/>
                </a:solidFill>
              </a:rPr>
              <a:t>Launch a campaign highlighting contributions beyond taxes.</a:t>
            </a:r>
          </a:p>
          <a:p>
            <a:pPr marL="914400" lvl="1" indent="-457200" algn="l">
              <a:buFont typeface="Arial" pitchFamily="34" charset="0"/>
              <a:buChar char="•"/>
            </a:pPr>
            <a:r>
              <a:rPr lang="en-CA" sz="2400" dirty="0">
                <a:solidFill>
                  <a:schemeClr val="tx1"/>
                </a:solidFill>
              </a:rPr>
              <a:t>Focus on job creation and economic impact.</a:t>
            </a:r>
          </a:p>
          <a:p>
            <a:pPr algn="l"/>
            <a:r>
              <a:rPr lang="en-CA" sz="2400" b="1" dirty="0">
                <a:solidFill>
                  <a:schemeClr val="tx1"/>
                </a:solidFill>
              </a:rPr>
              <a:t>Rationale:</a:t>
            </a:r>
            <a:endParaRPr lang="en-CA" sz="2400" dirty="0">
              <a:solidFill>
                <a:schemeClr val="tx1"/>
              </a:solidFill>
            </a:endParaRPr>
          </a:p>
          <a:p>
            <a:pPr marL="914400" lvl="1" indent="-457200" algn="l">
              <a:buFont typeface="Arial" pitchFamily="34" charset="0"/>
              <a:buChar char="•"/>
            </a:pPr>
            <a:r>
              <a:rPr lang="en-CA" sz="2400" dirty="0">
                <a:solidFill>
                  <a:schemeClr val="tx1"/>
                </a:solidFill>
              </a:rPr>
              <a:t>Address need for better understanding of Amazon’s role.</a:t>
            </a:r>
          </a:p>
          <a:p>
            <a:pPr marL="914400" lvl="1" indent="-457200" algn="l">
              <a:buFont typeface="Arial" pitchFamily="34" charset="0"/>
              <a:buChar char="•"/>
            </a:pPr>
            <a:r>
              <a:rPr lang="en-CA" sz="2400" dirty="0">
                <a:solidFill>
                  <a:schemeClr val="tx1"/>
                </a:solidFill>
              </a:rPr>
              <a:t>Reshape perceptions to emphasize positive impacts.</a:t>
            </a:r>
          </a:p>
        </p:txBody>
      </p:sp>
      <p:sp>
        <p:nvSpPr>
          <p:cNvPr id="10" name="Title 16">
            <a:extLst>
              <a:ext uri="{FF2B5EF4-FFF2-40B4-BE49-F238E27FC236}">
                <a16:creationId xmlns:a16="http://schemas.microsoft.com/office/drawing/2014/main" id="{E096E864-6B5D-AEE8-A0AF-4430D7BA7750}"/>
              </a:ext>
            </a:extLst>
          </p:cNvPr>
          <p:cNvSpPr txBox="1">
            <a:spLocks/>
          </p:cNvSpPr>
          <p:nvPr/>
        </p:nvSpPr>
        <p:spPr>
          <a:xfrm>
            <a:off x="8804378" y="2130425"/>
            <a:ext cx="7772400" cy="1470025"/>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CA" sz="2800" b="1" dirty="0"/>
              <a:t>4. Improve Communication and Public Relations</a:t>
            </a:r>
            <a:endParaRPr lang="en-CA" sz="2800" dirty="0"/>
          </a:p>
        </p:txBody>
      </p:sp>
    </p:spTree>
    <p:extLst>
      <p:ext uri="{BB962C8B-B14F-4D97-AF65-F5344CB8AC3E}">
        <p14:creationId xmlns:p14="http://schemas.microsoft.com/office/powerpoint/2010/main" val="41985511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2"/>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2"/>
            <a:stretch>
              <a:fillRect l="-697493" b="-398494"/>
            </a:stretch>
          </a:blipFill>
        </p:spPr>
        <p:txBody>
          <a:bodyPr/>
          <a:lstStyle/>
          <a:p>
            <a:endParaRPr lang="en-US"/>
          </a:p>
        </p:txBody>
      </p:sp>
      <p:sp>
        <p:nvSpPr>
          <p:cNvPr id="4" name="TextBox 4"/>
          <p:cNvSpPr txBox="1"/>
          <p:nvPr/>
        </p:nvSpPr>
        <p:spPr>
          <a:xfrm>
            <a:off x="5136363" y="962025"/>
            <a:ext cx="6928538" cy="629920"/>
          </a:xfrm>
          <a:prstGeom prst="rect">
            <a:avLst/>
          </a:prstGeom>
        </p:spPr>
        <p:txBody>
          <a:bodyPr lIns="0" tIns="0" rIns="0" bIns="0" rtlCol="0" anchor="t">
            <a:spAutoFit/>
          </a:bodyPr>
          <a:lstStyle/>
          <a:p>
            <a:pPr marL="0" lvl="0" indent="0" algn="ctr">
              <a:lnSpc>
                <a:spcPts val="5179"/>
              </a:lnSpc>
              <a:spcBef>
                <a:spcPct val="0"/>
              </a:spcBef>
            </a:pPr>
            <a:r>
              <a:rPr lang="en-US" sz="3699" spc="-73" dirty="0">
                <a:latin typeface="Roboto Bold"/>
                <a:ea typeface="Roboto Bold"/>
                <a:cs typeface="Roboto Bold"/>
                <a:sym typeface="Roboto Bold"/>
              </a:rPr>
              <a:t>References</a:t>
            </a:r>
          </a:p>
        </p:txBody>
      </p:sp>
      <p:sp>
        <p:nvSpPr>
          <p:cNvPr id="5" name="TextBox 5"/>
          <p:cNvSpPr txBox="1"/>
          <p:nvPr/>
        </p:nvSpPr>
        <p:spPr>
          <a:xfrm>
            <a:off x="839746" y="2400300"/>
            <a:ext cx="16845570" cy="5594417"/>
          </a:xfrm>
          <a:prstGeom prst="rect">
            <a:avLst/>
          </a:prstGeom>
        </p:spPr>
        <p:txBody>
          <a:bodyPr lIns="0" tIns="0" rIns="0" bIns="0" rtlCol="0" anchor="t">
            <a:spAutoFit/>
          </a:bodyPr>
          <a:lstStyle/>
          <a:p>
            <a:pPr marL="797416" lvl="1" indent="-457200" algn="l">
              <a:lnSpc>
                <a:spcPts val="4412"/>
              </a:lnSpc>
              <a:buClr>
                <a:srgbClr val="0070C0"/>
              </a:buClr>
              <a:buFont typeface="Wingdings" pitchFamily="2" charset="2"/>
              <a:buChar char="ü"/>
            </a:pPr>
            <a:r>
              <a:rPr lang="en-US" sz="3151" spc="-63" dirty="0">
                <a:solidFill>
                  <a:srgbClr val="000000"/>
                </a:solidFill>
                <a:latin typeface="Franklin Gothic Book" panose="020B0503020102020204" pitchFamily="34" charset="0"/>
                <a:ea typeface="Roboto"/>
                <a:cs typeface="Roboto"/>
                <a:sym typeface="Roboto"/>
              </a:rPr>
              <a:t>Our World in Data. (n.d.). Our World in Data. Retrieved March 2, 2025, from </a:t>
            </a:r>
            <a:r>
              <a:rPr lang="en-US" sz="3151" u="sng" spc="-63" dirty="0">
                <a:solidFill>
                  <a:srgbClr val="000000"/>
                </a:solidFill>
                <a:latin typeface="Franklin Gothic Book" panose="020B0503020102020204" pitchFamily="34" charset="0"/>
                <a:ea typeface="Roboto"/>
                <a:cs typeface="Roboto"/>
                <a:sym typeface="Roboto"/>
                <a:hlinkClick r:id="rId3" tooltip="https://ourworldindata.org"/>
              </a:rPr>
              <a:t>https://ourworldindata.org/</a:t>
            </a:r>
          </a:p>
          <a:p>
            <a:pPr marL="797416" lvl="1" indent="-457200" algn="l">
              <a:lnSpc>
                <a:spcPts val="4412"/>
              </a:lnSpc>
              <a:buClr>
                <a:srgbClr val="0070C0"/>
              </a:buClr>
              <a:buFont typeface="Wingdings" pitchFamily="2" charset="2"/>
              <a:buChar char="ü"/>
            </a:pPr>
            <a:r>
              <a:rPr lang="en-US" sz="3151" spc="-63" dirty="0">
                <a:solidFill>
                  <a:srgbClr val="000000"/>
                </a:solidFill>
                <a:latin typeface="Franklin Gothic Book" panose="020B0503020102020204" pitchFamily="34" charset="0"/>
                <a:ea typeface="Roboto"/>
                <a:cs typeface="Roboto"/>
                <a:sym typeface="Roboto"/>
              </a:rPr>
              <a:t>World Health Organization. (n.d.). World Health Organization. Retrieved March 2, 2025, from </a:t>
            </a:r>
            <a:r>
              <a:rPr lang="en-US" sz="3151" u="sng" spc="-63" dirty="0">
                <a:solidFill>
                  <a:srgbClr val="000000"/>
                </a:solidFill>
                <a:latin typeface="Franklin Gothic Book" panose="020B0503020102020204" pitchFamily="34" charset="0"/>
                <a:ea typeface="Roboto"/>
                <a:cs typeface="Roboto"/>
                <a:sym typeface="Roboto"/>
                <a:hlinkClick r:id="rId4" tooltip="https://www.who.int"/>
              </a:rPr>
              <a:t>https://www.who.int/</a:t>
            </a:r>
          </a:p>
          <a:p>
            <a:pPr marL="797416" lvl="1" indent="-457200" algn="l">
              <a:lnSpc>
                <a:spcPts val="4412"/>
              </a:lnSpc>
              <a:buClr>
                <a:srgbClr val="0070C0"/>
              </a:buClr>
              <a:buFont typeface="Wingdings" pitchFamily="2" charset="2"/>
              <a:buChar char="ü"/>
            </a:pPr>
            <a:r>
              <a:rPr lang="en-US" sz="3151" spc="-63" dirty="0">
                <a:solidFill>
                  <a:srgbClr val="000000"/>
                </a:solidFill>
                <a:latin typeface="Franklin Gothic Book" panose="020B0503020102020204" pitchFamily="34" charset="0"/>
                <a:ea typeface="Roboto"/>
                <a:cs typeface="Roboto"/>
                <a:sym typeface="Roboto"/>
              </a:rPr>
              <a:t>World Bank. (n.d.). World Bank Open Data. Retrieved March 2, 2025, from </a:t>
            </a:r>
            <a:r>
              <a:rPr lang="en-US" sz="3151" u="sng" spc="-63" dirty="0">
                <a:solidFill>
                  <a:srgbClr val="000000"/>
                </a:solidFill>
                <a:latin typeface="Franklin Gothic Book" panose="020B0503020102020204" pitchFamily="34" charset="0"/>
                <a:ea typeface="Roboto"/>
                <a:cs typeface="Roboto"/>
                <a:sym typeface="Roboto"/>
                <a:hlinkClick r:id="rId5" tooltip="https://data.worldbank.org"/>
              </a:rPr>
              <a:t>https://data.worldbank.org/</a:t>
            </a:r>
          </a:p>
          <a:p>
            <a:pPr marL="797416" lvl="1" indent="-457200" algn="l">
              <a:lnSpc>
                <a:spcPts val="4412"/>
              </a:lnSpc>
              <a:buClr>
                <a:srgbClr val="0070C0"/>
              </a:buClr>
              <a:buFont typeface="Wingdings" pitchFamily="2" charset="2"/>
              <a:buChar char="ü"/>
            </a:pPr>
            <a:r>
              <a:rPr lang="en-US" sz="3151" spc="-63" dirty="0">
                <a:solidFill>
                  <a:srgbClr val="000000"/>
                </a:solidFill>
                <a:latin typeface="Franklin Gothic Book" panose="020B0503020102020204" pitchFamily="34" charset="0"/>
                <a:ea typeface="Roboto"/>
                <a:cs typeface="Roboto"/>
                <a:sym typeface="Roboto"/>
              </a:rPr>
              <a:t>United Nations Development </a:t>
            </a:r>
            <a:r>
              <a:rPr lang="en-US" sz="3151" spc="-63" dirty="0" err="1">
                <a:solidFill>
                  <a:srgbClr val="000000"/>
                </a:solidFill>
                <a:latin typeface="Franklin Gothic Book" panose="020B0503020102020204" pitchFamily="34" charset="0"/>
                <a:ea typeface="Roboto"/>
                <a:cs typeface="Roboto"/>
                <a:sym typeface="Roboto"/>
              </a:rPr>
              <a:t>Programme</a:t>
            </a:r>
            <a:r>
              <a:rPr lang="en-US" sz="3151" spc="-63" dirty="0">
                <a:solidFill>
                  <a:srgbClr val="000000"/>
                </a:solidFill>
                <a:latin typeface="Franklin Gothic Book" panose="020B0503020102020204" pitchFamily="34" charset="0"/>
                <a:ea typeface="Roboto"/>
                <a:cs typeface="Roboto"/>
                <a:sym typeface="Roboto"/>
              </a:rPr>
              <a:t>. (n.d.). United Nations Development </a:t>
            </a:r>
            <a:r>
              <a:rPr lang="en-US" sz="3151" spc="-63" dirty="0" err="1">
                <a:solidFill>
                  <a:srgbClr val="000000"/>
                </a:solidFill>
                <a:latin typeface="Franklin Gothic Book" panose="020B0503020102020204" pitchFamily="34" charset="0"/>
                <a:ea typeface="Roboto"/>
                <a:cs typeface="Roboto"/>
                <a:sym typeface="Roboto"/>
              </a:rPr>
              <a:t>Programme</a:t>
            </a:r>
            <a:r>
              <a:rPr lang="en-US" sz="3151" spc="-63" dirty="0">
                <a:solidFill>
                  <a:srgbClr val="000000"/>
                </a:solidFill>
                <a:latin typeface="Franklin Gothic Book" panose="020B0503020102020204" pitchFamily="34" charset="0"/>
                <a:ea typeface="Roboto"/>
                <a:cs typeface="Roboto"/>
                <a:sym typeface="Roboto"/>
              </a:rPr>
              <a:t>. Retrieved March 2, 2025, from </a:t>
            </a:r>
            <a:r>
              <a:rPr lang="en-US" sz="3151" u="sng" spc="-63" dirty="0">
                <a:solidFill>
                  <a:srgbClr val="000000"/>
                </a:solidFill>
                <a:latin typeface="Franklin Gothic Book" panose="020B0503020102020204" pitchFamily="34" charset="0"/>
                <a:ea typeface="Roboto"/>
                <a:cs typeface="Roboto"/>
                <a:sym typeface="Roboto"/>
                <a:hlinkClick r:id="rId6" tooltip="https://www.undp.org"/>
              </a:rPr>
              <a:t>https://www.undp.org/</a:t>
            </a:r>
          </a:p>
          <a:p>
            <a:pPr marL="797416" lvl="1" indent="-457200" algn="l">
              <a:lnSpc>
                <a:spcPts val="4412"/>
              </a:lnSpc>
              <a:buClr>
                <a:srgbClr val="0070C0"/>
              </a:buClr>
              <a:buFont typeface="Wingdings" pitchFamily="2" charset="2"/>
              <a:buChar char="ü"/>
            </a:pPr>
            <a:r>
              <a:rPr lang="en-US" sz="3151" spc="-63" dirty="0">
                <a:solidFill>
                  <a:srgbClr val="000000"/>
                </a:solidFill>
                <a:latin typeface="Franklin Gothic Book" panose="020B0503020102020204" pitchFamily="34" charset="0"/>
                <a:ea typeface="Roboto"/>
                <a:cs typeface="Roboto"/>
                <a:sym typeface="Roboto"/>
              </a:rPr>
              <a:t>Institute for Economics &amp; Peace. Global Peace Index March 2, 2024.   </a:t>
            </a:r>
            <a:r>
              <a:rPr lang="en-US" sz="3151" u="sng" spc="-63" dirty="0">
                <a:solidFill>
                  <a:srgbClr val="000000"/>
                </a:solidFill>
                <a:latin typeface="Franklin Gothic Book" panose="020B0503020102020204" pitchFamily="34" charset="0"/>
                <a:ea typeface="Roboto"/>
                <a:cs typeface="Roboto"/>
                <a:sym typeface="Roboto"/>
              </a:rPr>
              <a:t>https://www.visionofhumanity.org/maps/#/</a:t>
            </a:r>
          </a:p>
        </p:txBody>
      </p:sp>
      <p:sp>
        <p:nvSpPr>
          <p:cNvPr id="6" name="TextBox 6"/>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20</a:t>
            </a: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2"/>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2"/>
            <a:stretch>
              <a:fillRect l="-697493" b="-398494"/>
            </a:stretch>
          </a:blipFill>
        </p:spPr>
        <p:txBody>
          <a:bodyPr/>
          <a:lstStyle/>
          <a:p>
            <a:endParaRPr lang="en-US"/>
          </a:p>
        </p:txBody>
      </p:sp>
      <p:sp>
        <p:nvSpPr>
          <p:cNvPr id="4" name="TextBox 4"/>
          <p:cNvSpPr txBox="1"/>
          <p:nvPr/>
        </p:nvSpPr>
        <p:spPr>
          <a:xfrm>
            <a:off x="3511174" y="3882888"/>
            <a:ext cx="11040941" cy="2050381"/>
          </a:xfrm>
          <a:prstGeom prst="rect">
            <a:avLst/>
          </a:prstGeom>
        </p:spPr>
        <p:txBody>
          <a:bodyPr lIns="0" tIns="0" rIns="0" bIns="0" rtlCol="0" anchor="t">
            <a:spAutoFit/>
          </a:bodyPr>
          <a:lstStyle/>
          <a:p>
            <a:pPr marL="0" lvl="0" indent="0" algn="ctr">
              <a:lnSpc>
                <a:spcPts val="16750"/>
              </a:lnSpc>
              <a:spcBef>
                <a:spcPct val="0"/>
              </a:spcBef>
            </a:pPr>
            <a:r>
              <a:rPr lang="en-US" sz="11964" b="1" spc="1124" dirty="0">
                <a:solidFill>
                  <a:srgbClr val="000000"/>
                </a:solidFill>
                <a:latin typeface="Roboto Bold"/>
                <a:ea typeface="Roboto Bold"/>
                <a:cs typeface="Roboto Bold"/>
                <a:sym typeface="Roboto Bold"/>
              </a:rPr>
              <a:t>THANK YOU!</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Freeform 3"/>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4" name="Freeform 4"/>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9" name="TextBox 9"/>
          <p:cNvSpPr txBox="1"/>
          <p:nvPr/>
        </p:nvSpPr>
        <p:spPr>
          <a:xfrm>
            <a:off x="3810000" y="1261112"/>
            <a:ext cx="10931029" cy="615553"/>
          </a:xfrm>
          <a:prstGeom prst="rect">
            <a:avLst/>
          </a:prstGeom>
        </p:spPr>
        <p:txBody>
          <a:bodyPr lIns="0" tIns="0" rIns="0" bIns="0" rtlCol="0" anchor="t">
            <a:spAutoFit/>
          </a:bodyPr>
          <a:lstStyle/>
          <a:p>
            <a:pPr algn="ctr">
              <a:lnSpc>
                <a:spcPts val="4809"/>
              </a:lnSpc>
            </a:pPr>
            <a:r>
              <a:rPr lang="en-US" sz="4400" b="1" dirty="0">
                <a:solidFill>
                  <a:srgbClr val="191919"/>
                </a:solidFill>
                <a:latin typeface="Roboto Bold"/>
                <a:ea typeface="Roboto Bold"/>
                <a:cs typeface="Roboto Bold"/>
                <a:sym typeface="Roboto Bold"/>
              </a:rPr>
              <a:t>History</a:t>
            </a:r>
          </a:p>
        </p:txBody>
      </p:sp>
      <p:sp>
        <p:nvSpPr>
          <p:cNvPr id="11" name="TextBox 11"/>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a:solidFill>
                  <a:srgbClr val="000000"/>
                </a:solidFill>
                <a:latin typeface="Source Sans Pro Bold"/>
                <a:ea typeface="Source Sans Pro Bold"/>
                <a:cs typeface="Source Sans Pro Bold"/>
                <a:sym typeface="Source Sans Pro Bold"/>
              </a:rPr>
              <a:t>1</a:t>
            </a:r>
          </a:p>
        </p:txBody>
      </p:sp>
      <p:pic>
        <p:nvPicPr>
          <p:cNvPr id="1028" name="Picture 4" descr="Amazon Logo PNG">
            <a:extLst>
              <a:ext uri="{FF2B5EF4-FFF2-40B4-BE49-F238E27FC236}">
                <a16:creationId xmlns:a16="http://schemas.microsoft.com/office/drawing/2014/main" id="{09A7CF64-861F-2164-1D57-90B08AF79229}"/>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4038600" y="1053577"/>
            <a:ext cx="4114800" cy="1239441"/>
          </a:xfrm>
          <a:prstGeom prst="rect">
            <a:avLst/>
          </a:prstGeom>
          <a:noFill/>
          <a:extLst>
            <a:ext uri="{909E8E84-426E-40DD-AFC4-6F175D3DCCD1}">
              <a14:hiddenFill xmlns:a14="http://schemas.microsoft.com/office/drawing/2010/main">
                <a:solidFill>
                  <a:srgbClr val="FFFFFF"/>
                </a:solidFill>
              </a14:hiddenFill>
            </a:ext>
          </a:extLst>
        </p:spPr>
      </p:pic>
      <p:grpSp>
        <p:nvGrpSpPr>
          <p:cNvPr id="1025" name="Group 1024">
            <a:extLst>
              <a:ext uri="{FF2B5EF4-FFF2-40B4-BE49-F238E27FC236}">
                <a16:creationId xmlns:a16="http://schemas.microsoft.com/office/drawing/2014/main" id="{0B77EB4B-E7D3-5F3D-AA73-B7E891DAC893}"/>
              </a:ext>
            </a:extLst>
          </p:cNvPr>
          <p:cNvGrpSpPr/>
          <p:nvPr/>
        </p:nvGrpSpPr>
        <p:grpSpPr>
          <a:xfrm>
            <a:off x="1926803" y="3976098"/>
            <a:ext cx="2560320" cy="2560320"/>
            <a:chOff x="1371600" y="2989048"/>
            <a:chExt cx="1988515" cy="1993392"/>
          </a:xfrm>
        </p:grpSpPr>
        <p:sp>
          <p:nvSpPr>
            <p:cNvPr id="20" name="Oval 19">
              <a:extLst>
                <a:ext uri="{FF2B5EF4-FFF2-40B4-BE49-F238E27FC236}">
                  <a16:creationId xmlns:a16="http://schemas.microsoft.com/office/drawing/2014/main" id="{66186D60-D85C-AC90-2BA0-FA44BC6445E1}"/>
                </a:ext>
              </a:extLst>
            </p:cNvPr>
            <p:cNvSpPr/>
            <p:nvPr/>
          </p:nvSpPr>
          <p:spPr>
            <a:xfrm>
              <a:off x="1371600" y="2989048"/>
              <a:ext cx="1988515" cy="1993392"/>
            </a:xfrm>
            <a:prstGeom prst="ellipse">
              <a:avLst/>
            </a:prstGeom>
            <a:solidFill>
              <a:srgbClr val="F58B33"/>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F85E6C86-3F3C-3791-7249-24FEF4A8E711}"/>
                </a:ext>
              </a:extLst>
            </p:cNvPr>
            <p:cNvPicPr>
              <a:picLocks noChangeAspect="1"/>
            </p:cNvPicPr>
            <p:nvPr/>
          </p:nvPicPr>
          <p:blipFill>
            <a:blip r:embed="rId5"/>
            <a:stretch>
              <a:fillRect/>
            </a:stretch>
          </p:blipFill>
          <p:spPr>
            <a:xfrm>
              <a:off x="1591366" y="3086100"/>
              <a:ext cx="1548982" cy="1548982"/>
            </a:xfrm>
            <a:prstGeom prst="rect">
              <a:avLst/>
            </a:prstGeom>
          </p:spPr>
        </p:pic>
      </p:grpSp>
      <p:grpSp>
        <p:nvGrpSpPr>
          <p:cNvPr id="1027" name="Group 1026">
            <a:extLst>
              <a:ext uri="{FF2B5EF4-FFF2-40B4-BE49-F238E27FC236}">
                <a16:creationId xmlns:a16="http://schemas.microsoft.com/office/drawing/2014/main" id="{6B353F62-4B72-D857-BB85-E143ABBF6BA0}"/>
              </a:ext>
            </a:extLst>
          </p:cNvPr>
          <p:cNvGrpSpPr/>
          <p:nvPr/>
        </p:nvGrpSpPr>
        <p:grpSpPr>
          <a:xfrm>
            <a:off x="5644630" y="2430529"/>
            <a:ext cx="2560320" cy="2560320"/>
            <a:chOff x="3887718" y="2849058"/>
            <a:chExt cx="1988515" cy="1993392"/>
          </a:xfrm>
        </p:grpSpPr>
        <p:sp>
          <p:nvSpPr>
            <p:cNvPr id="21" name="Oval 20">
              <a:extLst>
                <a:ext uri="{FF2B5EF4-FFF2-40B4-BE49-F238E27FC236}">
                  <a16:creationId xmlns:a16="http://schemas.microsoft.com/office/drawing/2014/main" id="{18F2ABB9-3691-0BF2-F53B-81EB3184DD7C}"/>
                </a:ext>
              </a:extLst>
            </p:cNvPr>
            <p:cNvSpPr/>
            <p:nvPr/>
          </p:nvSpPr>
          <p:spPr>
            <a:xfrm>
              <a:off x="3887718" y="2849058"/>
              <a:ext cx="1988515" cy="1993392"/>
            </a:xfrm>
            <a:prstGeom prst="ellipse">
              <a:avLst/>
            </a:prstGeom>
            <a:solidFill>
              <a:schemeClr val="tx2">
                <a:lumMod val="40000"/>
                <a:lumOff val="60000"/>
              </a:schemeClr>
            </a:solidFill>
            <a:ln w="31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024" name="Group 1023">
              <a:extLst>
                <a:ext uri="{FF2B5EF4-FFF2-40B4-BE49-F238E27FC236}">
                  <a16:creationId xmlns:a16="http://schemas.microsoft.com/office/drawing/2014/main" id="{838FC3A2-4B69-36D9-9732-097B4C92CE65}"/>
                </a:ext>
              </a:extLst>
            </p:cNvPr>
            <p:cNvGrpSpPr/>
            <p:nvPr/>
          </p:nvGrpSpPr>
          <p:grpSpPr>
            <a:xfrm>
              <a:off x="4114800" y="3086100"/>
              <a:ext cx="1583566" cy="1452589"/>
              <a:chOff x="6096000" y="3072693"/>
              <a:chExt cx="1348681" cy="1348681"/>
            </a:xfrm>
          </p:grpSpPr>
          <p:pic>
            <p:nvPicPr>
              <p:cNvPr id="27" name="Graphic 26" descr="Globe with solid fill">
                <a:extLst>
                  <a:ext uri="{FF2B5EF4-FFF2-40B4-BE49-F238E27FC236}">
                    <a16:creationId xmlns:a16="http://schemas.microsoft.com/office/drawing/2014/main" id="{C1D68DE9-E810-3D58-1A1B-A3F10D577ECD}"/>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6096000" y="3072693"/>
                <a:ext cx="1348681" cy="1348681"/>
              </a:xfrm>
              <a:prstGeom prst="rect">
                <a:avLst/>
              </a:prstGeom>
            </p:spPr>
          </p:pic>
          <p:sp>
            <p:nvSpPr>
              <p:cNvPr id="28" name="Graphic 24" descr="Books outline">
                <a:extLst>
                  <a:ext uri="{FF2B5EF4-FFF2-40B4-BE49-F238E27FC236}">
                    <a16:creationId xmlns:a16="http://schemas.microsoft.com/office/drawing/2014/main" id="{B78BBD2D-969F-D0DD-035A-CE032E1EB1E1}"/>
                  </a:ext>
                </a:extLst>
              </p:cNvPr>
              <p:cNvSpPr/>
              <p:nvPr/>
            </p:nvSpPr>
            <p:spPr>
              <a:xfrm>
                <a:off x="6400800" y="3314701"/>
                <a:ext cx="609600" cy="657886"/>
              </a:xfrm>
              <a:custGeom>
                <a:avLst/>
                <a:gdLst>
                  <a:gd name="connsiteX0" fmla="*/ 829287 w 835638"/>
                  <a:gd name="connsiteY0" fmla="*/ 543802 h 746398"/>
                  <a:gd name="connsiteX1" fmla="*/ 777785 w 835638"/>
                  <a:gd name="connsiteY1" fmla="*/ 525533 h 746398"/>
                  <a:gd name="connsiteX2" fmla="*/ 777785 w 835638"/>
                  <a:gd name="connsiteY2" fmla="*/ 439589 h 746398"/>
                  <a:gd name="connsiteX3" fmla="*/ 819190 w 835638"/>
                  <a:gd name="connsiteY3" fmla="*/ 422072 h 746398"/>
                  <a:gd name="connsiteX4" fmla="*/ 824263 w 835638"/>
                  <a:gd name="connsiteY4" fmla="*/ 409593 h 746398"/>
                  <a:gd name="connsiteX5" fmla="*/ 817038 w 835638"/>
                  <a:gd name="connsiteY5" fmla="*/ 403898 h 746398"/>
                  <a:gd name="connsiteX6" fmla="*/ 749058 w 835638"/>
                  <a:gd name="connsiteY6" fmla="*/ 392668 h 746398"/>
                  <a:gd name="connsiteX7" fmla="*/ 749058 w 835638"/>
                  <a:gd name="connsiteY7" fmla="*/ 308439 h 746398"/>
                  <a:gd name="connsiteX8" fmla="*/ 829677 w 835638"/>
                  <a:gd name="connsiteY8" fmla="*/ 275863 h 746398"/>
                  <a:gd name="connsiteX9" fmla="*/ 834943 w 835638"/>
                  <a:gd name="connsiteY9" fmla="*/ 263465 h 746398"/>
                  <a:gd name="connsiteX10" fmla="*/ 829287 w 835638"/>
                  <a:gd name="connsiteY10" fmla="*/ 258052 h 746398"/>
                  <a:gd name="connsiteX11" fmla="*/ 777785 w 835638"/>
                  <a:gd name="connsiteY11" fmla="*/ 239783 h 746398"/>
                  <a:gd name="connsiteX12" fmla="*/ 777785 w 835638"/>
                  <a:gd name="connsiteY12" fmla="*/ 153839 h 746398"/>
                  <a:gd name="connsiteX13" fmla="*/ 819190 w 835638"/>
                  <a:gd name="connsiteY13" fmla="*/ 136322 h 746398"/>
                  <a:gd name="connsiteX14" fmla="*/ 824252 w 835638"/>
                  <a:gd name="connsiteY14" fmla="*/ 123839 h 746398"/>
                  <a:gd name="connsiteX15" fmla="*/ 818781 w 835638"/>
                  <a:gd name="connsiteY15" fmla="*/ 118615 h 746398"/>
                  <a:gd name="connsiteX16" fmla="*/ 499122 w 835638"/>
                  <a:gd name="connsiteY16" fmla="*/ 591 h 746398"/>
                  <a:gd name="connsiteX17" fmla="*/ 492731 w 835638"/>
                  <a:gd name="connsiteY17" fmla="*/ 515 h 746398"/>
                  <a:gd name="connsiteX18" fmla="*/ 61248 w 835638"/>
                  <a:gd name="connsiteY18" fmla="*/ 150991 h 746398"/>
                  <a:gd name="connsiteX19" fmla="*/ 58733 w 835638"/>
                  <a:gd name="connsiteY19" fmla="*/ 152305 h 746398"/>
                  <a:gd name="connsiteX20" fmla="*/ 28577 w 835638"/>
                  <a:gd name="connsiteY20" fmla="*/ 242859 h 746398"/>
                  <a:gd name="connsiteX21" fmla="*/ 33835 w 835638"/>
                  <a:gd name="connsiteY21" fmla="*/ 288579 h 746398"/>
                  <a:gd name="connsiteX22" fmla="*/ 2 w 835638"/>
                  <a:gd name="connsiteY22" fmla="*/ 376209 h 746398"/>
                  <a:gd name="connsiteX23" fmla="*/ 34397 w 835638"/>
                  <a:gd name="connsiteY23" fmla="*/ 480889 h 746398"/>
                  <a:gd name="connsiteX24" fmla="*/ 28577 w 835638"/>
                  <a:gd name="connsiteY24" fmla="*/ 528609 h 746398"/>
                  <a:gd name="connsiteX25" fmla="*/ 59305 w 835638"/>
                  <a:gd name="connsiteY25" fmla="*/ 624021 h 746398"/>
                  <a:gd name="connsiteX26" fmla="*/ 62162 w 835638"/>
                  <a:gd name="connsiteY26" fmla="*/ 625802 h 746398"/>
                  <a:gd name="connsiteX27" fmla="*/ 366962 w 835638"/>
                  <a:gd name="connsiteY27" fmla="*/ 745741 h 746398"/>
                  <a:gd name="connsiteX28" fmla="*/ 370449 w 835638"/>
                  <a:gd name="connsiteY28" fmla="*/ 746398 h 746398"/>
                  <a:gd name="connsiteX29" fmla="*/ 374020 w 835638"/>
                  <a:gd name="connsiteY29" fmla="*/ 745703 h 746398"/>
                  <a:gd name="connsiteX30" fmla="*/ 829677 w 835638"/>
                  <a:gd name="connsiteY30" fmla="*/ 561613 h 746398"/>
                  <a:gd name="connsiteX31" fmla="*/ 834943 w 835638"/>
                  <a:gd name="connsiteY31" fmla="*/ 549215 h 746398"/>
                  <a:gd name="connsiteX32" fmla="*/ 829287 w 835638"/>
                  <a:gd name="connsiteY32" fmla="*/ 543802 h 746398"/>
                  <a:gd name="connsiteX33" fmla="*/ 730008 w 835638"/>
                  <a:gd name="connsiteY33" fmla="*/ 394259 h 746398"/>
                  <a:gd name="connsiteX34" fmla="*/ 370058 w 835638"/>
                  <a:gd name="connsiteY34" fmla="*/ 537687 h 746398"/>
                  <a:gd name="connsiteX35" fmla="*/ 68535 w 835638"/>
                  <a:gd name="connsiteY35" fmla="*/ 418986 h 746398"/>
                  <a:gd name="connsiteX36" fmla="*/ 68535 w 835638"/>
                  <a:gd name="connsiteY36" fmla="*/ 342681 h 746398"/>
                  <a:gd name="connsiteX37" fmla="*/ 367001 w 835638"/>
                  <a:gd name="connsiteY37" fmla="*/ 459991 h 746398"/>
                  <a:gd name="connsiteX38" fmla="*/ 374059 w 835638"/>
                  <a:gd name="connsiteY38" fmla="*/ 459991 h 746398"/>
                  <a:gd name="connsiteX39" fmla="*/ 729989 w 835638"/>
                  <a:gd name="connsiteY39" fmla="*/ 316164 h 746398"/>
                  <a:gd name="connsiteX40" fmla="*/ 370458 w 835638"/>
                  <a:gd name="connsiteY40" fmla="*/ 726615 h 746398"/>
                  <a:gd name="connsiteX41" fmla="*/ 71087 w 835638"/>
                  <a:gd name="connsiteY41" fmla="*/ 608829 h 746398"/>
                  <a:gd name="connsiteX42" fmla="*/ 47646 w 835638"/>
                  <a:gd name="connsiteY42" fmla="*/ 528609 h 746398"/>
                  <a:gd name="connsiteX43" fmla="*/ 54057 w 835638"/>
                  <a:gd name="connsiteY43" fmla="*/ 481603 h 746398"/>
                  <a:gd name="connsiteX44" fmla="*/ 52028 w 835638"/>
                  <a:gd name="connsiteY44" fmla="*/ 472307 h 746398"/>
                  <a:gd name="connsiteX45" fmla="*/ 19071 w 835638"/>
                  <a:gd name="connsiteY45" fmla="*/ 376171 h 746398"/>
                  <a:gd name="connsiteX46" fmla="*/ 49551 w 835638"/>
                  <a:gd name="connsiteY46" fmla="*/ 300495 h 746398"/>
                  <a:gd name="connsiteX47" fmla="*/ 53904 w 835638"/>
                  <a:gd name="connsiteY47" fmla="*/ 289532 h 746398"/>
                  <a:gd name="connsiteX48" fmla="*/ 47675 w 835638"/>
                  <a:gd name="connsiteY48" fmla="*/ 242859 h 746398"/>
                  <a:gd name="connsiteX49" fmla="*/ 69287 w 835638"/>
                  <a:gd name="connsiteY49" fmla="*/ 168374 h 746398"/>
                  <a:gd name="connsiteX50" fmla="*/ 495721 w 835638"/>
                  <a:gd name="connsiteY50" fmla="*/ 19641 h 746398"/>
                  <a:gd name="connsiteX51" fmla="*/ 789377 w 835638"/>
                  <a:gd name="connsiteY51" fmla="*/ 128073 h 746398"/>
                  <a:gd name="connsiteX52" fmla="*/ 789377 w 835638"/>
                  <a:gd name="connsiteY52" fmla="*/ 128254 h 746398"/>
                  <a:gd name="connsiteX53" fmla="*/ 370458 w 835638"/>
                  <a:gd name="connsiteY53" fmla="*/ 297990 h 746398"/>
                  <a:gd name="connsiteX54" fmla="*/ 91071 w 835638"/>
                  <a:gd name="connsiteY54" fmla="*/ 188014 h 746398"/>
                  <a:gd name="connsiteX55" fmla="*/ 78721 w 835638"/>
                  <a:gd name="connsiteY55" fmla="*/ 193392 h 746398"/>
                  <a:gd name="connsiteX56" fmla="*/ 78060 w 835638"/>
                  <a:gd name="connsiteY56" fmla="*/ 196882 h 746398"/>
                  <a:gd name="connsiteX57" fmla="*/ 78060 w 835638"/>
                  <a:gd name="connsiteY57" fmla="*/ 292132 h 746398"/>
                  <a:gd name="connsiteX58" fmla="*/ 84089 w 835638"/>
                  <a:gd name="connsiteY58" fmla="*/ 300990 h 746398"/>
                  <a:gd name="connsiteX59" fmla="*/ 367001 w 835638"/>
                  <a:gd name="connsiteY59" fmla="*/ 412366 h 746398"/>
                  <a:gd name="connsiteX60" fmla="*/ 374059 w 835638"/>
                  <a:gd name="connsiteY60" fmla="*/ 412366 h 746398"/>
                  <a:gd name="connsiteX61" fmla="*/ 763869 w 835638"/>
                  <a:gd name="connsiteY61" fmla="*/ 254823 h 746398"/>
                  <a:gd name="connsiteX62" fmla="*/ 799016 w 835638"/>
                  <a:gd name="connsiteY62" fmla="*/ 267519 h 746398"/>
                  <a:gd name="connsiteX63" fmla="*/ 799016 w 835638"/>
                  <a:gd name="connsiteY63" fmla="*/ 267700 h 746398"/>
                  <a:gd name="connsiteX64" fmla="*/ 370458 w 835638"/>
                  <a:gd name="connsiteY64" fmla="*/ 440865 h 746398"/>
                  <a:gd name="connsiteX65" fmla="*/ 62496 w 835638"/>
                  <a:gd name="connsiteY65" fmla="*/ 319840 h 746398"/>
                  <a:gd name="connsiteX66" fmla="*/ 50146 w 835638"/>
                  <a:gd name="connsiteY66" fmla="*/ 325218 h 746398"/>
                  <a:gd name="connsiteX67" fmla="*/ 49485 w 835638"/>
                  <a:gd name="connsiteY67" fmla="*/ 328708 h 746398"/>
                  <a:gd name="connsiteX68" fmla="*/ 49485 w 835638"/>
                  <a:gd name="connsiteY68" fmla="*/ 425482 h 746398"/>
                  <a:gd name="connsiteX69" fmla="*/ 55514 w 835638"/>
                  <a:gd name="connsiteY69" fmla="*/ 434340 h 746398"/>
                  <a:gd name="connsiteX70" fmla="*/ 366591 w 835638"/>
                  <a:gd name="connsiteY70" fmla="*/ 556794 h 746398"/>
                  <a:gd name="connsiteX71" fmla="*/ 373601 w 835638"/>
                  <a:gd name="connsiteY71" fmla="*/ 556794 h 746398"/>
                  <a:gd name="connsiteX72" fmla="*/ 740590 w 835638"/>
                  <a:gd name="connsiteY72" fmla="*/ 410585 h 746398"/>
                  <a:gd name="connsiteX73" fmla="*/ 781148 w 835638"/>
                  <a:gd name="connsiteY73" fmla="*/ 417253 h 746398"/>
                  <a:gd name="connsiteX74" fmla="*/ 781148 w 835638"/>
                  <a:gd name="connsiteY74" fmla="*/ 417433 h 746398"/>
                  <a:gd name="connsiteX75" fmla="*/ 370458 w 835638"/>
                  <a:gd name="connsiteY75" fmla="*/ 583740 h 746398"/>
                  <a:gd name="connsiteX76" fmla="*/ 91071 w 835638"/>
                  <a:gd name="connsiteY76" fmla="*/ 473764 h 746398"/>
                  <a:gd name="connsiteX77" fmla="*/ 78721 w 835638"/>
                  <a:gd name="connsiteY77" fmla="*/ 479142 h 746398"/>
                  <a:gd name="connsiteX78" fmla="*/ 78060 w 835638"/>
                  <a:gd name="connsiteY78" fmla="*/ 482632 h 746398"/>
                  <a:gd name="connsiteX79" fmla="*/ 78060 w 835638"/>
                  <a:gd name="connsiteY79" fmla="*/ 577882 h 746398"/>
                  <a:gd name="connsiteX80" fmla="*/ 84089 w 835638"/>
                  <a:gd name="connsiteY80" fmla="*/ 586740 h 746398"/>
                  <a:gd name="connsiteX81" fmla="*/ 367001 w 835638"/>
                  <a:gd name="connsiteY81" fmla="*/ 698116 h 746398"/>
                  <a:gd name="connsiteX82" fmla="*/ 374059 w 835638"/>
                  <a:gd name="connsiteY82" fmla="*/ 698116 h 746398"/>
                  <a:gd name="connsiteX83" fmla="*/ 763869 w 835638"/>
                  <a:gd name="connsiteY83" fmla="*/ 540573 h 746398"/>
                  <a:gd name="connsiteX84" fmla="*/ 799016 w 835638"/>
                  <a:gd name="connsiteY84" fmla="*/ 553270 h 746398"/>
                  <a:gd name="connsiteX85" fmla="*/ 799016 w 835638"/>
                  <a:gd name="connsiteY85" fmla="*/ 553450 h 746398"/>
                  <a:gd name="connsiteX86" fmla="*/ 758735 w 835638"/>
                  <a:gd name="connsiteY86" fmla="*/ 236354 h 746398"/>
                  <a:gd name="connsiteX87" fmla="*/ 370458 w 835638"/>
                  <a:gd name="connsiteY87" fmla="*/ 393240 h 746398"/>
                  <a:gd name="connsiteX88" fmla="*/ 97091 w 835638"/>
                  <a:gd name="connsiteY88" fmla="*/ 285607 h 746398"/>
                  <a:gd name="connsiteX89" fmla="*/ 97091 w 835638"/>
                  <a:gd name="connsiteY89" fmla="*/ 210836 h 746398"/>
                  <a:gd name="connsiteX90" fmla="*/ 367001 w 835638"/>
                  <a:gd name="connsiteY90" fmla="*/ 317116 h 746398"/>
                  <a:gd name="connsiteX91" fmla="*/ 374059 w 835638"/>
                  <a:gd name="connsiteY91" fmla="*/ 317116 h 746398"/>
                  <a:gd name="connsiteX92" fmla="*/ 758735 w 835638"/>
                  <a:gd name="connsiteY92" fmla="*/ 161649 h 746398"/>
                  <a:gd name="connsiteX93" fmla="*/ 758735 w 835638"/>
                  <a:gd name="connsiteY93" fmla="*/ 522104 h 746398"/>
                  <a:gd name="connsiteX94" fmla="*/ 370458 w 835638"/>
                  <a:gd name="connsiteY94" fmla="*/ 678990 h 746398"/>
                  <a:gd name="connsiteX95" fmla="*/ 97091 w 835638"/>
                  <a:gd name="connsiteY95" fmla="*/ 571357 h 746398"/>
                  <a:gd name="connsiteX96" fmla="*/ 97091 w 835638"/>
                  <a:gd name="connsiteY96" fmla="*/ 496586 h 746398"/>
                  <a:gd name="connsiteX97" fmla="*/ 367001 w 835638"/>
                  <a:gd name="connsiteY97" fmla="*/ 602866 h 746398"/>
                  <a:gd name="connsiteX98" fmla="*/ 374059 w 835638"/>
                  <a:gd name="connsiteY98" fmla="*/ 602866 h 746398"/>
                  <a:gd name="connsiteX99" fmla="*/ 758735 w 835638"/>
                  <a:gd name="connsiteY99" fmla="*/ 447399 h 7463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Lst>
                <a:rect l="l" t="t" r="r" b="b"/>
                <a:pathLst>
                  <a:path w="835638" h="746398">
                    <a:moveTo>
                      <a:pt x="829287" y="543802"/>
                    </a:moveTo>
                    <a:lnTo>
                      <a:pt x="777785" y="525533"/>
                    </a:lnTo>
                    <a:lnTo>
                      <a:pt x="777785" y="439589"/>
                    </a:lnTo>
                    <a:lnTo>
                      <a:pt x="819190" y="422072"/>
                    </a:lnTo>
                    <a:cubicBezTo>
                      <a:pt x="824037" y="420027"/>
                      <a:pt x="826308" y="414440"/>
                      <a:pt x="824263" y="409593"/>
                    </a:cubicBezTo>
                    <a:cubicBezTo>
                      <a:pt x="822992" y="406581"/>
                      <a:pt x="820264" y="404431"/>
                      <a:pt x="817038" y="403898"/>
                    </a:cubicBezTo>
                    <a:lnTo>
                      <a:pt x="749058" y="392668"/>
                    </a:lnTo>
                    <a:lnTo>
                      <a:pt x="749058" y="308439"/>
                    </a:lnTo>
                    <a:lnTo>
                      <a:pt x="829677" y="275863"/>
                    </a:lnTo>
                    <a:cubicBezTo>
                      <a:pt x="834555" y="273894"/>
                      <a:pt x="836913" y="268342"/>
                      <a:pt x="834943" y="263465"/>
                    </a:cubicBezTo>
                    <a:cubicBezTo>
                      <a:pt x="833920" y="260933"/>
                      <a:pt x="831861" y="258962"/>
                      <a:pt x="829287" y="258052"/>
                    </a:cubicBezTo>
                    <a:lnTo>
                      <a:pt x="777785" y="239783"/>
                    </a:lnTo>
                    <a:lnTo>
                      <a:pt x="777785" y="153839"/>
                    </a:lnTo>
                    <a:lnTo>
                      <a:pt x="819190" y="136322"/>
                    </a:lnTo>
                    <a:cubicBezTo>
                      <a:pt x="824035" y="134272"/>
                      <a:pt x="826302" y="128684"/>
                      <a:pt x="824252" y="123839"/>
                    </a:cubicBezTo>
                    <a:cubicBezTo>
                      <a:pt x="823227" y="121417"/>
                      <a:pt x="821248" y="119527"/>
                      <a:pt x="818781" y="118615"/>
                    </a:cubicBezTo>
                    <a:lnTo>
                      <a:pt x="499122" y="591"/>
                    </a:lnTo>
                    <a:cubicBezTo>
                      <a:pt x="497063" y="-170"/>
                      <a:pt x="494806" y="-197"/>
                      <a:pt x="492731" y="515"/>
                    </a:cubicBezTo>
                    <a:lnTo>
                      <a:pt x="61248" y="150991"/>
                    </a:lnTo>
                    <a:cubicBezTo>
                      <a:pt x="60348" y="151297"/>
                      <a:pt x="59500" y="151741"/>
                      <a:pt x="58733" y="152305"/>
                    </a:cubicBezTo>
                    <a:cubicBezTo>
                      <a:pt x="57505" y="153258"/>
                      <a:pt x="28577" y="175260"/>
                      <a:pt x="28577" y="242859"/>
                    </a:cubicBezTo>
                    <a:cubicBezTo>
                      <a:pt x="28461" y="258256"/>
                      <a:pt x="30227" y="273611"/>
                      <a:pt x="33835" y="288579"/>
                    </a:cubicBezTo>
                    <a:cubicBezTo>
                      <a:pt x="22605" y="298104"/>
                      <a:pt x="2" y="323822"/>
                      <a:pt x="2" y="376209"/>
                    </a:cubicBezTo>
                    <a:cubicBezTo>
                      <a:pt x="-192" y="413910"/>
                      <a:pt x="11880" y="450651"/>
                      <a:pt x="34397" y="480889"/>
                    </a:cubicBezTo>
                    <a:cubicBezTo>
                      <a:pt x="30340" y="496465"/>
                      <a:pt x="28383" y="512514"/>
                      <a:pt x="28577" y="528609"/>
                    </a:cubicBezTo>
                    <a:cubicBezTo>
                      <a:pt x="28577" y="595646"/>
                      <a:pt x="58048" y="622907"/>
                      <a:pt x="59305" y="624021"/>
                    </a:cubicBezTo>
                    <a:cubicBezTo>
                      <a:pt x="60142" y="624783"/>
                      <a:pt x="61110" y="625386"/>
                      <a:pt x="62162" y="625802"/>
                    </a:cubicBezTo>
                    <a:lnTo>
                      <a:pt x="366962" y="745741"/>
                    </a:lnTo>
                    <a:cubicBezTo>
                      <a:pt x="368074" y="746176"/>
                      <a:pt x="369256" y="746398"/>
                      <a:pt x="370449" y="746398"/>
                    </a:cubicBezTo>
                    <a:cubicBezTo>
                      <a:pt x="371674" y="746400"/>
                      <a:pt x="372886" y="746164"/>
                      <a:pt x="374020" y="745703"/>
                    </a:cubicBezTo>
                    <a:lnTo>
                      <a:pt x="829677" y="561613"/>
                    </a:lnTo>
                    <a:cubicBezTo>
                      <a:pt x="834555" y="559644"/>
                      <a:pt x="836913" y="554092"/>
                      <a:pt x="834943" y="549215"/>
                    </a:cubicBezTo>
                    <a:cubicBezTo>
                      <a:pt x="833920" y="546683"/>
                      <a:pt x="831861" y="544712"/>
                      <a:pt x="829287" y="543802"/>
                    </a:cubicBezTo>
                    <a:close/>
                    <a:moveTo>
                      <a:pt x="730008" y="394259"/>
                    </a:moveTo>
                    <a:lnTo>
                      <a:pt x="370058" y="537687"/>
                    </a:lnTo>
                    <a:lnTo>
                      <a:pt x="68535" y="418986"/>
                    </a:lnTo>
                    <a:lnTo>
                      <a:pt x="68535" y="342681"/>
                    </a:lnTo>
                    <a:lnTo>
                      <a:pt x="367001" y="459991"/>
                    </a:lnTo>
                    <a:cubicBezTo>
                      <a:pt x="369267" y="460895"/>
                      <a:pt x="371793" y="460895"/>
                      <a:pt x="374059" y="459991"/>
                    </a:cubicBezTo>
                    <a:lnTo>
                      <a:pt x="729989" y="316164"/>
                    </a:lnTo>
                    <a:close/>
                    <a:moveTo>
                      <a:pt x="370458" y="726615"/>
                    </a:moveTo>
                    <a:lnTo>
                      <a:pt x="71087" y="608829"/>
                    </a:lnTo>
                    <a:cubicBezTo>
                      <a:pt x="66439" y="603647"/>
                      <a:pt x="47646" y="579539"/>
                      <a:pt x="47646" y="528609"/>
                    </a:cubicBezTo>
                    <a:cubicBezTo>
                      <a:pt x="47373" y="512705"/>
                      <a:pt x="49535" y="496853"/>
                      <a:pt x="54057" y="481603"/>
                    </a:cubicBezTo>
                    <a:cubicBezTo>
                      <a:pt x="55087" y="478365"/>
                      <a:pt x="54314" y="474822"/>
                      <a:pt x="52028" y="472307"/>
                    </a:cubicBezTo>
                    <a:cubicBezTo>
                      <a:pt x="30391" y="444963"/>
                      <a:pt x="18762" y="411038"/>
                      <a:pt x="19071" y="376171"/>
                    </a:cubicBezTo>
                    <a:cubicBezTo>
                      <a:pt x="19071" y="319545"/>
                      <a:pt x="48342" y="301209"/>
                      <a:pt x="49551" y="300495"/>
                    </a:cubicBezTo>
                    <a:cubicBezTo>
                      <a:pt x="53363" y="298287"/>
                      <a:pt x="55163" y="293753"/>
                      <a:pt x="53904" y="289532"/>
                    </a:cubicBezTo>
                    <a:cubicBezTo>
                      <a:pt x="49594" y="274355"/>
                      <a:pt x="47496" y="258636"/>
                      <a:pt x="47675" y="242859"/>
                    </a:cubicBezTo>
                    <a:cubicBezTo>
                      <a:pt x="47675" y="192215"/>
                      <a:pt x="65306" y="172241"/>
                      <a:pt x="69287" y="168374"/>
                    </a:cubicBezTo>
                    <a:lnTo>
                      <a:pt x="495721" y="19641"/>
                    </a:lnTo>
                    <a:lnTo>
                      <a:pt x="789377" y="128073"/>
                    </a:lnTo>
                    <a:cubicBezTo>
                      <a:pt x="789511" y="128073"/>
                      <a:pt x="789511" y="128207"/>
                      <a:pt x="789377" y="128254"/>
                    </a:cubicBezTo>
                    <a:lnTo>
                      <a:pt x="370458" y="297990"/>
                    </a:lnTo>
                    <a:lnTo>
                      <a:pt x="91071" y="188014"/>
                    </a:lnTo>
                    <a:cubicBezTo>
                      <a:pt x="86175" y="186089"/>
                      <a:pt x="80646" y="188496"/>
                      <a:pt x="78721" y="193392"/>
                    </a:cubicBezTo>
                    <a:cubicBezTo>
                      <a:pt x="78284" y="194504"/>
                      <a:pt x="78060" y="195688"/>
                      <a:pt x="78060" y="196882"/>
                    </a:cubicBezTo>
                    <a:lnTo>
                      <a:pt x="78060" y="292132"/>
                    </a:lnTo>
                    <a:cubicBezTo>
                      <a:pt x="78061" y="296042"/>
                      <a:pt x="80451" y="299555"/>
                      <a:pt x="84089" y="300990"/>
                    </a:cubicBezTo>
                    <a:lnTo>
                      <a:pt x="367001" y="412366"/>
                    </a:lnTo>
                    <a:cubicBezTo>
                      <a:pt x="369267" y="413270"/>
                      <a:pt x="371793" y="413270"/>
                      <a:pt x="374059" y="412366"/>
                    </a:cubicBezTo>
                    <a:lnTo>
                      <a:pt x="763869" y="254823"/>
                    </a:lnTo>
                    <a:lnTo>
                      <a:pt x="799016" y="267519"/>
                    </a:lnTo>
                    <a:cubicBezTo>
                      <a:pt x="799140" y="267567"/>
                      <a:pt x="799140" y="267643"/>
                      <a:pt x="799016" y="267700"/>
                    </a:cubicBezTo>
                    <a:lnTo>
                      <a:pt x="370458" y="440865"/>
                    </a:lnTo>
                    <a:lnTo>
                      <a:pt x="62496" y="319840"/>
                    </a:lnTo>
                    <a:cubicBezTo>
                      <a:pt x="57600" y="317915"/>
                      <a:pt x="52071" y="320323"/>
                      <a:pt x="50146" y="325218"/>
                    </a:cubicBezTo>
                    <a:cubicBezTo>
                      <a:pt x="49708" y="326330"/>
                      <a:pt x="49484" y="327514"/>
                      <a:pt x="49485" y="328708"/>
                    </a:cubicBezTo>
                    <a:lnTo>
                      <a:pt x="49485" y="425482"/>
                    </a:lnTo>
                    <a:cubicBezTo>
                      <a:pt x="49486" y="429392"/>
                      <a:pt x="51876" y="432905"/>
                      <a:pt x="55514" y="434340"/>
                    </a:cubicBezTo>
                    <a:lnTo>
                      <a:pt x="366591" y="556794"/>
                    </a:lnTo>
                    <a:cubicBezTo>
                      <a:pt x="368843" y="557685"/>
                      <a:pt x="371350" y="557685"/>
                      <a:pt x="373601" y="556794"/>
                    </a:cubicBezTo>
                    <a:lnTo>
                      <a:pt x="740590" y="410585"/>
                    </a:lnTo>
                    <a:lnTo>
                      <a:pt x="781148" y="417253"/>
                    </a:lnTo>
                    <a:cubicBezTo>
                      <a:pt x="781329" y="417253"/>
                      <a:pt x="781338" y="417367"/>
                      <a:pt x="781148" y="417433"/>
                    </a:cubicBezTo>
                    <a:lnTo>
                      <a:pt x="370458" y="583740"/>
                    </a:lnTo>
                    <a:lnTo>
                      <a:pt x="91071" y="473764"/>
                    </a:lnTo>
                    <a:cubicBezTo>
                      <a:pt x="86175" y="471839"/>
                      <a:pt x="80646" y="474247"/>
                      <a:pt x="78721" y="479142"/>
                    </a:cubicBezTo>
                    <a:cubicBezTo>
                      <a:pt x="78284" y="480254"/>
                      <a:pt x="78060" y="481438"/>
                      <a:pt x="78060" y="482632"/>
                    </a:cubicBezTo>
                    <a:lnTo>
                      <a:pt x="78060" y="577882"/>
                    </a:lnTo>
                    <a:cubicBezTo>
                      <a:pt x="78061" y="581792"/>
                      <a:pt x="80451" y="585305"/>
                      <a:pt x="84089" y="586740"/>
                    </a:cubicBezTo>
                    <a:lnTo>
                      <a:pt x="367001" y="698116"/>
                    </a:lnTo>
                    <a:cubicBezTo>
                      <a:pt x="369267" y="699020"/>
                      <a:pt x="371793" y="699020"/>
                      <a:pt x="374059" y="698116"/>
                    </a:cubicBezTo>
                    <a:lnTo>
                      <a:pt x="763869" y="540573"/>
                    </a:lnTo>
                    <a:lnTo>
                      <a:pt x="799016" y="553270"/>
                    </a:lnTo>
                    <a:cubicBezTo>
                      <a:pt x="799140" y="553270"/>
                      <a:pt x="799140" y="553393"/>
                      <a:pt x="799016" y="553450"/>
                    </a:cubicBezTo>
                    <a:close/>
                    <a:moveTo>
                      <a:pt x="758735" y="236354"/>
                    </a:moveTo>
                    <a:lnTo>
                      <a:pt x="370458" y="393240"/>
                    </a:lnTo>
                    <a:lnTo>
                      <a:pt x="97091" y="285607"/>
                    </a:lnTo>
                    <a:lnTo>
                      <a:pt x="97091" y="210836"/>
                    </a:lnTo>
                    <a:lnTo>
                      <a:pt x="367001" y="317116"/>
                    </a:lnTo>
                    <a:cubicBezTo>
                      <a:pt x="369267" y="318020"/>
                      <a:pt x="371793" y="318020"/>
                      <a:pt x="374059" y="317116"/>
                    </a:cubicBezTo>
                    <a:lnTo>
                      <a:pt x="758735" y="161649"/>
                    </a:lnTo>
                    <a:close/>
                    <a:moveTo>
                      <a:pt x="758735" y="522104"/>
                    </a:moveTo>
                    <a:lnTo>
                      <a:pt x="370458" y="678990"/>
                    </a:lnTo>
                    <a:lnTo>
                      <a:pt x="97091" y="571357"/>
                    </a:lnTo>
                    <a:lnTo>
                      <a:pt x="97091" y="496586"/>
                    </a:lnTo>
                    <a:lnTo>
                      <a:pt x="367001" y="602866"/>
                    </a:lnTo>
                    <a:cubicBezTo>
                      <a:pt x="369267" y="603770"/>
                      <a:pt x="371793" y="603770"/>
                      <a:pt x="374059" y="602866"/>
                    </a:cubicBezTo>
                    <a:lnTo>
                      <a:pt x="758735" y="447399"/>
                    </a:lnTo>
                    <a:close/>
                  </a:path>
                </a:pathLst>
              </a:custGeom>
              <a:solidFill>
                <a:srgbClr val="000000"/>
              </a:solidFill>
              <a:ln w="9525" cap="flat">
                <a:noFill/>
                <a:prstDash val="solid"/>
                <a:miter/>
              </a:ln>
            </p:spPr>
            <p:txBody>
              <a:bodyPr rtlCol="0" anchor="ctr"/>
              <a:lstStyle/>
              <a:p>
                <a:endParaRPr lang="en-US" dirty="0"/>
              </a:p>
            </p:txBody>
          </p:sp>
        </p:grpSp>
      </p:grpSp>
      <p:grpSp>
        <p:nvGrpSpPr>
          <p:cNvPr id="1034" name="Group 1033">
            <a:extLst>
              <a:ext uri="{FF2B5EF4-FFF2-40B4-BE49-F238E27FC236}">
                <a16:creationId xmlns:a16="http://schemas.microsoft.com/office/drawing/2014/main" id="{A700B60D-5081-A417-AD9E-411DA9712E55}"/>
              </a:ext>
            </a:extLst>
          </p:cNvPr>
          <p:cNvGrpSpPr/>
          <p:nvPr/>
        </p:nvGrpSpPr>
        <p:grpSpPr>
          <a:xfrm>
            <a:off x="10134601" y="2430529"/>
            <a:ext cx="2560320" cy="2560320"/>
            <a:chOff x="8143687" y="2837722"/>
            <a:chExt cx="1988515" cy="1993392"/>
          </a:xfrm>
        </p:grpSpPr>
        <p:sp>
          <p:nvSpPr>
            <p:cNvPr id="1032" name="Oval 1031">
              <a:extLst>
                <a:ext uri="{FF2B5EF4-FFF2-40B4-BE49-F238E27FC236}">
                  <a16:creationId xmlns:a16="http://schemas.microsoft.com/office/drawing/2014/main" id="{A6BC3F9D-501C-062F-C8D2-1D5D114527EC}"/>
                </a:ext>
              </a:extLst>
            </p:cNvPr>
            <p:cNvSpPr/>
            <p:nvPr/>
          </p:nvSpPr>
          <p:spPr>
            <a:xfrm>
              <a:off x="8143687" y="2837722"/>
              <a:ext cx="1988515" cy="1993392"/>
            </a:xfrm>
            <a:prstGeom prst="ellipse">
              <a:avLst/>
            </a:prstGeom>
            <a:solidFill>
              <a:srgbClr val="F58B33"/>
            </a:solidFill>
            <a:ln w="3175">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0" name="Graphic 1029" descr="Internet outline">
              <a:extLst>
                <a:ext uri="{FF2B5EF4-FFF2-40B4-BE49-F238E27FC236}">
                  <a16:creationId xmlns:a16="http://schemas.microsoft.com/office/drawing/2014/main" id="{0556EB03-9FD1-4412-EFD6-CCA078E634BF}"/>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8375944" y="3012595"/>
              <a:ext cx="1524000" cy="1524000"/>
            </a:xfrm>
            <a:prstGeom prst="rect">
              <a:avLst/>
            </a:prstGeom>
          </p:spPr>
        </p:pic>
      </p:grpSp>
      <p:grpSp>
        <p:nvGrpSpPr>
          <p:cNvPr id="1042" name="Group 1041">
            <a:extLst>
              <a:ext uri="{FF2B5EF4-FFF2-40B4-BE49-F238E27FC236}">
                <a16:creationId xmlns:a16="http://schemas.microsoft.com/office/drawing/2014/main" id="{F243C34B-2154-5420-61A0-75521CF85890}"/>
              </a:ext>
            </a:extLst>
          </p:cNvPr>
          <p:cNvGrpSpPr/>
          <p:nvPr/>
        </p:nvGrpSpPr>
        <p:grpSpPr>
          <a:xfrm>
            <a:off x="13868400" y="3976098"/>
            <a:ext cx="2560320" cy="2560320"/>
            <a:chOff x="11113100" y="3140724"/>
            <a:chExt cx="1988515" cy="1993392"/>
          </a:xfrm>
        </p:grpSpPr>
        <p:sp>
          <p:nvSpPr>
            <p:cNvPr id="1038" name="Oval 1037">
              <a:extLst>
                <a:ext uri="{FF2B5EF4-FFF2-40B4-BE49-F238E27FC236}">
                  <a16:creationId xmlns:a16="http://schemas.microsoft.com/office/drawing/2014/main" id="{7547F0F8-B35C-DC31-4897-6645945E12E2}"/>
                </a:ext>
              </a:extLst>
            </p:cNvPr>
            <p:cNvSpPr/>
            <p:nvPr/>
          </p:nvSpPr>
          <p:spPr>
            <a:xfrm>
              <a:off x="11113100" y="3140724"/>
              <a:ext cx="1988515" cy="1993392"/>
            </a:xfrm>
            <a:prstGeom prst="ellipse">
              <a:avLst/>
            </a:prstGeom>
            <a:solidFill>
              <a:schemeClr val="tx2">
                <a:lumMod val="40000"/>
                <a:lumOff val="60000"/>
              </a:schemeClr>
            </a:solidFill>
            <a:ln w="3175">
              <a:solidFill>
                <a:schemeClr val="tx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036" name="Graphic 1035" descr="Social network with solid fill">
              <a:extLst>
                <a:ext uri="{FF2B5EF4-FFF2-40B4-BE49-F238E27FC236}">
                  <a16:creationId xmlns:a16="http://schemas.microsoft.com/office/drawing/2014/main" id="{69DBF02A-5FF1-B8CF-467F-B1B9D504C54B}"/>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1231464" y="3226401"/>
              <a:ext cx="1764699" cy="1764699"/>
            </a:xfrm>
            <a:prstGeom prst="rect">
              <a:avLst/>
            </a:prstGeom>
          </p:spPr>
        </p:pic>
      </p:grpSp>
      <p:sp>
        <p:nvSpPr>
          <p:cNvPr id="1046" name="TextBox 1045">
            <a:extLst>
              <a:ext uri="{FF2B5EF4-FFF2-40B4-BE49-F238E27FC236}">
                <a16:creationId xmlns:a16="http://schemas.microsoft.com/office/drawing/2014/main" id="{85F6A13A-2103-F9A4-BF8C-E77F142DB148}"/>
              </a:ext>
            </a:extLst>
          </p:cNvPr>
          <p:cNvSpPr txBox="1"/>
          <p:nvPr/>
        </p:nvSpPr>
        <p:spPr>
          <a:xfrm>
            <a:off x="3810000" y="8257684"/>
            <a:ext cx="10931029" cy="1200329"/>
          </a:xfrm>
          <a:prstGeom prst="rect">
            <a:avLst/>
          </a:prstGeom>
          <a:solidFill>
            <a:srgbClr val="F8AB6C"/>
          </a:solidFill>
          <a:scene3d>
            <a:camera prst="orthographicFront"/>
            <a:lightRig rig="threePt" dir="t"/>
          </a:scene3d>
          <a:sp3d>
            <a:bevelT/>
          </a:sp3d>
        </p:spPr>
        <p:txBody>
          <a:bodyPr wrap="square">
            <a:spAutoFit/>
          </a:bodyPr>
          <a:lstStyle/>
          <a:p>
            <a:pPr algn="just"/>
            <a:r>
              <a:rPr lang="en-US" sz="2400" dirty="0">
                <a:latin typeface="Franklin Gothic Book" panose="020B0503020102020204" pitchFamily="34" charset="0"/>
              </a:rPr>
              <a:t>As e-commerce  took off globally, Amazon helped define it. With over 200 million Prime members and 2.14 billion online shoppers worldwide, Amazon now leads the sector, setting the standard for digital retail, innovation, and customer experience</a:t>
            </a:r>
            <a:endParaRPr lang="en-US" sz="2400" dirty="0"/>
          </a:p>
        </p:txBody>
      </p:sp>
      <p:sp>
        <p:nvSpPr>
          <p:cNvPr id="1048" name="TextBox 1047">
            <a:extLst>
              <a:ext uri="{FF2B5EF4-FFF2-40B4-BE49-F238E27FC236}">
                <a16:creationId xmlns:a16="http://schemas.microsoft.com/office/drawing/2014/main" id="{1D1C9340-0C5C-7257-8F88-07E629791FB6}"/>
              </a:ext>
            </a:extLst>
          </p:cNvPr>
          <p:cNvSpPr txBox="1"/>
          <p:nvPr/>
        </p:nvSpPr>
        <p:spPr>
          <a:xfrm>
            <a:off x="1679274" y="6871350"/>
            <a:ext cx="3298410" cy="830997"/>
          </a:xfrm>
          <a:prstGeom prst="rect">
            <a:avLst/>
          </a:prstGeom>
          <a:noFill/>
        </p:spPr>
        <p:txBody>
          <a:bodyPr wrap="square">
            <a:spAutoFit/>
          </a:bodyPr>
          <a:lstStyle/>
          <a:p>
            <a:pPr algn="ctr"/>
            <a:r>
              <a:rPr lang="en-US" sz="2400" dirty="0">
                <a:latin typeface="Franklin Gothic Book" panose="020B0503020102020204" pitchFamily="34" charset="0"/>
              </a:rPr>
              <a:t>Founded in a garage in 1994 as “Cadabra”.</a:t>
            </a:r>
          </a:p>
        </p:txBody>
      </p:sp>
      <p:sp>
        <p:nvSpPr>
          <p:cNvPr id="1050" name="TextBox 1049">
            <a:extLst>
              <a:ext uri="{FF2B5EF4-FFF2-40B4-BE49-F238E27FC236}">
                <a16:creationId xmlns:a16="http://schemas.microsoft.com/office/drawing/2014/main" id="{7B589C3D-3CBC-0286-F27D-8AC33C9C0B4C}"/>
              </a:ext>
            </a:extLst>
          </p:cNvPr>
          <p:cNvSpPr txBox="1"/>
          <p:nvPr/>
        </p:nvSpPr>
        <p:spPr>
          <a:xfrm>
            <a:off x="5238242" y="5157936"/>
            <a:ext cx="3731003" cy="1200329"/>
          </a:xfrm>
          <a:prstGeom prst="rect">
            <a:avLst/>
          </a:prstGeom>
          <a:noFill/>
        </p:spPr>
        <p:txBody>
          <a:bodyPr wrap="square">
            <a:spAutoFit/>
          </a:bodyPr>
          <a:lstStyle/>
          <a:p>
            <a:pPr algn="ctr"/>
            <a:r>
              <a:rPr lang="en-US" sz="2400" dirty="0">
                <a:latin typeface="Franklin Gothic Book" panose="020B0503020102020204" pitchFamily="34" charset="0"/>
              </a:rPr>
              <a:t>Amazon began as an online bookstore delivering across the U.S. and 45 countries.</a:t>
            </a:r>
            <a:endParaRPr lang="en-US" sz="2400" dirty="0"/>
          </a:p>
        </p:txBody>
      </p:sp>
      <p:sp>
        <p:nvSpPr>
          <p:cNvPr id="1052" name="TextBox 1051">
            <a:extLst>
              <a:ext uri="{FF2B5EF4-FFF2-40B4-BE49-F238E27FC236}">
                <a16:creationId xmlns:a16="http://schemas.microsoft.com/office/drawing/2014/main" id="{AB410EA8-DB96-0694-6335-C53B6392067B}"/>
              </a:ext>
            </a:extLst>
          </p:cNvPr>
          <p:cNvSpPr txBox="1"/>
          <p:nvPr/>
        </p:nvSpPr>
        <p:spPr>
          <a:xfrm>
            <a:off x="9567439" y="5143500"/>
            <a:ext cx="3810000" cy="1200329"/>
          </a:xfrm>
          <a:prstGeom prst="rect">
            <a:avLst/>
          </a:prstGeom>
          <a:noFill/>
        </p:spPr>
        <p:txBody>
          <a:bodyPr wrap="square">
            <a:spAutoFit/>
          </a:bodyPr>
          <a:lstStyle/>
          <a:p>
            <a:pPr algn="ctr"/>
            <a:r>
              <a:rPr lang="en-US" sz="2400" dirty="0">
                <a:latin typeface="Franklin Gothic Book" panose="020B0503020102020204" pitchFamily="34" charset="0"/>
              </a:rPr>
              <a:t>Amazon emerged during the dot-com boom and quickly evolved beyond books.</a:t>
            </a:r>
            <a:endParaRPr lang="en-US" sz="2400" dirty="0"/>
          </a:p>
        </p:txBody>
      </p:sp>
      <p:sp>
        <p:nvSpPr>
          <p:cNvPr id="1054" name="TextBox 1053">
            <a:extLst>
              <a:ext uri="{FF2B5EF4-FFF2-40B4-BE49-F238E27FC236}">
                <a16:creationId xmlns:a16="http://schemas.microsoft.com/office/drawing/2014/main" id="{2807480C-F65F-E6CD-6A40-0BDDEBEF2711}"/>
              </a:ext>
            </a:extLst>
          </p:cNvPr>
          <p:cNvSpPr txBox="1"/>
          <p:nvPr/>
        </p:nvSpPr>
        <p:spPr>
          <a:xfrm>
            <a:off x="13565240" y="6923922"/>
            <a:ext cx="3352799" cy="830997"/>
          </a:xfrm>
          <a:prstGeom prst="rect">
            <a:avLst/>
          </a:prstGeom>
          <a:noFill/>
        </p:spPr>
        <p:txBody>
          <a:bodyPr wrap="square">
            <a:spAutoFit/>
          </a:bodyPr>
          <a:lstStyle/>
          <a:p>
            <a:pPr algn="ctr"/>
            <a:r>
              <a:rPr lang="en-US" sz="2400" dirty="0">
                <a:latin typeface="Franklin Gothic Book" panose="020B0503020102020204" pitchFamily="34" charset="0"/>
              </a:rPr>
              <a:t>By 1999, it introduced third-party sellers</a:t>
            </a:r>
            <a:endParaRPr lang="en-US" sz="2400" dirty="0"/>
          </a:p>
        </p:txBody>
      </p:sp>
      <p:cxnSp>
        <p:nvCxnSpPr>
          <p:cNvPr id="1058" name="Connector: Curved 1057">
            <a:extLst>
              <a:ext uri="{FF2B5EF4-FFF2-40B4-BE49-F238E27FC236}">
                <a16:creationId xmlns:a16="http://schemas.microsoft.com/office/drawing/2014/main" id="{AE014978-F824-2693-2DD6-50CC7F753005}"/>
              </a:ext>
            </a:extLst>
          </p:cNvPr>
          <p:cNvCxnSpPr>
            <a:cxnSpLocks/>
            <a:stCxn id="20" idx="6"/>
            <a:endCxn id="21" idx="2"/>
          </p:cNvCxnSpPr>
          <p:nvPr/>
        </p:nvCxnSpPr>
        <p:spPr>
          <a:xfrm flipV="1">
            <a:off x="4487123" y="3710689"/>
            <a:ext cx="1157507" cy="1545569"/>
          </a:xfrm>
          <a:prstGeom prst="curvedConnector3">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065" name="Connector: Curved 1064">
            <a:extLst>
              <a:ext uri="{FF2B5EF4-FFF2-40B4-BE49-F238E27FC236}">
                <a16:creationId xmlns:a16="http://schemas.microsoft.com/office/drawing/2014/main" id="{B89DD12B-C629-1204-63EA-C46C2F3A0615}"/>
              </a:ext>
            </a:extLst>
          </p:cNvPr>
          <p:cNvCxnSpPr>
            <a:cxnSpLocks/>
            <a:stCxn id="1032" idx="6"/>
            <a:endCxn id="1038" idx="2"/>
          </p:cNvCxnSpPr>
          <p:nvPr/>
        </p:nvCxnSpPr>
        <p:spPr>
          <a:xfrm>
            <a:off x="12694921" y="3710689"/>
            <a:ext cx="1173479" cy="1545569"/>
          </a:xfrm>
          <a:prstGeom prst="curvedConnector3">
            <a:avLst>
              <a:gd name="adj1" fmla="val 50000"/>
            </a:avLst>
          </a:pr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81" name="Freeform: Shape 1080">
            <a:extLst>
              <a:ext uri="{FF2B5EF4-FFF2-40B4-BE49-F238E27FC236}">
                <a16:creationId xmlns:a16="http://schemas.microsoft.com/office/drawing/2014/main" id="{2620CB03-4D48-D4B6-B0C8-81D3075C4319}"/>
              </a:ext>
            </a:extLst>
          </p:cNvPr>
          <p:cNvSpPr/>
          <p:nvPr/>
        </p:nvSpPr>
        <p:spPr>
          <a:xfrm>
            <a:off x="7879080" y="2325373"/>
            <a:ext cx="2590800" cy="463547"/>
          </a:xfrm>
          <a:custGeom>
            <a:avLst/>
            <a:gdLst>
              <a:gd name="connsiteX0" fmla="*/ 0 w 2590800"/>
              <a:gd name="connsiteY0" fmla="*/ 394465 h 394465"/>
              <a:gd name="connsiteX1" fmla="*/ 548640 w 2590800"/>
              <a:gd name="connsiteY1" fmla="*/ 43945 h 394465"/>
              <a:gd name="connsiteX2" fmla="*/ 1508760 w 2590800"/>
              <a:gd name="connsiteY2" fmla="*/ 13465 h 394465"/>
              <a:gd name="connsiteX3" fmla="*/ 2087880 w 2590800"/>
              <a:gd name="connsiteY3" fmla="*/ 120145 h 394465"/>
              <a:gd name="connsiteX4" fmla="*/ 2590800 w 2590800"/>
              <a:gd name="connsiteY4" fmla="*/ 379225 h 394465"/>
              <a:gd name="connsiteX5" fmla="*/ 2590800 w 2590800"/>
              <a:gd name="connsiteY5" fmla="*/ 379225 h 394465"/>
              <a:gd name="connsiteX0" fmla="*/ 0 w 2590800"/>
              <a:gd name="connsiteY0" fmla="*/ 413603 h 413603"/>
              <a:gd name="connsiteX1" fmla="*/ 746760 w 2590800"/>
              <a:gd name="connsiteY1" fmla="*/ 32603 h 413603"/>
              <a:gd name="connsiteX2" fmla="*/ 1508760 w 2590800"/>
              <a:gd name="connsiteY2" fmla="*/ 32603 h 413603"/>
              <a:gd name="connsiteX3" fmla="*/ 2087880 w 2590800"/>
              <a:gd name="connsiteY3" fmla="*/ 139283 h 413603"/>
              <a:gd name="connsiteX4" fmla="*/ 2590800 w 2590800"/>
              <a:gd name="connsiteY4" fmla="*/ 398363 h 413603"/>
              <a:gd name="connsiteX5" fmla="*/ 2590800 w 2590800"/>
              <a:gd name="connsiteY5" fmla="*/ 398363 h 413603"/>
              <a:gd name="connsiteX0" fmla="*/ 0 w 2590800"/>
              <a:gd name="connsiteY0" fmla="*/ 463547 h 463547"/>
              <a:gd name="connsiteX1" fmla="*/ 746760 w 2590800"/>
              <a:gd name="connsiteY1" fmla="*/ 82547 h 463547"/>
              <a:gd name="connsiteX2" fmla="*/ 1447800 w 2590800"/>
              <a:gd name="connsiteY2" fmla="*/ 6347 h 463547"/>
              <a:gd name="connsiteX3" fmla="*/ 2087880 w 2590800"/>
              <a:gd name="connsiteY3" fmla="*/ 189227 h 463547"/>
              <a:gd name="connsiteX4" fmla="*/ 2590800 w 2590800"/>
              <a:gd name="connsiteY4" fmla="*/ 448307 h 463547"/>
              <a:gd name="connsiteX5" fmla="*/ 2590800 w 2590800"/>
              <a:gd name="connsiteY5" fmla="*/ 448307 h 46354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590800" h="463547">
                <a:moveTo>
                  <a:pt x="0" y="463547"/>
                </a:moveTo>
                <a:cubicBezTo>
                  <a:pt x="148590" y="320037"/>
                  <a:pt x="505460" y="158747"/>
                  <a:pt x="746760" y="82547"/>
                </a:cubicBezTo>
                <a:cubicBezTo>
                  <a:pt x="988060" y="6347"/>
                  <a:pt x="1224280" y="-11433"/>
                  <a:pt x="1447800" y="6347"/>
                </a:cubicBezTo>
                <a:cubicBezTo>
                  <a:pt x="1671320" y="24127"/>
                  <a:pt x="1897380" y="115567"/>
                  <a:pt x="2087880" y="189227"/>
                </a:cubicBezTo>
                <a:cubicBezTo>
                  <a:pt x="2278380" y="262887"/>
                  <a:pt x="2590800" y="448307"/>
                  <a:pt x="2590800" y="448307"/>
                </a:cubicBezTo>
                <a:lnTo>
                  <a:pt x="2590800" y="448307"/>
                </a:lnTo>
              </a:path>
            </a:pathLst>
          </a:custGeom>
          <a:ln w="76200">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2243255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1E5659-03E3-CDCD-BA2C-8FFD23B07A8D}"/>
            </a:ext>
          </a:extLst>
        </p:cNvPr>
        <p:cNvGrpSpPr/>
        <p:nvPr/>
      </p:nvGrpSpPr>
      <p:grpSpPr>
        <a:xfrm>
          <a:off x="0" y="0"/>
          <a:ext cx="0" cy="0"/>
          <a:chOff x="0" y="0"/>
          <a:chExt cx="0" cy="0"/>
        </a:xfrm>
      </p:grpSpPr>
      <p:sp>
        <p:nvSpPr>
          <p:cNvPr id="2" name="Freeform 2">
            <a:extLst>
              <a:ext uri="{FF2B5EF4-FFF2-40B4-BE49-F238E27FC236}">
                <a16:creationId xmlns:a16="http://schemas.microsoft.com/office/drawing/2014/main" id="{B0C411D8-FE68-423E-7E99-C31EB66FBA19}"/>
              </a:ext>
            </a:extLst>
          </p:cNvPr>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a:extLst>
              <a:ext uri="{FF2B5EF4-FFF2-40B4-BE49-F238E27FC236}">
                <a16:creationId xmlns:a16="http://schemas.microsoft.com/office/drawing/2014/main" id="{00C2C1A4-8A3C-F241-566D-B7C4BA66C755}"/>
              </a:ext>
            </a:extLst>
          </p:cNvPr>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4" name="TextBox 4">
            <a:extLst>
              <a:ext uri="{FF2B5EF4-FFF2-40B4-BE49-F238E27FC236}">
                <a16:creationId xmlns:a16="http://schemas.microsoft.com/office/drawing/2014/main" id="{49F18D25-C0A4-3D70-6871-C1A58C2A776F}"/>
              </a:ext>
            </a:extLst>
          </p:cNvPr>
          <p:cNvSpPr txBox="1"/>
          <p:nvPr/>
        </p:nvSpPr>
        <p:spPr>
          <a:xfrm>
            <a:off x="4191000" y="692199"/>
            <a:ext cx="9220197" cy="615553"/>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t>The 2018 Amazon Tax Scandal</a:t>
            </a:r>
            <a:endParaRPr lang="en-US" dirty="0">
              <a:sym typeface="Roboto Bold"/>
            </a:endParaRPr>
          </a:p>
        </p:txBody>
      </p:sp>
      <p:sp>
        <p:nvSpPr>
          <p:cNvPr id="11" name="TextBox 11">
            <a:extLst>
              <a:ext uri="{FF2B5EF4-FFF2-40B4-BE49-F238E27FC236}">
                <a16:creationId xmlns:a16="http://schemas.microsoft.com/office/drawing/2014/main" id="{FE0ED70E-7FC1-CF93-62AD-813A09F2767C}"/>
              </a:ext>
            </a:extLst>
          </p:cNvPr>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a:solidFill>
                  <a:srgbClr val="000000"/>
                </a:solidFill>
                <a:latin typeface="Source Sans Pro Bold"/>
                <a:ea typeface="Source Sans Pro Bold"/>
                <a:cs typeface="Source Sans Pro Bold"/>
                <a:sym typeface="Source Sans Pro Bold"/>
              </a:rPr>
              <a:t>2</a:t>
            </a:r>
          </a:p>
        </p:txBody>
      </p:sp>
      <p:sp>
        <p:nvSpPr>
          <p:cNvPr id="18" name="CuadroTexto 17">
            <a:extLst>
              <a:ext uri="{FF2B5EF4-FFF2-40B4-BE49-F238E27FC236}">
                <a16:creationId xmlns:a16="http://schemas.microsoft.com/office/drawing/2014/main" id="{3AA8B0ED-42AE-0E33-9E5D-87EB50EDB5FE}"/>
              </a:ext>
            </a:extLst>
          </p:cNvPr>
          <p:cNvSpPr txBox="1"/>
          <p:nvPr/>
        </p:nvSpPr>
        <p:spPr>
          <a:xfrm>
            <a:off x="8169786" y="1982888"/>
            <a:ext cx="7998765" cy="1107996"/>
          </a:xfrm>
          <a:prstGeom prst="rect">
            <a:avLst/>
          </a:prstGeom>
          <a:noFill/>
        </p:spPr>
        <p:txBody>
          <a:bodyPr wrap="square" rtlCol="0">
            <a:spAutoFit/>
          </a:bodyPr>
          <a:lstStyle/>
          <a:p>
            <a:pPr algn="just"/>
            <a:r>
              <a:rPr lang="en-US" sz="2200" dirty="0">
                <a:latin typeface="Franklin Gothic Book" panose="020B0503020102020204" pitchFamily="34" charset="0"/>
              </a:rPr>
              <a:t>Since 2014, Amazon annual revenue has exceeded $100 billion, reaching $637 billion in 2024. Naturally, many assume that such large corporations pay substantial amounts in taxes.</a:t>
            </a:r>
          </a:p>
        </p:txBody>
      </p:sp>
      <p:pic>
        <p:nvPicPr>
          <p:cNvPr id="6" name="Picture 5">
            <a:extLst>
              <a:ext uri="{FF2B5EF4-FFF2-40B4-BE49-F238E27FC236}">
                <a16:creationId xmlns:a16="http://schemas.microsoft.com/office/drawing/2014/main" id="{251ED386-75CD-034B-F13E-FA2186F8938E}"/>
              </a:ext>
            </a:extLst>
          </p:cNvPr>
          <p:cNvPicPr>
            <a:picLocks noChangeAspect="1"/>
          </p:cNvPicPr>
          <p:nvPr/>
        </p:nvPicPr>
        <p:blipFill>
          <a:blip r:embed="rId4">
            <a:lum bright="70000" contrast="-70000"/>
          </a:blip>
          <a:stretch>
            <a:fillRect/>
          </a:stretch>
        </p:blipFill>
        <p:spPr>
          <a:xfrm>
            <a:off x="-278865" y="7360588"/>
            <a:ext cx="2615129" cy="2615129"/>
          </a:xfrm>
          <a:prstGeom prst="rect">
            <a:avLst/>
          </a:prstGeom>
        </p:spPr>
      </p:pic>
      <p:grpSp>
        <p:nvGrpSpPr>
          <p:cNvPr id="1060" name="Group 1059">
            <a:extLst>
              <a:ext uri="{FF2B5EF4-FFF2-40B4-BE49-F238E27FC236}">
                <a16:creationId xmlns:a16="http://schemas.microsoft.com/office/drawing/2014/main" id="{45C40149-993E-9125-8902-88C492CA713C}"/>
              </a:ext>
            </a:extLst>
          </p:cNvPr>
          <p:cNvGrpSpPr/>
          <p:nvPr/>
        </p:nvGrpSpPr>
        <p:grpSpPr>
          <a:xfrm>
            <a:off x="2663002" y="2161653"/>
            <a:ext cx="3731003" cy="794177"/>
            <a:chOff x="2753244" y="2002972"/>
            <a:chExt cx="3731003" cy="794177"/>
          </a:xfrm>
        </p:grpSpPr>
        <p:sp>
          <p:nvSpPr>
            <p:cNvPr id="17" name="Rectangle 16">
              <a:extLst>
                <a:ext uri="{FF2B5EF4-FFF2-40B4-BE49-F238E27FC236}">
                  <a16:creationId xmlns:a16="http://schemas.microsoft.com/office/drawing/2014/main" id="{C9B84A9B-4E38-12BC-3D37-5982CE339D7D}"/>
                </a:ext>
              </a:extLst>
            </p:cNvPr>
            <p:cNvSpPr/>
            <p:nvPr/>
          </p:nvSpPr>
          <p:spPr>
            <a:xfrm>
              <a:off x="2753244" y="2389697"/>
              <a:ext cx="3731003" cy="407452"/>
            </a:xfrm>
            <a:prstGeom prst="rect">
              <a:avLst/>
            </a:prstGeom>
            <a:solidFill>
              <a:srgbClr val="F58B33">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5A1792CD-C2B5-37A8-E681-A79541460C48}"/>
                </a:ext>
              </a:extLst>
            </p:cNvPr>
            <p:cNvSpPr txBox="1"/>
            <p:nvPr/>
          </p:nvSpPr>
          <p:spPr>
            <a:xfrm>
              <a:off x="2869092" y="2002972"/>
              <a:ext cx="3469660" cy="769441"/>
            </a:xfrm>
            <a:prstGeom prst="rect">
              <a:avLst/>
            </a:prstGeom>
            <a:noFill/>
          </p:spPr>
          <p:txBody>
            <a:bodyPr wrap="square">
              <a:spAutoFit/>
            </a:bodyPr>
            <a:lstStyle>
              <a:defPPr>
                <a:defRPr lang="en-US"/>
              </a:defPPr>
              <a:lvl1pPr algn="ctr">
                <a:defRPr sz="4400" b="1">
                  <a:solidFill>
                    <a:schemeClr val="accent1">
                      <a:lumMod val="50000"/>
                    </a:schemeClr>
                  </a:solidFill>
                  <a:latin typeface="Aptos ExtraBold" panose="020F0502020204030204" pitchFamily="34" charset="0"/>
                </a:defRPr>
              </a:lvl1pPr>
            </a:lstStyle>
            <a:p>
              <a:r>
                <a:rPr lang="en-US" dirty="0"/>
                <a:t>+$100 Billion</a:t>
              </a:r>
            </a:p>
          </p:txBody>
        </p:sp>
      </p:grpSp>
      <p:grpSp>
        <p:nvGrpSpPr>
          <p:cNvPr id="1061" name="Group 1060">
            <a:extLst>
              <a:ext uri="{FF2B5EF4-FFF2-40B4-BE49-F238E27FC236}">
                <a16:creationId xmlns:a16="http://schemas.microsoft.com/office/drawing/2014/main" id="{25140E33-6BC2-4314-903B-B40AF68AD3DA}"/>
              </a:ext>
            </a:extLst>
          </p:cNvPr>
          <p:cNvGrpSpPr/>
          <p:nvPr/>
        </p:nvGrpSpPr>
        <p:grpSpPr>
          <a:xfrm>
            <a:off x="2663001" y="5416234"/>
            <a:ext cx="3731003" cy="810154"/>
            <a:chOff x="2678918" y="4969398"/>
            <a:chExt cx="3731003" cy="810154"/>
          </a:xfrm>
        </p:grpSpPr>
        <p:sp>
          <p:nvSpPr>
            <p:cNvPr id="1057" name="Rectangle 1056">
              <a:extLst>
                <a:ext uri="{FF2B5EF4-FFF2-40B4-BE49-F238E27FC236}">
                  <a16:creationId xmlns:a16="http://schemas.microsoft.com/office/drawing/2014/main" id="{6274AF14-CA71-435C-4A1E-50D0B4C1189B}"/>
                </a:ext>
              </a:extLst>
            </p:cNvPr>
            <p:cNvSpPr/>
            <p:nvPr/>
          </p:nvSpPr>
          <p:spPr>
            <a:xfrm>
              <a:off x="2678918" y="5372100"/>
              <a:ext cx="3731003" cy="407452"/>
            </a:xfrm>
            <a:prstGeom prst="rect">
              <a:avLst/>
            </a:prstGeom>
            <a:solidFill>
              <a:srgbClr val="F58B33">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B3D713F9-7723-E2C2-F750-328D573E2363}"/>
                </a:ext>
              </a:extLst>
            </p:cNvPr>
            <p:cNvSpPr txBox="1"/>
            <p:nvPr/>
          </p:nvSpPr>
          <p:spPr>
            <a:xfrm>
              <a:off x="2678918" y="4969398"/>
              <a:ext cx="3731003" cy="769441"/>
            </a:xfrm>
            <a:prstGeom prst="rect">
              <a:avLst/>
            </a:prstGeom>
            <a:noFill/>
          </p:spPr>
          <p:txBody>
            <a:bodyPr wrap="square">
              <a:spAutoFit/>
            </a:bodyPr>
            <a:lstStyle>
              <a:defPPr>
                <a:defRPr lang="en-US"/>
              </a:defPPr>
              <a:lvl1pPr algn="ctr">
                <a:defRPr sz="4000" b="1">
                  <a:solidFill>
                    <a:schemeClr val="accent1">
                      <a:lumMod val="75000"/>
                    </a:schemeClr>
                  </a:solidFill>
                  <a:latin typeface="Franklin Gothic Book" panose="020B0503020102020204" pitchFamily="34" charset="0"/>
                </a:defRPr>
              </a:lvl1pPr>
            </a:lstStyle>
            <a:p>
              <a:r>
                <a:rPr lang="en-US" sz="4400" dirty="0">
                  <a:solidFill>
                    <a:schemeClr val="accent1">
                      <a:lumMod val="50000"/>
                    </a:schemeClr>
                  </a:solidFill>
                  <a:latin typeface="Aptos ExtraBold" panose="020F0502020204030204" pitchFamily="34" charset="0"/>
                </a:rPr>
                <a:t>$232.9 Billion</a:t>
              </a:r>
            </a:p>
          </p:txBody>
        </p:sp>
      </p:grpSp>
      <p:grpSp>
        <p:nvGrpSpPr>
          <p:cNvPr id="1062" name="Group 1061">
            <a:extLst>
              <a:ext uri="{FF2B5EF4-FFF2-40B4-BE49-F238E27FC236}">
                <a16:creationId xmlns:a16="http://schemas.microsoft.com/office/drawing/2014/main" id="{30F5330E-3034-14BB-F11E-C23046735AD1}"/>
              </a:ext>
            </a:extLst>
          </p:cNvPr>
          <p:cNvGrpSpPr/>
          <p:nvPr/>
        </p:nvGrpSpPr>
        <p:grpSpPr>
          <a:xfrm>
            <a:off x="2648178" y="6788112"/>
            <a:ext cx="3745826" cy="820240"/>
            <a:chOff x="2738420" y="6788112"/>
            <a:chExt cx="3745826" cy="820240"/>
          </a:xfrm>
        </p:grpSpPr>
        <p:sp>
          <p:nvSpPr>
            <p:cNvPr id="1058" name="Rectangle 1057">
              <a:extLst>
                <a:ext uri="{FF2B5EF4-FFF2-40B4-BE49-F238E27FC236}">
                  <a16:creationId xmlns:a16="http://schemas.microsoft.com/office/drawing/2014/main" id="{7E99FE65-1C98-2CD5-24FB-F78AA5868754}"/>
                </a:ext>
              </a:extLst>
            </p:cNvPr>
            <p:cNvSpPr/>
            <p:nvPr/>
          </p:nvSpPr>
          <p:spPr>
            <a:xfrm>
              <a:off x="2753243" y="7200900"/>
              <a:ext cx="3731003" cy="407452"/>
            </a:xfrm>
            <a:prstGeom prst="rect">
              <a:avLst/>
            </a:prstGeom>
            <a:solidFill>
              <a:srgbClr val="F58B33">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A64749E2-8022-6537-4D04-9A7A1D38CEAD}"/>
                </a:ext>
              </a:extLst>
            </p:cNvPr>
            <p:cNvSpPr txBox="1"/>
            <p:nvPr/>
          </p:nvSpPr>
          <p:spPr>
            <a:xfrm>
              <a:off x="2738420" y="6788112"/>
              <a:ext cx="3731003" cy="769441"/>
            </a:xfrm>
            <a:prstGeom prst="rect">
              <a:avLst/>
            </a:prstGeom>
            <a:noFill/>
          </p:spPr>
          <p:txBody>
            <a:bodyPr wrap="square">
              <a:spAutoFit/>
            </a:bodyPr>
            <a:lstStyle>
              <a:defPPr>
                <a:defRPr lang="en-US"/>
              </a:defPPr>
              <a:lvl1pPr algn="ctr">
                <a:defRPr sz="4400" b="1">
                  <a:solidFill>
                    <a:schemeClr val="accent1">
                      <a:lumMod val="50000"/>
                    </a:schemeClr>
                  </a:solidFill>
                  <a:latin typeface="Aptos ExtraBold" panose="020F0502020204030204" pitchFamily="34" charset="0"/>
                </a:defRPr>
              </a:lvl1pPr>
            </a:lstStyle>
            <a:p>
              <a:r>
                <a:rPr lang="en-US" dirty="0"/>
                <a:t>$11.2 Billion</a:t>
              </a:r>
            </a:p>
          </p:txBody>
        </p:sp>
      </p:grpSp>
      <p:grpSp>
        <p:nvGrpSpPr>
          <p:cNvPr id="1063" name="Group 1062">
            <a:extLst>
              <a:ext uri="{FF2B5EF4-FFF2-40B4-BE49-F238E27FC236}">
                <a16:creationId xmlns:a16="http://schemas.microsoft.com/office/drawing/2014/main" id="{936D69E2-AE03-F55B-161A-869C69D27D27}"/>
              </a:ext>
            </a:extLst>
          </p:cNvPr>
          <p:cNvGrpSpPr/>
          <p:nvPr/>
        </p:nvGrpSpPr>
        <p:grpSpPr>
          <a:xfrm>
            <a:off x="2648178" y="8261417"/>
            <a:ext cx="3752323" cy="814188"/>
            <a:chOff x="2706498" y="8272824"/>
            <a:chExt cx="3752323" cy="814188"/>
          </a:xfrm>
        </p:grpSpPr>
        <p:sp>
          <p:nvSpPr>
            <p:cNvPr id="1059" name="Rectangle 1058">
              <a:extLst>
                <a:ext uri="{FF2B5EF4-FFF2-40B4-BE49-F238E27FC236}">
                  <a16:creationId xmlns:a16="http://schemas.microsoft.com/office/drawing/2014/main" id="{078AD67F-6D08-388C-0772-3E13AABA5BCB}"/>
                </a:ext>
              </a:extLst>
            </p:cNvPr>
            <p:cNvSpPr/>
            <p:nvPr/>
          </p:nvSpPr>
          <p:spPr>
            <a:xfrm>
              <a:off x="2727818" y="8679560"/>
              <a:ext cx="3731003" cy="407452"/>
            </a:xfrm>
            <a:prstGeom prst="rect">
              <a:avLst/>
            </a:prstGeom>
            <a:solidFill>
              <a:srgbClr val="F58B33">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extBox 13">
              <a:extLst>
                <a:ext uri="{FF2B5EF4-FFF2-40B4-BE49-F238E27FC236}">
                  <a16:creationId xmlns:a16="http://schemas.microsoft.com/office/drawing/2014/main" id="{CEC86C8C-1C83-5194-427A-926B363BC337}"/>
                </a:ext>
              </a:extLst>
            </p:cNvPr>
            <p:cNvSpPr txBox="1"/>
            <p:nvPr/>
          </p:nvSpPr>
          <p:spPr>
            <a:xfrm>
              <a:off x="2706498" y="8272824"/>
              <a:ext cx="3731003" cy="769441"/>
            </a:xfrm>
            <a:prstGeom prst="rect">
              <a:avLst/>
            </a:prstGeom>
            <a:noFill/>
          </p:spPr>
          <p:txBody>
            <a:bodyPr wrap="square">
              <a:spAutoFit/>
            </a:bodyPr>
            <a:lstStyle>
              <a:defPPr>
                <a:defRPr lang="en-US"/>
              </a:defPPr>
              <a:lvl1pPr algn="ctr">
                <a:defRPr sz="4400" b="1">
                  <a:solidFill>
                    <a:schemeClr val="accent1">
                      <a:lumMod val="50000"/>
                    </a:schemeClr>
                  </a:solidFill>
                  <a:latin typeface="Aptos ExtraBold" panose="020F0502020204030204" pitchFamily="34" charset="0"/>
                </a:defRPr>
              </a:lvl1pPr>
            </a:lstStyle>
            <a:p>
              <a:r>
                <a:rPr lang="en-US" dirty="0"/>
                <a:t>$129 Million</a:t>
              </a:r>
            </a:p>
          </p:txBody>
        </p:sp>
      </p:grpSp>
      <p:grpSp>
        <p:nvGrpSpPr>
          <p:cNvPr id="1065" name="Group 1064">
            <a:extLst>
              <a:ext uri="{FF2B5EF4-FFF2-40B4-BE49-F238E27FC236}">
                <a16:creationId xmlns:a16="http://schemas.microsoft.com/office/drawing/2014/main" id="{86CCF87B-AB9A-5866-E0BE-5EDE79149EBD}"/>
              </a:ext>
            </a:extLst>
          </p:cNvPr>
          <p:cNvGrpSpPr/>
          <p:nvPr/>
        </p:nvGrpSpPr>
        <p:grpSpPr>
          <a:xfrm>
            <a:off x="1844712" y="3695700"/>
            <a:ext cx="5454574" cy="868493"/>
            <a:chOff x="1860626" y="3692777"/>
            <a:chExt cx="5454574" cy="868493"/>
          </a:xfrm>
        </p:grpSpPr>
        <p:sp>
          <p:nvSpPr>
            <p:cNvPr id="1064" name="Rectangle 1063">
              <a:extLst>
                <a:ext uri="{FF2B5EF4-FFF2-40B4-BE49-F238E27FC236}">
                  <a16:creationId xmlns:a16="http://schemas.microsoft.com/office/drawing/2014/main" id="{90DC7857-4261-9654-711E-82212FBB1366}"/>
                </a:ext>
              </a:extLst>
            </p:cNvPr>
            <p:cNvSpPr/>
            <p:nvPr/>
          </p:nvSpPr>
          <p:spPr>
            <a:xfrm>
              <a:off x="1860626" y="4153818"/>
              <a:ext cx="5454574" cy="407452"/>
            </a:xfrm>
            <a:prstGeom prst="rect">
              <a:avLst/>
            </a:prstGeom>
            <a:solidFill>
              <a:srgbClr val="F58B33">
                <a:alpha val="87843"/>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extBox 14">
              <a:extLst>
                <a:ext uri="{FF2B5EF4-FFF2-40B4-BE49-F238E27FC236}">
                  <a16:creationId xmlns:a16="http://schemas.microsoft.com/office/drawing/2014/main" id="{17D3700E-C186-6FD7-CAD0-51C88F9A0488}"/>
                </a:ext>
              </a:extLst>
            </p:cNvPr>
            <p:cNvSpPr txBox="1"/>
            <p:nvPr/>
          </p:nvSpPr>
          <p:spPr>
            <a:xfrm>
              <a:off x="1860626" y="3692777"/>
              <a:ext cx="5367585" cy="769441"/>
            </a:xfrm>
            <a:prstGeom prst="rect">
              <a:avLst/>
            </a:prstGeom>
            <a:noFill/>
          </p:spPr>
          <p:txBody>
            <a:bodyPr wrap="square">
              <a:spAutoFit/>
            </a:bodyPr>
            <a:lstStyle>
              <a:defPPr>
                <a:defRPr lang="en-US"/>
              </a:defPPr>
              <a:lvl1pPr algn="ctr">
                <a:defRPr sz="4400" b="1">
                  <a:solidFill>
                    <a:schemeClr val="accent1">
                      <a:lumMod val="50000"/>
                    </a:schemeClr>
                  </a:solidFill>
                  <a:latin typeface="Aptos ExtraBold" panose="020F0502020204030204" pitchFamily="34" charset="0"/>
                </a:defRPr>
              </a:lvl1pPr>
            </a:lstStyle>
            <a:p>
              <a:r>
                <a:rPr lang="en-US" dirty="0"/>
                <a:t>Accounting strategy</a:t>
              </a:r>
            </a:p>
          </p:txBody>
        </p:sp>
      </p:grpSp>
      <p:sp>
        <p:nvSpPr>
          <p:cNvPr id="24" name="TextBox 23">
            <a:extLst>
              <a:ext uri="{FF2B5EF4-FFF2-40B4-BE49-F238E27FC236}">
                <a16:creationId xmlns:a16="http://schemas.microsoft.com/office/drawing/2014/main" id="{AC020E67-D54B-25AA-455C-80D0CF3CF504}"/>
              </a:ext>
            </a:extLst>
          </p:cNvPr>
          <p:cNvSpPr txBox="1"/>
          <p:nvPr/>
        </p:nvSpPr>
        <p:spPr>
          <a:xfrm>
            <a:off x="8140409" y="8284037"/>
            <a:ext cx="8001000" cy="1107996"/>
          </a:xfrm>
          <a:prstGeom prst="rect">
            <a:avLst/>
          </a:prstGeom>
          <a:noFill/>
        </p:spPr>
        <p:txBody>
          <a:bodyPr wrap="square">
            <a:spAutoFit/>
          </a:bodyPr>
          <a:lstStyle/>
          <a:p>
            <a:pPr lvl="0" algn="just">
              <a:defRPr/>
            </a:pPr>
            <a:r>
              <a:rPr lang="en-US" sz="2200" dirty="0">
                <a:latin typeface="Franklin Gothic Book" panose="020B0503020102020204" pitchFamily="34" charset="0"/>
              </a:rPr>
              <a:t>Despite being one of the most profitable companies in the world, Amazon not only avoided paying federal income tax but received a $129 million tax rebate.</a:t>
            </a:r>
            <a:endParaRPr kumimoji="0" lang="en-US" sz="2200" i="0" u="none" strike="noStrike" kern="1200" cap="none" spc="0" normalizeH="0" baseline="0" noProof="0" dirty="0">
              <a:ln>
                <a:noFill/>
              </a:ln>
              <a:solidFill>
                <a:prstClr val="black"/>
              </a:solidFill>
              <a:effectLst/>
              <a:uLnTx/>
              <a:uFillTx/>
              <a:latin typeface="Franklin Gothic Book" panose="020B0503020102020204" pitchFamily="34" charset="0"/>
            </a:endParaRPr>
          </a:p>
        </p:txBody>
      </p:sp>
      <p:sp>
        <p:nvSpPr>
          <p:cNvPr id="26" name="TextBox 25">
            <a:extLst>
              <a:ext uri="{FF2B5EF4-FFF2-40B4-BE49-F238E27FC236}">
                <a16:creationId xmlns:a16="http://schemas.microsoft.com/office/drawing/2014/main" id="{A6BE4F13-87F4-7CA7-9AF9-6A6F5DC2B804}"/>
              </a:ext>
            </a:extLst>
          </p:cNvPr>
          <p:cNvSpPr txBox="1"/>
          <p:nvPr/>
        </p:nvSpPr>
        <p:spPr>
          <a:xfrm>
            <a:off x="8168668" y="3520494"/>
            <a:ext cx="8001000" cy="1446550"/>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Tax liability isn’t based on revenue alone. Depending on a company’s financial history and accounting strategy, businesses can carry forward past losses and apply them to reduce taxable income in future years.</a:t>
            </a:r>
          </a:p>
        </p:txBody>
      </p:sp>
      <p:sp>
        <p:nvSpPr>
          <p:cNvPr id="28" name="TextBox 27">
            <a:extLst>
              <a:ext uri="{FF2B5EF4-FFF2-40B4-BE49-F238E27FC236}">
                <a16:creationId xmlns:a16="http://schemas.microsoft.com/office/drawing/2014/main" id="{01A37F11-3CEE-0D28-F872-CE850FE167DA}"/>
              </a:ext>
            </a:extLst>
          </p:cNvPr>
          <p:cNvSpPr txBox="1"/>
          <p:nvPr/>
        </p:nvSpPr>
        <p:spPr>
          <a:xfrm>
            <a:off x="8168666" y="5356714"/>
            <a:ext cx="8001000" cy="1015663"/>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 2018, Amazon used this mechanism, along with federal tax policy changes, to reduce its federal income tax liability to zero, despite generating over $232.9 billion in revenue that year.</a:t>
            </a:r>
          </a:p>
        </p:txBody>
      </p:sp>
      <p:sp>
        <p:nvSpPr>
          <p:cNvPr id="30" name="TextBox 29">
            <a:extLst>
              <a:ext uri="{FF2B5EF4-FFF2-40B4-BE49-F238E27FC236}">
                <a16:creationId xmlns:a16="http://schemas.microsoft.com/office/drawing/2014/main" id="{FE0836ED-C417-DE27-1560-D94B530DCE23}"/>
              </a:ext>
            </a:extLst>
          </p:cNvPr>
          <p:cNvSpPr txBox="1"/>
          <p:nvPr/>
        </p:nvSpPr>
        <p:spPr>
          <a:xfrm>
            <a:off x="8167551" y="6788112"/>
            <a:ext cx="8001000" cy="1107996"/>
          </a:xfrm>
          <a:prstGeom prst="rect">
            <a:avLst/>
          </a:prstGeom>
          <a:noFill/>
        </p:spPr>
        <p:txBody>
          <a:bodyPr wrap="square">
            <a:spAutoFit/>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kumimoji="0" lang="en-US" sz="2200" b="0" i="0" u="none" strike="noStrike" kern="1200" cap="none" spc="0" normalizeH="0" baseline="0" noProof="0" dirty="0">
                <a:ln>
                  <a:noFill/>
                </a:ln>
                <a:solidFill>
                  <a:prstClr val="black"/>
                </a:solidFill>
                <a:effectLst/>
                <a:uLnTx/>
                <a:uFillTx/>
                <a:latin typeface="Franklin Gothic Book" panose="020B0503020102020204" pitchFamily="34" charset="0"/>
                <a:ea typeface="+mn-ea"/>
                <a:cs typeface="+mn-cs"/>
              </a:rPr>
              <a:t>In 2018, Amazon reported $11.2 billion in U.S. profits—yet paid zero dollars in federal income tax. This sparked widespread public outrage and media scrutiny.</a:t>
            </a:r>
          </a:p>
        </p:txBody>
      </p:sp>
    </p:spTree>
    <p:extLst>
      <p:ext uri="{BB962C8B-B14F-4D97-AF65-F5344CB8AC3E}">
        <p14:creationId xmlns:p14="http://schemas.microsoft.com/office/powerpoint/2010/main" val="11097723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F5FC37-81E1-623D-2A62-C7617B9E8255}"/>
            </a:ext>
          </a:extLst>
        </p:cNvPr>
        <p:cNvGrpSpPr/>
        <p:nvPr/>
      </p:nvGrpSpPr>
      <p:grpSpPr>
        <a:xfrm>
          <a:off x="0" y="0"/>
          <a:ext cx="0" cy="0"/>
          <a:chOff x="0" y="0"/>
          <a:chExt cx="0" cy="0"/>
        </a:xfrm>
      </p:grpSpPr>
      <p:sp>
        <p:nvSpPr>
          <p:cNvPr id="45" name="Oval 44">
            <a:extLst>
              <a:ext uri="{FF2B5EF4-FFF2-40B4-BE49-F238E27FC236}">
                <a16:creationId xmlns:a16="http://schemas.microsoft.com/office/drawing/2014/main" id="{2943F968-8E93-A0B6-02E9-3D95B0638362}"/>
              </a:ext>
            </a:extLst>
          </p:cNvPr>
          <p:cNvSpPr/>
          <p:nvPr/>
        </p:nvSpPr>
        <p:spPr>
          <a:xfrm>
            <a:off x="1810487" y="3415157"/>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2">
            <a:extLst>
              <a:ext uri="{FF2B5EF4-FFF2-40B4-BE49-F238E27FC236}">
                <a16:creationId xmlns:a16="http://schemas.microsoft.com/office/drawing/2014/main" id="{025536A5-4C6A-5208-EEE1-07FEF8FA2471}"/>
              </a:ext>
            </a:extLst>
          </p:cNvPr>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a:extLst>
              <a:ext uri="{FF2B5EF4-FFF2-40B4-BE49-F238E27FC236}">
                <a16:creationId xmlns:a16="http://schemas.microsoft.com/office/drawing/2014/main" id="{8F2D4250-C1E2-1FD8-EF20-D3C7226CD4BA}"/>
              </a:ext>
            </a:extLst>
          </p:cNvPr>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4" name="TextBox 4">
            <a:extLst>
              <a:ext uri="{FF2B5EF4-FFF2-40B4-BE49-F238E27FC236}">
                <a16:creationId xmlns:a16="http://schemas.microsoft.com/office/drawing/2014/main" id="{6B00B419-1A80-E574-BF77-77A517478B93}"/>
              </a:ext>
            </a:extLst>
          </p:cNvPr>
          <p:cNvSpPr txBox="1"/>
          <p:nvPr/>
        </p:nvSpPr>
        <p:spPr>
          <a:xfrm>
            <a:off x="4070915" y="994610"/>
            <a:ext cx="10146170" cy="615553"/>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Bold"/>
              </a:rPr>
              <a:t>Objectives</a:t>
            </a:r>
          </a:p>
        </p:txBody>
      </p:sp>
      <p:sp>
        <p:nvSpPr>
          <p:cNvPr id="5" name="TextBox 5">
            <a:extLst>
              <a:ext uri="{FF2B5EF4-FFF2-40B4-BE49-F238E27FC236}">
                <a16:creationId xmlns:a16="http://schemas.microsoft.com/office/drawing/2014/main" id="{192ED7C5-7014-BA10-92D1-2079727EAE84}"/>
              </a:ext>
            </a:extLst>
          </p:cNvPr>
          <p:cNvSpPr txBox="1"/>
          <p:nvPr/>
        </p:nvSpPr>
        <p:spPr>
          <a:xfrm>
            <a:off x="2895600" y="2491446"/>
            <a:ext cx="12268200" cy="6000489"/>
          </a:xfrm>
          <a:prstGeom prst="rect">
            <a:avLst/>
          </a:prstGeom>
        </p:spPr>
        <p:txBody>
          <a:bodyPr wrap="square" lIns="0" tIns="0" rIns="0" bIns="0" rtlCol="0" anchor="t">
            <a:spAutoFit/>
          </a:bodyPr>
          <a:lstStyle/>
          <a:p>
            <a:pPr algn="just">
              <a:spcAft>
                <a:spcPts val="3600"/>
              </a:spcAft>
            </a:pPr>
            <a:r>
              <a:rPr lang="en-US" sz="2999" dirty="0">
                <a:solidFill>
                  <a:srgbClr val="000000"/>
                </a:solidFill>
                <a:latin typeface="Franklin Gothic Book" panose="020B0503020102020204" pitchFamily="34" charset="0"/>
                <a:ea typeface="Roboto"/>
                <a:cs typeface="Roboto"/>
                <a:sym typeface="Roboto"/>
              </a:rPr>
              <a:t>Identify the primary topics associated with Amazon’s tax scandal.</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Evaluate the overall sentiment polarity and subjectivity of the dataset to assess the general tone of public opinion. </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Explore which categories of viewer comments generated the highest engagement, based on the volume of responses per topic. </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Determine how specific categories of comments contribute to shaping consumer attitudes toward Amazon  </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Map the structure and interconnections among key discussion topics to uncover the dynamics behind audience sentiment. </a:t>
            </a:r>
          </a:p>
        </p:txBody>
      </p:sp>
      <p:sp>
        <p:nvSpPr>
          <p:cNvPr id="30" name="TextBox 30">
            <a:extLst>
              <a:ext uri="{FF2B5EF4-FFF2-40B4-BE49-F238E27FC236}">
                <a16:creationId xmlns:a16="http://schemas.microsoft.com/office/drawing/2014/main" id="{E43977D6-4B78-20D0-0470-0E5D8D838977}"/>
              </a:ext>
            </a:extLst>
          </p:cNvPr>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4</a:t>
            </a:r>
          </a:p>
        </p:txBody>
      </p:sp>
      <p:pic>
        <p:nvPicPr>
          <p:cNvPr id="41" name="Graphic 40" descr="Confused face outline outline">
            <a:extLst>
              <a:ext uri="{FF2B5EF4-FFF2-40B4-BE49-F238E27FC236}">
                <a16:creationId xmlns:a16="http://schemas.microsoft.com/office/drawing/2014/main" id="{ACE55140-D8A5-322E-2423-5E35AC53C4DA}"/>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6207" y="3456875"/>
            <a:ext cx="822960" cy="822960"/>
          </a:xfrm>
          <a:prstGeom prst="rect">
            <a:avLst/>
          </a:prstGeom>
        </p:spPr>
      </p:pic>
      <p:grpSp>
        <p:nvGrpSpPr>
          <p:cNvPr id="51" name="Group 50">
            <a:extLst>
              <a:ext uri="{FF2B5EF4-FFF2-40B4-BE49-F238E27FC236}">
                <a16:creationId xmlns:a16="http://schemas.microsoft.com/office/drawing/2014/main" id="{1A1E50A5-C932-3C37-6EAB-497685870731}"/>
              </a:ext>
            </a:extLst>
          </p:cNvPr>
          <p:cNvGrpSpPr/>
          <p:nvPr/>
        </p:nvGrpSpPr>
        <p:grpSpPr>
          <a:xfrm>
            <a:off x="1813112" y="2219063"/>
            <a:ext cx="914400" cy="914400"/>
            <a:chOff x="16032032" y="2801895"/>
            <a:chExt cx="914400" cy="914400"/>
          </a:xfrm>
        </p:grpSpPr>
        <p:sp>
          <p:nvSpPr>
            <p:cNvPr id="50" name="Oval 49">
              <a:extLst>
                <a:ext uri="{FF2B5EF4-FFF2-40B4-BE49-F238E27FC236}">
                  <a16:creationId xmlns:a16="http://schemas.microsoft.com/office/drawing/2014/main" id="{9F6F69A7-F848-0772-E47D-FFFD013774B7}"/>
                </a:ext>
              </a:extLst>
            </p:cNvPr>
            <p:cNvSpPr/>
            <p:nvPr/>
          </p:nvSpPr>
          <p:spPr>
            <a:xfrm>
              <a:off x="16032032" y="2801895"/>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arch Inventory outline">
              <a:extLst>
                <a:ext uri="{FF2B5EF4-FFF2-40B4-BE49-F238E27FC236}">
                  <a16:creationId xmlns:a16="http://schemas.microsoft.com/office/drawing/2014/main" id="{F45B9D14-0359-B5F7-5332-69F3A05CEB24}"/>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139160" y="2858991"/>
              <a:ext cx="731520" cy="731520"/>
            </a:xfrm>
            <a:prstGeom prst="rect">
              <a:avLst/>
            </a:prstGeom>
          </p:spPr>
        </p:pic>
      </p:grpSp>
      <p:sp>
        <p:nvSpPr>
          <p:cNvPr id="52" name="Oval 51">
            <a:extLst>
              <a:ext uri="{FF2B5EF4-FFF2-40B4-BE49-F238E27FC236}">
                <a16:creationId xmlns:a16="http://schemas.microsoft.com/office/drawing/2014/main" id="{B0AF10C4-97C2-590C-7C26-07736F5CDAE3}"/>
              </a:ext>
            </a:extLst>
          </p:cNvPr>
          <p:cNvSpPr/>
          <p:nvPr/>
        </p:nvSpPr>
        <p:spPr>
          <a:xfrm>
            <a:off x="1828800" y="4737035"/>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C7579F55-A99D-2FEF-DB3E-BCDB31D85F64}"/>
              </a:ext>
            </a:extLst>
          </p:cNvPr>
          <p:cNvSpPr/>
          <p:nvPr/>
        </p:nvSpPr>
        <p:spPr>
          <a:xfrm>
            <a:off x="1828800" y="6104340"/>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2465C632-7015-A6A1-A7B1-9FA5678D867D}"/>
              </a:ext>
            </a:extLst>
          </p:cNvPr>
          <p:cNvSpPr/>
          <p:nvPr/>
        </p:nvSpPr>
        <p:spPr>
          <a:xfrm>
            <a:off x="1813112" y="7471645"/>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Network outline">
            <a:extLst>
              <a:ext uri="{FF2B5EF4-FFF2-40B4-BE49-F238E27FC236}">
                <a16:creationId xmlns:a16="http://schemas.microsoft.com/office/drawing/2014/main" id="{B78ADD1E-B6F9-0ADC-DAB1-A785512408F5}"/>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13112" y="7446573"/>
            <a:ext cx="914400" cy="914400"/>
          </a:xfrm>
          <a:prstGeom prst="rect">
            <a:avLst/>
          </a:prstGeom>
        </p:spPr>
      </p:pic>
      <p:pic>
        <p:nvPicPr>
          <p:cNvPr id="37" name="Graphic 36" descr="Business Growth with solid fill">
            <a:extLst>
              <a:ext uri="{FF2B5EF4-FFF2-40B4-BE49-F238E27FC236}">
                <a16:creationId xmlns:a16="http://schemas.microsoft.com/office/drawing/2014/main" id="{A0D241BB-C6BB-10C3-7739-180DD97DF1F1}"/>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28308" y="4859217"/>
            <a:ext cx="731520" cy="731520"/>
          </a:xfrm>
          <a:prstGeom prst="rect">
            <a:avLst/>
          </a:prstGeom>
        </p:spPr>
      </p:pic>
      <p:pic>
        <p:nvPicPr>
          <p:cNvPr id="35" name="Graphic 34" descr="Head with gears with solid fill">
            <a:extLst>
              <a:ext uri="{FF2B5EF4-FFF2-40B4-BE49-F238E27FC236}">
                <a16:creationId xmlns:a16="http://schemas.microsoft.com/office/drawing/2014/main" id="{3693CE83-3793-FB15-979E-EB538EA49DEB}"/>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20240" y="6195780"/>
            <a:ext cx="731520" cy="731520"/>
          </a:xfrm>
          <a:prstGeom prst="rect">
            <a:avLst/>
          </a:prstGeom>
        </p:spPr>
      </p:pic>
    </p:spTree>
    <p:extLst>
      <p:ext uri="{BB962C8B-B14F-4D97-AF65-F5344CB8AC3E}">
        <p14:creationId xmlns:p14="http://schemas.microsoft.com/office/powerpoint/2010/main" val="192719216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AF5624-3146-0445-4C9F-12A10C7AFE44}"/>
            </a:ext>
          </a:extLst>
        </p:cNvPr>
        <p:cNvGrpSpPr/>
        <p:nvPr/>
      </p:nvGrpSpPr>
      <p:grpSpPr>
        <a:xfrm>
          <a:off x="0" y="0"/>
          <a:ext cx="0" cy="0"/>
          <a:chOff x="0" y="0"/>
          <a:chExt cx="0" cy="0"/>
        </a:xfrm>
      </p:grpSpPr>
      <p:sp>
        <p:nvSpPr>
          <p:cNvPr id="45" name="Oval 44">
            <a:extLst>
              <a:ext uri="{FF2B5EF4-FFF2-40B4-BE49-F238E27FC236}">
                <a16:creationId xmlns:a16="http://schemas.microsoft.com/office/drawing/2014/main" id="{39C358E3-07E2-BA78-2468-4A29311FB103}"/>
              </a:ext>
            </a:extLst>
          </p:cNvPr>
          <p:cNvSpPr/>
          <p:nvPr/>
        </p:nvSpPr>
        <p:spPr>
          <a:xfrm>
            <a:off x="1810487" y="3415157"/>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Freeform 2">
            <a:extLst>
              <a:ext uri="{FF2B5EF4-FFF2-40B4-BE49-F238E27FC236}">
                <a16:creationId xmlns:a16="http://schemas.microsoft.com/office/drawing/2014/main" id="{1279D41B-7BB1-89FF-05B4-6C00543A8805}"/>
              </a:ext>
            </a:extLst>
          </p:cNvPr>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a:extLst>
              <a:ext uri="{FF2B5EF4-FFF2-40B4-BE49-F238E27FC236}">
                <a16:creationId xmlns:a16="http://schemas.microsoft.com/office/drawing/2014/main" id="{E46C7960-7275-43F2-D5FD-2DEE4A9F7F0C}"/>
              </a:ext>
            </a:extLst>
          </p:cNvPr>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4" name="TextBox 4">
            <a:extLst>
              <a:ext uri="{FF2B5EF4-FFF2-40B4-BE49-F238E27FC236}">
                <a16:creationId xmlns:a16="http://schemas.microsoft.com/office/drawing/2014/main" id="{9EC53985-938B-ABC3-7679-24287609083C}"/>
              </a:ext>
            </a:extLst>
          </p:cNvPr>
          <p:cNvSpPr txBox="1"/>
          <p:nvPr/>
        </p:nvSpPr>
        <p:spPr>
          <a:xfrm>
            <a:off x="4070915" y="994610"/>
            <a:ext cx="10146170" cy="615553"/>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Bold"/>
              </a:rPr>
              <a:t>Guiding Questions</a:t>
            </a:r>
          </a:p>
        </p:txBody>
      </p:sp>
      <p:sp>
        <p:nvSpPr>
          <p:cNvPr id="5" name="TextBox 5">
            <a:extLst>
              <a:ext uri="{FF2B5EF4-FFF2-40B4-BE49-F238E27FC236}">
                <a16:creationId xmlns:a16="http://schemas.microsoft.com/office/drawing/2014/main" id="{FF28DE58-9414-5236-48C8-94B232A0059D}"/>
              </a:ext>
            </a:extLst>
          </p:cNvPr>
          <p:cNvSpPr txBox="1"/>
          <p:nvPr/>
        </p:nvSpPr>
        <p:spPr>
          <a:xfrm>
            <a:off x="2850328" y="2110475"/>
            <a:ext cx="12268200" cy="6462025"/>
          </a:xfrm>
          <a:prstGeom prst="rect">
            <a:avLst/>
          </a:prstGeom>
        </p:spPr>
        <p:txBody>
          <a:bodyPr wrap="square" lIns="0" tIns="0" rIns="0" bIns="0" rtlCol="0" anchor="t">
            <a:spAutoFit/>
          </a:bodyPr>
          <a:lstStyle/>
          <a:p>
            <a:pPr algn="just">
              <a:spcAft>
                <a:spcPts val="3600"/>
              </a:spcAft>
            </a:pPr>
            <a:r>
              <a:rPr lang="en-US" sz="2999" dirty="0">
                <a:solidFill>
                  <a:srgbClr val="000000"/>
                </a:solidFill>
                <a:latin typeface="Franklin Gothic Book" panose="020B0503020102020204" pitchFamily="34" charset="0"/>
                <a:ea typeface="Roboto"/>
                <a:cs typeface="Roboto"/>
                <a:sym typeface="Roboto"/>
              </a:rPr>
              <a:t>What are the primary topics discussed in the YouTube comments related to Amazon's $0 tax payment in 2018?</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What is the overall public sentiment toward Amazon's $0 federal tax payment in 2018? Positive, negative, neutral?. </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Which three comment categories or themes generated the highest levels of engagement (replies frequency)?</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Do certain types of comments appear to influence consumer perception or attitudes toward Amazon? If so, how? </a:t>
            </a:r>
          </a:p>
          <a:p>
            <a:pPr algn="just">
              <a:spcAft>
                <a:spcPts val="3600"/>
              </a:spcAft>
            </a:pPr>
            <a:r>
              <a:rPr lang="en-US" sz="2999" dirty="0">
                <a:solidFill>
                  <a:srgbClr val="000000"/>
                </a:solidFill>
                <a:latin typeface="Franklin Gothic Book" panose="020B0503020102020204" pitchFamily="34" charset="0"/>
                <a:ea typeface="Roboto"/>
                <a:cs typeface="Roboto"/>
                <a:sym typeface="Roboto"/>
              </a:rPr>
              <a:t>Are there observable connections or patterns among the most frequently discussed topics?</a:t>
            </a:r>
          </a:p>
        </p:txBody>
      </p:sp>
      <p:sp>
        <p:nvSpPr>
          <p:cNvPr id="30" name="TextBox 30">
            <a:extLst>
              <a:ext uri="{FF2B5EF4-FFF2-40B4-BE49-F238E27FC236}">
                <a16:creationId xmlns:a16="http://schemas.microsoft.com/office/drawing/2014/main" id="{DF29CC6B-4F08-00A0-4DFE-DEC68B9555F5}"/>
              </a:ext>
            </a:extLst>
          </p:cNvPr>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5</a:t>
            </a:r>
          </a:p>
        </p:txBody>
      </p:sp>
      <p:pic>
        <p:nvPicPr>
          <p:cNvPr id="41" name="Graphic 40" descr="Confused face outline outline">
            <a:extLst>
              <a:ext uri="{FF2B5EF4-FFF2-40B4-BE49-F238E27FC236}">
                <a16:creationId xmlns:a16="http://schemas.microsoft.com/office/drawing/2014/main" id="{0FE00D77-A577-515E-042D-8A0CE90AC9F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1856207" y="3456875"/>
            <a:ext cx="822960" cy="822960"/>
          </a:xfrm>
          <a:prstGeom prst="rect">
            <a:avLst/>
          </a:prstGeom>
        </p:spPr>
      </p:pic>
      <p:grpSp>
        <p:nvGrpSpPr>
          <p:cNvPr id="51" name="Group 50">
            <a:extLst>
              <a:ext uri="{FF2B5EF4-FFF2-40B4-BE49-F238E27FC236}">
                <a16:creationId xmlns:a16="http://schemas.microsoft.com/office/drawing/2014/main" id="{8EA8B370-A475-DBC5-C4E2-0CF469653366}"/>
              </a:ext>
            </a:extLst>
          </p:cNvPr>
          <p:cNvGrpSpPr/>
          <p:nvPr/>
        </p:nvGrpSpPr>
        <p:grpSpPr>
          <a:xfrm>
            <a:off x="1813112" y="2219063"/>
            <a:ext cx="914400" cy="914400"/>
            <a:chOff x="16032032" y="2801895"/>
            <a:chExt cx="914400" cy="914400"/>
          </a:xfrm>
        </p:grpSpPr>
        <p:sp>
          <p:nvSpPr>
            <p:cNvPr id="50" name="Oval 49">
              <a:extLst>
                <a:ext uri="{FF2B5EF4-FFF2-40B4-BE49-F238E27FC236}">
                  <a16:creationId xmlns:a16="http://schemas.microsoft.com/office/drawing/2014/main" id="{D4FE6038-A737-8DF5-1B57-5508D207B13F}"/>
                </a:ext>
              </a:extLst>
            </p:cNvPr>
            <p:cNvSpPr/>
            <p:nvPr/>
          </p:nvSpPr>
          <p:spPr>
            <a:xfrm>
              <a:off x="16032032" y="2801895"/>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3" name="Graphic 42" descr="Search Inventory outline">
              <a:extLst>
                <a:ext uri="{FF2B5EF4-FFF2-40B4-BE49-F238E27FC236}">
                  <a16:creationId xmlns:a16="http://schemas.microsoft.com/office/drawing/2014/main" id="{779CB8CF-68DF-A2E7-0DE8-80A24FD7F512}"/>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a:off x="16139160" y="2858991"/>
              <a:ext cx="731520" cy="731520"/>
            </a:xfrm>
            <a:prstGeom prst="rect">
              <a:avLst/>
            </a:prstGeom>
          </p:spPr>
        </p:pic>
      </p:grpSp>
      <p:sp>
        <p:nvSpPr>
          <p:cNvPr id="52" name="Oval 51">
            <a:extLst>
              <a:ext uri="{FF2B5EF4-FFF2-40B4-BE49-F238E27FC236}">
                <a16:creationId xmlns:a16="http://schemas.microsoft.com/office/drawing/2014/main" id="{9369F64D-AB59-1BC4-7A9D-6BFF7598C2FF}"/>
              </a:ext>
            </a:extLst>
          </p:cNvPr>
          <p:cNvSpPr/>
          <p:nvPr/>
        </p:nvSpPr>
        <p:spPr>
          <a:xfrm>
            <a:off x="1828800" y="4737035"/>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3" name="Oval 52">
            <a:extLst>
              <a:ext uri="{FF2B5EF4-FFF2-40B4-BE49-F238E27FC236}">
                <a16:creationId xmlns:a16="http://schemas.microsoft.com/office/drawing/2014/main" id="{802A0C46-161C-09DF-78C1-53F4EDA9491C}"/>
              </a:ext>
            </a:extLst>
          </p:cNvPr>
          <p:cNvSpPr/>
          <p:nvPr/>
        </p:nvSpPr>
        <p:spPr>
          <a:xfrm>
            <a:off x="1828800" y="6104340"/>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4" name="Oval 53">
            <a:extLst>
              <a:ext uri="{FF2B5EF4-FFF2-40B4-BE49-F238E27FC236}">
                <a16:creationId xmlns:a16="http://schemas.microsoft.com/office/drawing/2014/main" id="{BFB06B1F-1E28-6061-2444-0620ED6FBF99}"/>
              </a:ext>
            </a:extLst>
          </p:cNvPr>
          <p:cNvSpPr/>
          <p:nvPr/>
        </p:nvSpPr>
        <p:spPr>
          <a:xfrm>
            <a:off x="1813112" y="7471645"/>
            <a:ext cx="914400" cy="914400"/>
          </a:xfrm>
          <a:prstGeom prst="ellipse">
            <a:avLst/>
          </a:prstGeom>
          <a:solidFill>
            <a:schemeClr val="tx2">
              <a:lumMod val="40000"/>
              <a:lumOff val="60000"/>
            </a:schemeClr>
          </a:solidFill>
          <a:ln w="3175">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33" name="Graphic 32" descr="Network outline">
            <a:extLst>
              <a:ext uri="{FF2B5EF4-FFF2-40B4-BE49-F238E27FC236}">
                <a16:creationId xmlns:a16="http://schemas.microsoft.com/office/drawing/2014/main" id="{B332F64A-4B16-C339-5641-6FD09E64ADAB}"/>
              </a:ext>
            </a:extLst>
          </p:cNvPr>
          <p:cNvPicPr>
            <a:picLocks noChangeAspect="1"/>
          </p:cNvPicPr>
          <p:nvPr/>
        </p:nvPicPr>
        <p:blipFill>
          <a:blip r:embed="rId8">
            <a:extLst>
              <a:ext uri="{96DAC541-7B7A-43D3-8B79-37D633B846F1}">
                <asvg:svgBlip xmlns:asvg="http://schemas.microsoft.com/office/drawing/2016/SVG/main" r:embed="rId9"/>
              </a:ext>
            </a:extLst>
          </a:blip>
          <a:stretch>
            <a:fillRect/>
          </a:stretch>
        </p:blipFill>
        <p:spPr>
          <a:xfrm>
            <a:off x="1813112" y="7446573"/>
            <a:ext cx="914400" cy="914400"/>
          </a:xfrm>
          <a:prstGeom prst="rect">
            <a:avLst/>
          </a:prstGeom>
        </p:spPr>
      </p:pic>
      <p:pic>
        <p:nvPicPr>
          <p:cNvPr id="37" name="Graphic 36" descr="Business Growth with solid fill">
            <a:extLst>
              <a:ext uri="{FF2B5EF4-FFF2-40B4-BE49-F238E27FC236}">
                <a16:creationId xmlns:a16="http://schemas.microsoft.com/office/drawing/2014/main" id="{9F69442B-9267-2D88-3B79-49A5DD03F2B5}"/>
              </a:ext>
            </a:extLst>
          </p:cNvPr>
          <p:cNvPicPr>
            <a:picLocks noChangeAspect="1"/>
          </p:cNvPicPr>
          <p:nvPr/>
        </p:nvPicPr>
        <p:blipFill>
          <a:blip r:embed="rId10">
            <a:extLst>
              <a:ext uri="{96DAC541-7B7A-43D3-8B79-37D633B846F1}">
                <asvg:svgBlip xmlns:asvg="http://schemas.microsoft.com/office/drawing/2016/SVG/main" r:embed="rId11"/>
              </a:ext>
            </a:extLst>
          </a:blip>
          <a:stretch>
            <a:fillRect/>
          </a:stretch>
        </p:blipFill>
        <p:spPr>
          <a:xfrm>
            <a:off x="1928308" y="4859217"/>
            <a:ext cx="731520" cy="731520"/>
          </a:xfrm>
          <a:prstGeom prst="rect">
            <a:avLst/>
          </a:prstGeom>
        </p:spPr>
      </p:pic>
      <p:pic>
        <p:nvPicPr>
          <p:cNvPr id="35" name="Graphic 34" descr="Head with gears with solid fill">
            <a:extLst>
              <a:ext uri="{FF2B5EF4-FFF2-40B4-BE49-F238E27FC236}">
                <a16:creationId xmlns:a16="http://schemas.microsoft.com/office/drawing/2014/main" id="{94CF46CE-2E62-1461-F8D4-3A17166E64A3}"/>
              </a:ext>
            </a:extLst>
          </p:cNvPr>
          <p:cNvPicPr>
            <a:picLocks noChangeAspect="1"/>
          </p:cNvPicPr>
          <p:nvPr/>
        </p:nvPicPr>
        <p:blipFill>
          <a:blip r:embed="rId12">
            <a:extLst>
              <a:ext uri="{96DAC541-7B7A-43D3-8B79-37D633B846F1}">
                <asvg:svgBlip xmlns:asvg="http://schemas.microsoft.com/office/drawing/2016/SVG/main" r:embed="rId13"/>
              </a:ext>
            </a:extLst>
          </a:blip>
          <a:stretch>
            <a:fillRect/>
          </a:stretch>
        </p:blipFill>
        <p:spPr>
          <a:xfrm>
            <a:off x="1920240" y="6195780"/>
            <a:ext cx="731520" cy="731520"/>
          </a:xfrm>
          <a:prstGeom prst="rect">
            <a:avLst/>
          </a:prstGeom>
        </p:spPr>
      </p:pic>
    </p:spTree>
    <p:extLst>
      <p:ext uri="{BB962C8B-B14F-4D97-AF65-F5344CB8AC3E}">
        <p14:creationId xmlns:p14="http://schemas.microsoft.com/office/powerpoint/2010/main" val="63115683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945775" y="742031"/>
            <a:ext cx="10146170" cy="600711"/>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s-MX" dirty="0" err="1">
                <a:sym typeface="Roboto Bold"/>
              </a:rPr>
              <a:t>Analysis</a:t>
            </a:r>
            <a:r>
              <a:rPr lang="es-MX" dirty="0">
                <a:sym typeface="Roboto Bold"/>
              </a:rPr>
              <a:t> </a:t>
            </a:r>
            <a:r>
              <a:rPr lang="es-MX" dirty="0" err="1">
                <a:sym typeface="Roboto Bold"/>
              </a:rPr>
              <a:t>Roadmap</a:t>
            </a:r>
            <a:endParaRPr lang="en-US" dirty="0">
              <a:sym typeface="Roboto Bold"/>
            </a:endParaRPr>
          </a:p>
        </p:txBody>
      </p:sp>
      <p:grpSp>
        <p:nvGrpSpPr>
          <p:cNvPr id="4" name="Grupo 3"/>
          <p:cNvGrpSpPr/>
          <p:nvPr/>
        </p:nvGrpSpPr>
        <p:grpSpPr>
          <a:xfrm>
            <a:off x="-1905000" y="1565252"/>
            <a:ext cx="18897600" cy="7241516"/>
            <a:chOff x="381000" y="1646019"/>
            <a:chExt cx="18897600" cy="7241516"/>
          </a:xfrm>
        </p:grpSpPr>
        <p:graphicFrame>
          <p:nvGraphicFramePr>
            <p:cNvPr id="10" name="Diagram 9">
              <a:extLst>
                <a:ext uri="{FF2B5EF4-FFF2-40B4-BE49-F238E27FC236}">
                  <a16:creationId xmlns:a16="http://schemas.microsoft.com/office/drawing/2014/main" id="{7ACDBF59-4EE5-8D30-A595-3C5DC26A0690}"/>
                </a:ext>
              </a:extLst>
            </p:cNvPr>
            <p:cNvGraphicFramePr/>
            <p:nvPr>
              <p:extLst>
                <p:ext uri="{D42A27DB-BD31-4B8C-83A1-F6EECF244321}">
                  <p14:modId xmlns:p14="http://schemas.microsoft.com/office/powerpoint/2010/main" val="570124904"/>
                </p:ext>
              </p:extLst>
            </p:nvPr>
          </p:nvGraphicFramePr>
          <p:xfrm>
            <a:off x="381000" y="1991435"/>
            <a:ext cx="18897600" cy="6896100"/>
          </p:xfrm>
          <a:graphic>
            <a:graphicData uri="http://schemas.openxmlformats.org/drawingml/2006/diagram">
              <dgm:relIds xmlns:dgm="http://schemas.openxmlformats.org/drawingml/2006/diagram" xmlns:r="http://schemas.openxmlformats.org/officeDocument/2006/relationships" r:dm="rId4" r:lo="rId5" r:qs="rId6" r:cs="rId7"/>
            </a:graphicData>
          </a:graphic>
        </p:graphicFrame>
        <p:pic>
          <p:nvPicPr>
            <p:cNvPr id="2050" name="Picture 2" descr="Instant Data Scraper | Escuela de Datos">
              <a:extLst>
                <a:ext uri="{FF2B5EF4-FFF2-40B4-BE49-F238E27FC236}">
                  <a16:creationId xmlns:a16="http://schemas.microsoft.com/office/drawing/2014/main" id="{A85A9631-0B1D-B0D1-8E08-FC18FEE7941E}"/>
                </a:ext>
              </a:extLst>
            </p:cNvPr>
            <p:cNvPicPr>
              <a:picLocks noChangeAspect="1" noChangeArrowheads="1"/>
            </p:cNvPicPr>
            <p:nvPr/>
          </p:nvPicPr>
          <p:blipFill rotWithShape="1">
            <a:blip r:embed="rId9">
              <a:extLst>
                <a:ext uri="{28A0092B-C50C-407E-A947-70E740481C1C}">
                  <a14:useLocalDpi xmlns:a14="http://schemas.microsoft.com/office/drawing/2010/main" val="0"/>
                </a:ext>
              </a:extLst>
            </a:blip>
            <a:srcRect l="31841" t="22476" r="33403" b="22075"/>
            <a:stretch/>
          </p:blipFill>
          <p:spPr bwMode="auto">
            <a:xfrm>
              <a:off x="2971800" y="1660157"/>
              <a:ext cx="986533" cy="892543"/>
            </a:xfrm>
            <a:prstGeom prst="flowChartConnector">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79DFA2FE-F1DF-CE34-3462-E13AEA345A66}"/>
                </a:ext>
              </a:extLst>
            </p:cNvPr>
            <p:cNvPicPr>
              <a:picLocks noChangeAspect="1"/>
            </p:cNvPicPr>
            <p:nvPr/>
          </p:nvPicPr>
          <p:blipFill>
            <a:blip r:embed="rId10"/>
            <a:stretch>
              <a:fillRect/>
            </a:stretch>
          </p:blipFill>
          <p:spPr>
            <a:xfrm>
              <a:off x="2985655" y="3514050"/>
              <a:ext cx="1005840" cy="1005840"/>
            </a:xfrm>
            <a:prstGeom prst="rect">
              <a:avLst/>
            </a:prstGeom>
          </p:spPr>
        </p:pic>
        <p:pic>
          <p:nvPicPr>
            <p:cNvPr id="14" name="Picture 13">
              <a:extLst>
                <a:ext uri="{FF2B5EF4-FFF2-40B4-BE49-F238E27FC236}">
                  <a16:creationId xmlns:a16="http://schemas.microsoft.com/office/drawing/2014/main" id="{1D06068B-9D63-797B-7929-668418C0AB87}"/>
                </a:ext>
              </a:extLst>
            </p:cNvPr>
            <p:cNvPicPr>
              <a:picLocks noChangeAspect="1"/>
            </p:cNvPicPr>
            <p:nvPr/>
          </p:nvPicPr>
          <p:blipFill>
            <a:blip r:embed="rId10"/>
            <a:stretch>
              <a:fillRect/>
            </a:stretch>
          </p:blipFill>
          <p:spPr>
            <a:xfrm>
              <a:off x="2985655" y="7279334"/>
              <a:ext cx="1005840" cy="1005840"/>
            </a:xfrm>
            <a:prstGeom prst="rect">
              <a:avLst/>
            </a:prstGeom>
          </p:spPr>
        </p:pic>
        <p:pic>
          <p:nvPicPr>
            <p:cNvPr id="18" name="Graphic 17" descr="Users with solid fill">
              <a:extLst>
                <a:ext uri="{FF2B5EF4-FFF2-40B4-BE49-F238E27FC236}">
                  <a16:creationId xmlns:a16="http://schemas.microsoft.com/office/drawing/2014/main" id="{090AEFA0-E399-77E1-7A9F-5F8B49BCC930}"/>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3031375" y="5369217"/>
              <a:ext cx="914400" cy="914400"/>
            </a:xfrm>
            <a:prstGeom prst="rect">
              <a:avLst/>
            </a:prstGeom>
          </p:spPr>
        </p:pic>
        <p:pic>
          <p:nvPicPr>
            <p:cNvPr id="2064" name="Picture 16">
              <a:extLst>
                <a:ext uri="{FF2B5EF4-FFF2-40B4-BE49-F238E27FC236}">
                  <a16:creationId xmlns:a16="http://schemas.microsoft.com/office/drawing/2014/main" id="{2BA76F35-52AD-B80E-E78F-8EC2F63809EA}"/>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24600" y="1646019"/>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0" name="Picture 16">
              <a:extLst>
                <a:ext uri="{FF2B5EF4-FFF2-40B4-BE49-F238E27FC236}">
                  <a16:creationId xmlns:a16="http://schemas.microsoft.com/office/drawing/2014/main" id="{61502C4E-A168-A41B-4E21-30B9135CA15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6324599" y="3597588"/>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1" name="Picture 16">
              <a:extLst>
                <a:ext uri="{FF2B5EF4-FFF2-40B4-BE49-F238E27FC236}">
                  <a16:creationId xmlns:a16="http://schemas.microsoft.com/office/drawing/2014/main" id="{F5550919-B8A0-FA35-E602-E6B954A444BD}"/>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34404" y="1646019"/>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16">
              <a:extLst>
                <a:ext uri="{FF2B5EF4-FFF2-40B4-BE49-F238E27FC236}">
                  <a16:creationId xmlns:a16="http://schemas.microsoft.com/office/drawing/2014/main" id="{D8136CB8-CEB5-2891-F152-CEDE61F62767}"/>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74290" y="3508309"/>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3" name="Picture 16">
              <a:extLst>
                <a:ext uri="{FF2B5EF4-FFF2-40B4-BE49-F238E27FC236}">
                  <a16:creationId xmlns:a16="http://schemas.microsoft.com/office/drawing/2014/main" id="{5E48AC66-FB99-7BA3-258D-C91E7FD6DE3B}"/>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74290" y="5369217"/>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4" name="Picture 16">
              <a:extLst>
                <a:ext uri="{FF2B5EF4-FFF2-40B4-BE49-F238E27FC236}">
                  <a16:creationId xmlns:a16="http://schemas.microsoft.com/office/drawing/2014/main" id="{4D3D3B90-BC13-34CD-6A34-63B107F6C518}"/>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9576378" y="7173499"/>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16">
              <a:extLst>
                <a:ext uri="{FF2B5EF4-FFF2-40B4-BE49-F238E27FC236}">
                  <a16:creationId xmlns:a16="http://schemas.microsoft.com/office/drawing/2014/main" id="{8A420D7B-8437-A6EA-B5C7-7606988CFDC6}"/>
                </a:ext>
              </a:extLst>
            </p:cNvPr>
            <p:cNvPicPr>
              <a:picLocks noChangeAspect="1" noChangeArrowheads="1"/>
            </p:cNvPicPr>
            <p:nvPr/>
          </p:nvPicPr>
          <p:blipFill>
            <a:blip r:embed="rId13" cstate="print">
              <a:extLst>
                <a:ext uri="{28A0092B-C50C-407E-A947-70E740481C1C}">
                  <a14:useLocalDpi xmlns:a14="http://schemas.microsoft.com/office/drawing/2010/main" val="0"/>
                </a:ext>
              </a:extLst>
            </a:blip>
            <a:srcRect/>
            <a:stretch>
              <a:fillRect/>
            </a:stretch>
          </p:blipFill>
          <p:spPr bwMode="auto">
            <a:xfrm>
              <a:off x="12877800" y="7257873"/>
              <a:ext cx="916587" cy="1005840"/>
            </a:xfrm>
            <a:prstGeom prst="rect">
              <a:avLst/>
            </a:prstGeom>
            <a:noFill/>
            <a:extLst>
              <a:ext uri="{909E8E84-426E-40DD-AFC4-6F175D3DCCD1}">
                <a14:hiddenFill xmlns:a14="http://schemas.microsoft.com/office/drawing/2010/main">
                  <a:solidFill>
                    <a:srgbClr val="FFFFFF"/>
                  </a:solidFill>
                </a14:hiddenFill>
              </a:ext>
            </a:extLst>
          </p:spPr>
        </p:pic>
        <p:pic>
          <p:nvPicPr>
            <p:cNvPr id="2072" name="Picture 24" descr="Download Microsoft Excel Logo in SVG Vector or PNG File Format - Logo.wine">
              <a:extLst>
                <a:ext uri="{FF2B5EF4-FFF2-40B4-BE49-F238E27FC236}">
                  <a16:creationId xmlns:a16="http://schemas.microsoft.com/office/drawing/2014/main" id="{014F9B52-558F-899F-634D-E8222CF25571}"/>
                </a:ext>
              </a:extLst>
            </p:cNvPr>
            <p:cNvPicPr>
              <a:picLocks noChangeAspect="1" noChangeArrowheads="1"/>
            </p:cNvPicPr>
            <p:nvPr/>
          </p:nvPicPr>
          <p:blipFill>
            <a:blip r:embed="rId14" cstate="print">
              <a:extLst>
                <a:ext uri="{28A0092B-C50C-407E-A947-70E740481C1C}">
                  <a14:useLocalDpi xmlns:a14="http://schemas.microsoft.com/office/drawing/2010/main" val="0"/>
                </a:ext>
              </a:extLst>
            </a:blip>
            <a:srcRect/>
            <a:stretch>
              <a:fillRect/>
            </a:stretch>
          </p:blipFill>
          <p:spPr bwMode="auto">
            <a:xfrm>
              <a:off x="5943600" y="5234501"/>
              <a:ext cx="1758590" cy="1172393"/>
            </a:xfrm>
            <a:prstGeom prst="rect">
              <a:avLst/>
            </a:prstGeom>
            <a:noFill/>
            <a:extLst>
              <a:ext uri="{909E8E84-426E-40DD-AFC4-6F175D3DCCD1}">
                <a14:hiddenFill xmlns:a14="http://schemas.microsoft.com/office/drawing/2010/main">
                  <a:solidFill>
                    <a:srgbClr val="FFFFFF"/>
                  </a:solidFill>
                </a14:hiddenFill>
              </a:ext>
            </a:extLst>
          </p:spPr>
        </p:pic>
        <p:pic>
          <p:nvPicPr>
            <p:cNvPr id="26" name="Graphic 25" descr="Users with solid fill">
              <a:extLst>
                <a:ext uri="{FF2B5EF4-FFF2-40B4-BE49-F238E27FC236}">
                  <a16:creationId xmlns:a16="http://schemas.microsoft.com/office/drawing/2014/main" id="{CFF95113-9070-6637-35B7-39AF87ABB6EC}"/>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6376330" y="7263155"/>
              <a:ext cx="914400" cy="914400"/>
            </a:xfrm>
            <a:prstGeom prst="rect">
              <a:avLst/>
            </a:prstGeom>
          </p:spPr>
        </p:pic>
        <p:pic>
          <p:nvPicPr>
            <p:cNvPr id="27" name="Graphic 26" descr="Users with solid fill">
              <a:extLst>
                <a:ext uri="{FF2B5EF4-FFF2-40B4-BE49-F238E27FC236}">
                  <a16:creationId xmlns:a16="http://schemas.microsoft.com/office/drawing/2014/main" id="{F4F6DEE4-6B63-258B-36D9-9198B8D130DA}"/>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913390" y="5439485"/>
              <a:ext cx="914400" cy="914400"/>
            </a:xfrm>
            <a:prstGeom prst="rect">
              <a:avLst/>
            </a:prstGeom>
          </p:spPr>
        </p:pic>
        <p:pic>
          <p:nvPicPr>
            <p:cNvPr id="28" name="Graphic 27" descr="Users with solid fill">
              <a:extLst>
                <a:ext uri="{FF2B5EF4-FFF2-40B4-BE49-F238E27FC236}">
                  <a16:creationId xmlns:a16="http://schemas.microsoft.com/office/drawing/2014/main" id="{6474AF9B-59E0-6B51-61A7-35EAE7320AE1}"/>
                </a:ext>
              </a:extLst>
            </p:cNvPr>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12874668" y="3508309"/>
              <a:ext cx="914400" cy="914400"/>
            </a:xfrm>
            <a:prstGeom prst="rect">
              <a:avLst/>
            </a:prstGeom>
          </p:spPr>
        </p:pic>
      </p:grpSp>
      <p:grpSp>
        <p:nvGrpSpPr>
          <p:cNvPr id="11" name="Group 10">
            <a:extLst>
              <a:ext uri="{FF2B5EF4-FFF2-40B4-BE49-F238E27FC236}">
                <a16:creationId xmlns:a16="http://schemas.microsoft.com/office/drawing/2014/main" id="{D271249A-5EFA-44E4-F1D9-CCFE82CD0B38}"/>
              </a:ext>
            </a:extLst>
          </p:cNvPr>
          <p:cNvGrpSpPr/>
          <p:nvPr/>
        </p:nvGrpSpPr>
        <p:grpSpPr>
          <a:xfrm>
            <a:off x="13841491" y="1943100"/>
            <a:ext cx="4625081" cy="6975789"/>
            <a:chOff x="13683511" y="2745736"/>
            <a:chExt cx="4625081" cy="6975789"/>
          </a:xfrm>
        </p:grpSpPr>
        <p:sp>
          <p:nvSpPr>
            <p:cNvPr id="5" name="CuadroTexto 4"/>
            <p:cNvSpPr txBox="1"/>
            <p:nvPr/>
          </p:nvSpPr>
          <p:spPr>
            <a:xfrm>
              <a:off x="14477999" y="3365927"/>
              <a:ext cx="2952366" cy="5262979"/>
            </a:xfrm>
            <a:prstGeom prst="rect">
              <a:avLst/>
            </a:prstGeom>
            <a:noFill/>
            <a:ln w="76200">
              <a:solidFill>
                <a:schemeClr val="accent1"/>
              </a:solidFill>
              <a:prstDash val="sysDash"/>
            </a:ln>
            <a:scene3d>
              <a:camera prst="orthographicFront">
                <a:rot lat="0" lon="0" rev="0"/>
              </a:camera>
              <a:lightRig rig="threePt" dir="t">
                <a:rot lat="0" lon="0" rev="1200000"/>
              </a:lightRig>
            </a:scene3d>
          </p:spPr>
          <p:style>
            <a:lnRef idx="0">
              <a:schemeClr val="dk1"/>
            </a:lnRef>
            <a:fillRef idx="3">
              <a:schemeClr val="dk1"/>
            </a:fillRef>
            <a:effectRef idx="3">
              <a:schemeClr val="dk1"/>
            </a:effectRef>
            <a:fontRef idx="minor">
              <a:schemeClr val="lt1"/>
            </a:fontRef>
          </p:style>
          <p:txBody>
            <a:bodyPr wrap="square" rtlCol="0">
              <a:spAutoFit/>
            </a:bodyPr>
            <a:lstStyle/>
            <a:p>
              <a:pPr algn="ctr">
                <a:spcBef>
                  <a:spcPts val="1800"/>
                </a:spcBef>
              </a:pPr>
              <a:r>
                <a:rPr lang="en-US" b="1" i="1" dirty="0">
                  <a:solidFill>
                    <a:schemeClr val="tx2">
                      <a:lumMod val="75000"/>
                    </a:schemeClr>
                  </a:solidFill>
                  <a:latin typeface="Franklin Gothic Book" panose="020B0503020102020204" pitchFamily="34" charset="0"/>
                </a:rPr>
                <a:t>Data Manipulation</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Pandas</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Numpy</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Datetime</a:t>
              </a:r>
            </a:p>
            <a:p>
              <a:pPr algn="ctr">
                <a:spcBef>
                  <a:spcPts val="1200"/>
                </a:spcBef>
              </a:pPr>
              <a:r>
                <a:rPr lang="en-US" b="1" i="1" dirty="0">
                  <a:solidFill>
                    <a:schemeClr val="tx2">
                      <a:lumMod val="75000"/>
                    </a:schemeClr>
                  </a:solidFill>
                  <a:latin typeface="Franklin Gothic Book" panose="020B0503020102020204" pitchFamily="34" charset="0"/>
                </a:rPr>
                <a:t>Text Preprocessing and NLP</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String</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Re</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Nltk</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TextBlob</a:t>
              </a:r>
            </a:p>
            <a:p>
              <a:pPr algn="ctr">
                <a:spcBef>
                  <a:spcPts val="1200"/>
                </a:spcBef>
              </a:pPr>
              <a:r>
                <a:rPr lang="en-US" b="1" i="1" dirty="0">
                  <a:solidFill>
                    <a:schemeClr val="tx2">
                      <a:lumMod val="75000"/>
                    </a:schemeClr>
                  </a:solidFill>
                  <a:latin typeface="Franklin Gothic Book" panose="020B0503020102020204" pitchFamily="34" charset="0"/>
                </a:rPr>
                <a:t>Visualization</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Matplotlib</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Seaborn</a:t>
              </a:r>
            </a:p>
            <a:p>
              <a:pPr marL="342900" indent="-342900" algn="ctr">
                <a:buFont typeface="Arial" panose="020B0604020202020204" pitchFamily="34" charset="0"/>
                <a:buChar char="•"/>
              </a:pPr>
              <a:r>
                <a:rPr lang="en-US" dirty="0" err="1">
                  <a:solidFill>
                    <a:schemeClr val="tx2">
                      <a:lumMod val="75000"/>
                    </a:schemeClr>
                  </a:solidFill>
                  <a:latin typeface="Franklin Gothic Book" panose="020B0503020102020204" pitchFamily="34" charset="0"/>
                </a:rPr>
                <a:t>Worldcloud</a:t>
              </a:r>
              <a:endParaRPr lang="en-US" dirty="0">
                <a:solidFill>
                  <a:schemeClr val="tx2">
                    <a:lumMod val="75000"/>
                  </a:schemeClr>
                </a:solidFill>
                <a:latin typeface="Franklin Gothic Book" panose="020B0503020102020204" pitchFamily="34" charset="0"/>
              </a:endParaRPr>
            </a:p>
            <a:p>
              <a:pPr algn="ctr">
                <a:spcBef>
                  <a:spcPts val="1200"/>
                </a:spcBef>
              </a:pPr>
              <a:r>
                <a:rPr lang="en-US" b="1" i="1" dirty="0">
                  <a:solidFill>
                    <a:schemeClr val="tx2">
                      <a:lumMod val="75000"/>
                    </a:schemeClr>
                  </a:solidFill>
                  <a:latin typeface="Franklin Gothic Book" panose="020B0503020102020204" pitchFamily="34" charset="0"/>
                </a:rPr>
                <a:t>ML and Modeling</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Scipy</a:t>
              </a:r>
            </a:p>
            <a:p>
              <a:pPr marL="342900" indent="-342900" algn="ctr">
                <a:buFont typeface="Arial" panose="020B0604020202020204" pitchFamily="34" charset="0"/>
                <a:buChar char="•"/>
              </a:pPr>
              <a:r>
                <a:rPr lang="en-US" dirty="0">
                  <a:solidFill>
                    <a:schemeClr val="tx2">
                      <a:lumMod val="75000"/>
                    </a:schemeClr>
                  </a:solidFill>
                  <a:latin typeface="Franklin Gothic Book" panose="020B0503020102020204" pitchFamily="34" charset="0"/>
                </a:rPr>
                <a:t>Sklearn</a:t>
              </a:r>
            </a:p>
          </p:txBody>
        </p:sp>
        <p:pic>
          <p:nvPicPr>
            <p:cNvPr id="8" name="Picture 7">
              <a:extLst>
                <a:ext uri="{FF2B5EF4-FFF2-40B4-BE49-F238E27FC236}">
                  <a16:creationId xmlns:a16="http://schemas.microsoft.com/office/drawing/2014/main" id="{EF9ED419-271D-BB53-EE2C-59A8430947F3}"/>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rot="20127476">
              <a:off x="16586937" y="2745736"/>
              <a:ext cx="1721655" cy="1854090"/>
            </a:xfrm>
            <a:prstGeom prst="rect">
              <a:avLst/>
            </a:prstGeom>
          </p:spPr>
        </p:pic>
        <p:pic>
          <p:nvPicPr>
            <p:cNvPr id="9" name="Picture 8">
              <a:extLst>
                <a:ext uri="{FF2B5EF4-FFF2-40B4-BE49-F238E27FC236}">
                  <a16:creationId xmlns:a16="http://schemas.microsoft.com/office/drawing/2014/main" id="{35302284-C7AC-FBA0-4261-08FBF7AF3C0E}"/>
                </a:ext>
              </a:extLst>
            </p:cNvPr>
            <p:cNvPicPr>
              <a:picLocks noChangeAspect="1"/>
            </p:cNvPicPr>
            <p:nvPr/>
          </p:nvPicPr>
          <p:blipFill>
            <a:blip r:embed="rId15">
              <a:extLst>
                <a:ext uri="{BEBA8EAE-BF5A-486C-A8C5-ECC9F3942E4B}">
                  <a14:imgProps xmlns:a14="http://schemas.microsoft.com/office/drawing/2010/main">
                    <a14:imgLayer r:embed="rId16">
                      <a14:imgEffect>
                        <a14:backgroundRemoval t="10000" b="90000" l="10000" r="90000"/>
                      </a14:imgEffect>
                    </a14:imgLayer>
                  </a14:imgProps>
                </a:ext>
              </a:extLst>
            </a:blip>
            <a:stretch>
              <a:fillRect/>
            </a:stretch>
          </p:blipFill>
          <p:spPr>
            <a:xfrm rot="20127476">
              <a:off x="13683511" y="7867435"/>
              <a:ext cx="1721655" cy="1854090"/>
            </a:xfrm>
            <a:prstGeom prst="rect">
              <a:avLst/>
            </a:prstGeom>
          </p:spPr>
        </p:pic>
      </p:grpSp>
      <p:sp>
        <p:nvSpPr>
          <p:cNvPr id="12" name="TextBox 7">
            <a:extLst>
              <a:ext uri="{FF2B5EF4-FFF2-40B4-BE49-F238E27FC236}">
                <a16:creationId xmlns:a16="http://schemas.microsoft.com/office/drawing/2014/main" id="{AD376D32-1AF4-B3E7-B319-6996B3B9AB28}"/>
              </a:ext>
            </a:extLst>
          </p:cNvPr>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6</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7</a:t>
            </a:r>
          </a:p>
        </p:txBody>
      </p:sp>
      <p:sp>
        <p:nvSpPr>
          <p:cNvPr id="12" name="TextBox 6"/>
          <p:cNvSpPr txBox="1"/>
          <p:nvPr/>
        </p:nvSpPr>
        <p:spPr>
          <a:xfrm>
            <a:off x="373380" y="416253"/>
            <a:ext cx="157734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What are the primary topics discussed in the YouTube comments related to Amazon's $0 tax payment in 2018?</a:t>
            </a:r>
            <a:endParaRPr lang="en-US" sz="3600" dirty="0">
              <a:sym typeface="Roboto"/>
            </a:endParaRPr>
          </a:p>
        </p:txBody>
      </p:sp>
      <p:pic>
        <p:nvPicPr>
          <p:cNvPr id="5" name="Imagen 4"/>
          <p:cNvPicPr>
            <a:picLocks noChangeAspect="1"/>
          </p:cNvPicPr>
          <p:nvPr/>
        </p:nvPicPr>
        <p:blipFill>
          <a:blip r:embed="rId4"/>
          <a:stretch>
            <a:fillRect/>
          </a:stretch>
        </p:blipFill>
        <p:spPr>
          <a:xfrm>
            <a:off x="381000" y="2009578"/>
            <a:ext cx="9392339" cy="7593806"/>
          </a:xfrm>
          <a:prstGeom prst="roundRect">
            <a:avLst>
              <a:gd name="adj" fmla="val 8594"/>
            </a:avLst>
          </a:prstGeom>
          <a:solidFill>
            <a:srgbClr val="FFFFFF">
              <a:shade val="85000"/>
            </a:srgbClr>
          </a:solidFill>
          <a:ln>
            <a:noFill/>
          </a:ln>
          <a:effectLst>
            <a:reflection blurRad="12700" stA="38000" endPos="28000" dist="5000" dir="5400000" sy="-100000" algn="bl" rotWithShape="0"/>
          </a:effectLst>
        </p:spPr>
      </p:pic>
      <p:sp>
        <p:nvSpPr>
          <p:cNvPr id="8" name="Rectángulo 7"/>
          <p:cNvSpPr/>
          <p:nvPr/>
        </p:nvSpPr>
        <p:spPr>
          <a:xfrm>
            <a:off x="10436139" y="2169641"/>
            <a:ext cx="6023061" cy="6832640"/>
          </a:xfrm>
          <a:prstGeom prst="rect">
            <a:avLst/>
          </a:prstGeom>
        </p:spPr>
        <p:txBody>
          <a:bodyPr wrap="square">
            <a:spAutoFit/>
          </a:bodyPr>
          <a:lstStyle/>
          <a:p>
            <a:pPr marL="285750" indent="-285750" algn="just">
              <a:spcAft>
                <a:spcPts val="600"/>
              </a:spcAft>
              <a:buClr>
                <a:srgbClr val="0070C0"/>
              </a:buClr>
              <a:buFont typeface="Wingdings" panose="05000000000000000000" pitchFamily="2" charset="2"/>
              <a:buChar char="ü"/>
            </a:pPr>
            <a:r>
              <a:rPr lang="en-US" sz="2200" b="1" dirty="0">
                <a:solidFill>
                  <a:schemeClr val="tx2">
                    <a:lumMod val="75000"/>
                  </a:schemeClr>
                </a:solidFill>
                <a:latin typeface="Franklin Gothic Book" panose="020B0503020102020204" pitchFamily="34" charset="0"/>
              </a:rPr>
              <a:t>High frequency of Tax-Related Terms</a:t>
            </a:r>
            <a:r>
              <a:rPr lang="en-US" sz="2200" dirty="0">
                <a:latin typeface="Franklin Gothic Book" panose="020B0503020102020204" pitchFamily="34" charset="0"/>
              </a:rPr>
              <a:t>: The most prominent words are “tax”, “taxes” ,“pay”.</a:t>
            </a:r>
          </a:p>
          <a:p>
            <a:pPr marL="285750" indent="-285750" algn="just">
              <a:spcAft>
                <a:spcPts val="600"/>
              </a:spcAft>
              <a:buClr>
                <a:srgbClr val="0070C0"/>
              </a:buClr>
              <a:buFont typeface="Wingdings" panose="05000000000000000000" pitchFamily="2" charset="2"/>
              <a:buChar char="ü"/>
            </a:pPr>
            <a:r>
              <a:rPr lang="en-US" sz="2200" b="1" dirty="0">
                <a:solidFill>
                  <a:schemeClr val="tx2">
                    <a:lumMod val="75000"/>
                  </a:schemeClr>
                </a:solidFill>
                <a:latin typeface="Franklin Gothic Book" panose="020B0503020102020204" pitchFamily="34" charset="0"/>
              </a:rPr>
              <a:t>Strong Focus on Amazon</a:t>
            </a:r>
            <a:r>
              <a:rPr lang="en-US" sz="2200" dirty="0">
                <a:latin typeface="Franklin Gothic Book" panose="020B0503020102020204" pitchFamily="34" charset="0"/>
              </a:rPr>
              <a:t>: The word “Amazon” appears centrally, reinforcing that public discourse was intensely centered on the company’s actions.</a:t>
            </a:r>
          </a:p>
          <a:p>
            <a:pPr marL="285750" indent="-285750" algn="just">
              <a:spcAft>
                <a:spcPts val="600"/>
              </a:spcAft>
              <a:buClr>
                <a:srgbClr val="0070C0"/>
              </a:buClr>
              <a:buFont typeface="Wingdings" panose="05000000000000000000" pitchFamily="2" charset="2"/>
              <a:buChar char="ü"/>
            </a:pPr>
            <a:r>
              <a:rPr lang="en-US" sz="2200" b="1" dirty="0">
                <a:solidFill>
                  <a:schemeClr val="tx2">
                    <a:lumMod val="75000"/>
                  </a:schemeClr>
                </a:solidFill>
                <a:latin typeface="Franklin Gothic Book" panose="020B0503020102020204" pitchFamily="34" charset="0"/>
              </a:rPr>
              <a:t>Public Sentiment around Fairness</a:t>
            </a:r>
            <a:r>
              <a:rPr lang="en-US" sz="2200" dirty="0">
                <a:latin typeface="Franklin Gothic Book" panose="020B0503020102020204" pitchFamily="34" charset="0"/>
              </a:rPr>
              <a:t>: Words like “people”, “job”, “money”, and “corporation” suggest that commenters are drawing contrasts between everyday taxpayers and large corporations.</a:t>
            </a:r>
          </a:p>
          <a:p>
            <a:pPr marL="285750" indent="-285750" algn="just">
              <a:spcAft>
                <a:spcPts val="600"/>
              </a:spcAft>
              <a:buClr>
                <a:srgbClr val="0070C0"/>
              </a:buClr>
              <a:buFont typeface="Wingdings" panose="05000000000000000000" pitchFamily="2" charset="2"/>
              <a:buChar char="ü"/>
            </a:pPr>
            <a:r>
              <a:rPr lang="en-US" sz="2200" b="1" dirty="0">
                <a:solidFill>
                  <a:schemeClr val="tx2">
                    <a:lumMod val="75000"/>
                  </a:schemeClr>
                </a:solidFill>
                <a:latin typeface="Franklin Gothic Book" panose="020B0503020102020204" pitchFamily="34" charset="0"/>
              </a:rPr>
              <a:t>Political and System criticism</a:t>
            </a:r>
            <a:r>
              <a:rPr lang="en-US" sz="2200" dirty="0">
                <a:latin typeface="Franklin Gothic Book" panose="020B0503020102020204" pitchFamily="34" charset="0"/>
              </a:rPr>
              <a:t>: Mentions of “government”, “federal”, and “yang” indicate that the conversation extended into political territory.</a:t>
            </a:r>
          </a:p>
          <a:p>
            <a:pPr marL="285750" indent="-285750" algn="just">
              <a:buClr>
                <a:srgbClr val="0070C0"/>
              </a:buClr>
              <a:buFont typeface="Wingdings" panose="05000000000000000000" pitchFamily="2" charset="2"/>
              <a:buChar char="ü"/>
            </a:pPr>
            <a:r>
              <a:rPr lang="en-US" sz="2200" b="1" dirty="0">
                <a:solidFill>
                  <a:schemeClr val="tx2">
                    <a:lumMod val="75000"/>
                  </a:schemeClr>
                </a:solidFill>
                <a:latin typeface="Franklin Gothic Book" panose="020B0503020102020204" pitchFamily="34" charset="0"/>
              </a:rPr>
              <a:t>Calls for action</a:t>
            </a:r>
            <a:r>
              <a:rPr lang="en-US" sz="2200" dirty="0">
                <a:latin typeface="Franklin Gothic Book" panose="020B0503020102020204" pitchFamily="34" charset="0"/>
              </a:rPr>
              <a:t>: Terms such as “need”, “make”, “change”, and “breaks” imply not just criticism, but a desire for change in tax policy or corporate responsibility.</a:t>
            </a:r>
          </a:p>
        </p:txBody>
      </p:sp>
    </p:spTree>
    <p:extLst>
      <p:ext uri="{BB962C8B-B14F-4D97-AF65-F5344CB8AC3E}">
        <p14:creationId xmlns:p14="http://schemas.microsoft.com/office/powerpoint/2010/main" val="148818096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2"/>
          <p:cNvSpPr/>
          <p:nvPr/>
        </p:nvSpPr>
        <p:spPr>
          <a:xfrm>
            <a:off x="0" y="8919768"/>
            <a:ext cx="18288000" cy="1367232"/>
          </a:xfrm>
          <a:custGeom>
            <a:avLst/>
            <a:gdLst/>
            <a:ahLst/>
            <a:cxnLst/>
            <a:rect l="l" t="t" r="r" b="b"/>
            <a:pathLst>
              <a:path w="18288000" h="1367232">
                <a:moveTo>
                  <a:pt x="0" y="0"/>
                </a:moveTo>
                <a:lnTo>
                  <a:pt x="18288000" y="0"/>
                </a:lnTo>
                <a:lnTo>
                  <a:pt x="18288000" y="1367232"/>
                </a:lnTo>
                <a:lnTo>
                  <a:pt x="0" y="1367232"/>
                </a:lnTo>
                <a:lnTo>
                  <a:pt x="0" y="0"/>
                </a:lnTo>
                <a:close/>
              </a:path>
            </a:pathLst>
          </a:custGeom>
          <a:blipFill>
            <a:blip r:embed="rId3"/>
            <a:stretch>
              <a:fillRect t="-652396"/>
            </a:stretch>
          </a:blipFill>
        </p:spPr>
        <p:txBody>
          <a:bodyPr/>
          <a:lstStyle/>
          <a:p>
            <a:endParaRPr lang="en-US"/>
          </a:p>
        </p:txBody>
      </p:sp>
      <p:sp>
        <p:nvSpPr>
          <p:cNvPr id="3" name="Freeform 3"/>
          <p:cNvSpPr/>
          <p:nvPr/>
        </p:nvSpPr>
        <p:spPr>
          <a:xfrm>
            <a:off x="15994815" y="0"/>
            <a:ext cx="2293185" cy="2063613"/>
          </a:xfrm>
          <a:custGeom>
            <a:avLst/>
            <a:gdLst/>
            <a:ahLst/>
            <a:cxnLst/>
            <a:rect l="l" t="t" r="r" b="b"/>
            <a:pathLst>
              <a:path w="2293185" h="2063613">
                <a:moveTo>
                  <a:pt x="0" y="0"/>
                </a:moveTo>
                <a:lnTo>
                  <a:pt x="2293185" y="0"/>
                </a:lnTo>
                <a:lnTo>
                  <a:pt x="2293185" y="2063613"/>
                </a:lnTo>
                <a:lnTo>
                  <a:pt x="0" y="2063613"/>
                </a:lnTo>
                <a:lnTo>
                  <a:pt x="0" y="0"/>
                </a:lnTo>
                <a:close/>
              </a:path>
            </a:pathLst>
          </a:custGeom>
          <a:blipFill>
            <a:blip r:embed="rId3"/>
            <a:stretch>
              <a:fillRect l="-697493" b="-398494"/>
            </a:stretch>
          </a:blipFill>
        </p:spPr>
        <p:txBody>
          <a:bodyPr/>
          <a:lstStyle/>
          <a:p>
            <a:endParaRPr lang="en-US"/>
          </a:p>
        </p:txBody>
      </p:sp>
      <p:sp>
        <p:nvSpPr>
          <p:cNvPr id="6" name="TextBox 6"/>
          <p:cNvSpPr txBox="1"/>
          <p:nvPr/>
        </p:nvSpPr>
        <p:spPr>
          <a:xfrm>
            <a:off x="304800" y="580788"/>
            <a:ext cx="15087600" cy="1231106"/>
          </a:xfrm>
          <a:prstGeom prst="rect">
            <a:avLst/>
          </a:prstGeom>
        </p:spPr>
        <p:txBody>
          <a:bodyPr wrap="square" lIns="0" tIns="0" rIns="0" bIns="0" rtlCol="0" anchor="t">
            <a:spAutoFit/>
          </a:bodyPr>
          <a:lstStyle>
            <a:defPPr>
              <a:defRPr lang="en-US"/>
            </a:defPPr>
            <a:lvl1pPr algn="ctr">
              <a:lnSpc>
                <a:spcPts val="4809"/>
              </a:lnSpc>
              <a:defRPr sz="4400" b="1">
                <a:solidFill>
                  <a:srgbClr val="191919"/>
                </a:solidFill>
                <a:latin typeface="Roboto Bold"/>
                <a:ea typeface="Roboto Bold"/>
                <a:cs typeface="Roboto Bold"/>
              </a:defRPr>
            </a:lvl1pPr>
          </a:lstStyle>
          <a:p>
            <a:r>
              <a:rPr lang="en-US" dirty="0">
                <a:sym typeface="Roboto"/>
              </a:rPr>
              <a:t>What is the overall public sentiment toward Amazon's $0 federal tax payment in 2018? positive, negative, neutral?</a:t>
            </a:r>
          </a:p>
        </p:txBody>
      </p:sp>
      <p:sp>
        <p:nvSpPr>
          <p:cNvPr id="7" name="TextBox 7"/>
          <p:cNvSpPr txBox="1"/>
          <p:nvPr/>
        </p:nvSpPr>
        <p:spPr>
          <a:xfrm>
            <a:off x="16576778" y="8984234"/>
            <a:ext cx="682522" cy="274066"/>
          </a:xfrm>
          <a:prstGeom prst="rect">
            <a:avLst/>
          </a:prstGeom>
        </p:spPr>
        <p:txBody>
          <a:bodyPr lIns="0" tIns="0" rIns="0" bIns="0" rtlCol="0" anchor="t">
            <a:spAutoFit/>
          </a:bodyPr>
          <a:lstStyle/>
          <a:p>
            <a:pPr algn="r">
              <a:lnSpc>
                <a:spcPts val="2147"/>
              </a:lnSpc>
            </a:pPr>
            <a:r>
              <a:rPr lang="en-US" sz="1900" b="1" dirty="0">
                <a:solidFill>
                  <a:srgbClr val="000000"/>
                </a:solidFill>
                <a:latin typeface="Source Sans Pro Bold"/>
                <a:ea typeface="Source Sans Pro Bold"/>
                <a:cs typeface="Source Sans Pro Bold"/>
                <a:sym typeface="Source Sans Pro Bold"/>
              </a:rPr>
              <a:t>8</a:t>
            </a:r>
          </a:p>
        </p:txBody>
      </p:sp>
      <p:sp>
        <p:nvSpPr>
          <p:cNvPr id="17" name="Rectángulo 16"/>
          <p:cNvSpPr/>
          <p:nvPr/>
        </p:nvSpPr>
        <p:spPr>
          <a:xfrm>
            <a:off x="1699437" y="2210128"/>
            <a:ext cx="5343900" cy="584775"/>
          </a:xfrm>
          <a:prstGeom prst="rect">
            <a:avLst/>
          </a:prstGeom>
        </p:spPr>
        <p:txBody>
          <a:bodyPr wrap="none">
            <a:spAutoFit/>
          </a:bodyPr>
          <a:lstStyle/>
          <a:p>
            <a:pPr algn="ctr">
              <a:defRPr sz="3200" b="1" i="0" u="none" strike="noStrike" kern="1200" spc="0" baseline="0">
                <a:solidFill>
                  <a:srgbClr val="000000"/>
                </a:solidFill>
                <a:latin typeface="Franklin Gothic Book" panose="020B0503020102020204" pitchFamily="34" charset="0"/>
                <a:ea typeface="+mn-ea"/>
                <a:cs typeface="+mn-cs"/>
              </a:defRPr>
            </a:pPr>
            <a:r>
              <a:rPr lang="en-US" b="1" dirty="0"/>
              <a:t>Sentiment Analysis by Polarity</a:t>
            </a:r>
          </a:p>
        </p:txBody>
      </p:sp>
      <p:sp>
        <p:nvSpPr>
          <p:cNvPr id="18" name="Rectángulo 17"/>
          <p:cNvSpPr/>
          <p:nvPr/>
        </p:nvSpPr>
        <p:spPr>
          <a:xfrm>
            <a:off x="10570972" y="2210128"/>
            <a:ext cx="6040628" cy="584775"/>
          </a:xfrm>
          <a:prstGeom prst="rect">
            <a:avLst/>
          </a:prstGeom>
        </p:spPr>
        <p:txBody>
          <a:bodyPr wrap="none">
            <a:spAutoFit/>
          </a:bodyPr>
          <a:lstStyle/>
          <a:p>
            <a:pPr algn="ctr">
              <a:defRPr sz="3200" b="1" i="0" u="none" strike="noStrike" kern="1200" spc="0" baseline="0">
                <a:solidFill>
                  <a:srgbClr val="000000"/>
                </a:solidFill>
                <a:latin typeface="Franklin Gothic Book" panose="020B0503020102020204" pitchFamily="34" charset="0"/>
                <a:ea typeface="+mn-ea"/>
                <a:cs typeface="+mn-cs"/>
              </a:defRPr>
            </a:pPr>
            <a:r>
              <a:rPr lang="en-US" b="1" dirty="0"/>
              <a:t>Sentiment Analysis by Subjectivity</a:t>
            </a:r>
          </a:p>
        </p:txBody>
      </p:sp>
      <p:sp>
        <p:nvSpPr>
          <p:cNvPr id="20" name="Rectángulo 19"/>
          <p:cNvSpPr/>
          <p:nvPr/>
        </p:nvSpPr>
        <p:spPr>
          <a:xfrm>
            <a:off x="9708310" y="2872346"/>
            <a:ext cx="7884104" cy="6047422"/>
          </a:xfrm>
          <a:prstGeom prst="rect">
            <a:avLst/>
          </a:prstGeom>
          <a:solidFill>
            <a:schemeClr val="bg1"/>
          </a:solidFill>
          <a:ln w="952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ángulo 18"/>
          <p:cNvSpPr/>
          <p:nvPr/>
        </p:nvSpPr>
        <p:spPr>
          <a:xfrm>
            <a:off x="429335" y="2872346"/>
            <a:ext cx="7884104" cy="6047422"/>
          </a:xfrm>
          <a:prstGeom prst="rect">
            <a:avLst/>
          </a:prstGeom>
          <a:solidFill>
            <a:schemeClr val="bg1"/>
          </a:solidFill>
          <a:ln w="9525">
            <a:solidFill>
              <a:schemeClr val="bg1">
                <a:lumMod val="8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3" name="Imagen 22"/>
          <p:cNvPicPr>
            <a:picLocks noChangeAspect="1"/>
          </p:cNvPicPr>
          <p:nvPr/>
        </p:nvPicPr>
        <p:blipFill>
          <a:blip r:embed="rId4"/>
          <a:stretch>
            <a:fillRect/>
          </a:stretch>
        </p:blipFill>
        <p:spPr>
          <a:xfrm>
            <a:off x="457200" y="3466932"/>
            <a:ext cx="7764659" cy="5007528"/>
          </a:xfrm>
          <a:prstGeom prst="rect">
            <a:avLst/>
          </a:prstGeom>
        </p:spPr>
      </p:pic>
      <p:pic>
        <p:nvPicPr>
          <p:cNvPr id="25" name="Imagen 24"/>
          <p:cNvPicPr>
            <a:picLocks noChangeAspect="1"/>
          </p:cNvPicPr>
          <p:nvPr/>
        </p:nvPicPr>
        <p:blipFill>
          <a:blip r:embed="rId5"/>
          <a:stretch>
            <a:fillRect/>
          </a:stretch>
        </p:blipFill>
        <p:spPr>
          <a:xfrm>
            <a:off x="10210800" y="3124065"/>
            <a:ext cx="7048500" cy="5512968"/>
          </a:xfrm>
          <a:prstGeom prst="rect">
            <a:avLst/>
          </a:prstGeom>
        </p:spPr>
      </p:pic>
    </p:spTree>
    <p:extLst>
      <p:ext uri="{BB962C8B-B14F-4D97-AF65-F5344CB8AC3E}">
        <p14:creationId xmlns:p14="http://schemas.microsoft.com/office/powerpoint/2010/main" val="758136805"/>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Sheets">
    <a:dk1>
      <a:srgbClr val="000000"/>
    </a:dk1>
    <a:lt1>
      <a:srgbClr val="FFFFFF"/>
    </a:lt1>
    <a:dk2>
      <a:srgbClr val="000000"/>
    </a:dk2>
    <a:lt2>
      <a:srgbClr val="FFFFFF"/>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0563C1"/>
    </a:folHlink>
  </a:clrScheme>
  <a:fontScheme name="Sheets">
    <a:majorFont>
      <a:latin typeface="Calibri"/>
      <a:ea typeface="Calibri"/>
      <a:cs typeface="Calibri"/>
    </a:majorFont>
    <a:minorFont>
      <a:latin typeface="Calibri"/>
      <a:ea typeface="Calibri"/>
      <a:cs typeface="Calibri"/>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2110</TotalTime>
  <Words>3474</Words>
  <Application>Microsoft Office PowerPoint</Application>
  <PresentationFormat>Custom</PresentationFormat>
  <Paragraphs>267</Paragraphs>
  <Slides>22</Slides>
  <Notes>20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22</vt:i4>
      </vt:variant>
    </vt:vector>
  </HeadingPairs>
  <TitlesOfParts>
    <vt:vector size="31" baseType="lpstr">
      <vt:lpstr>Aptos ExtraBold</vt:lpstr>
      <vt:lpstr>Roboto</vt:lpstr>
      <vt:lpstr>Roboto Bold</vt:lpstr>
      <vt:lpstr>Source Sans Pro Bold</vt:lpstr>
      <vt:lpstr>Wingdings</vt:lpstr>
      <vt:lpstr>Franklin Gothic Book</vt:lpstr>
      <vt:lpstr>Calibri</vt:lpstr>
      <vt:lpstr>Arial</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1. Enhance Transparency in Tax Practices</vt:lpstr>
      <vt:lpstr>3. Engage in Corporate Responsibility Initiatives</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604 Project Minor Final</dc:title>
  <dc:creator>Andres Caycedo</dc:creator>
  <cp:lastModifiedBy>Daniela Manozca Cruz</cp:lastModifiedBy>
  <cp:revision>44</cp:revision>
  <dcterms:created xsi:type="dcterms:W3CDTF">2006-08-16T00:00:00Z</dcterms:created>
  <dcterms:modified xsi:type="dcterms:W3CDTF">2025-06-08T22:16:32Z</dcterms:modified>
  <dc:identifier>DAGgmwxoYKQ</dc:identifier>
</cp:coreProperties>
</file>