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98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Daniela Moniz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45826-7A9C-4173-9225-5D3A27C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036A1176-2942-4F26-B1B7-C8597EE4D2CA}"/>
              </a:ext>
            </a:extLst>
          </p:cNvPr>
          <p:cNvSpPr txBox="1">
            <a:spLocks/>
          </p:cNvSpPr>
          <p:nvPr/>
        </p:nvSpPr>
        <p:spPr>
          <a:xfrm>
            <a:off x="722958" y="1404797"/>
            <a:ext cx="10451861" cy="84930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In this study, it is analyzed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variation of houses’ prices </a:t>
            </a:r>
            <a:r>
              <a:rPr lang="en-US" sz="1800" dirty="0">
                <a:latin typeface="+mj-lt"/>
                <a:ea typeface="+mj-ea"/>
                <a:cs typeface="+mj-cs"/>
              </a:rPr>
              <a:t>for each parish in Lisbon that could help </a:t>
            </a:r>
            <a:r>
              <a:rPr lang="en-US" sz="1800" b="1" dirty="0">
                <a:latin typeface="+mj-lt"/>
                <a:ea typeface="+mj-ea"/>
                <a:cs typeface="+mj-cs"/>
              </a:rPr>
              <a:t>someone trying to find a house to buy in Lisbon</a:t>
            </a:r>
            <a:r>
              <a:rPr lang="en-US" sz="1800" dirty="0">
                <a:latin typeface="+mj-lt"/>
                <a:ea typeface="+mj-ea"/>
                <a:cs typeface="+mj-cs"/>
              </a:rPr>
              <a:t>. </a:t>
            </a:r>
            <a:endParaRPr lang="en-US" sz="1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B3B37A47-2E07-4E9A-BE10-F3308A5EE692}"/>
              </a:ext>
            </a:extLst>
          </p:cNvPr>
          <p:cNvSpPr txBox="1">
            <a:spLocks/>
          </p:cNvSpPr>
          <p:nvPr/>
        </p:nvSpPr>
        <p:spPr>
          <a:xfrm>
            <a:off x="604434" y="2801206"/>
            <a:ext cx="10804301" cy="84930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It also highlights the most appropriate areas for </a:t>
            </a:r>
            <a:r>
              <a:rPr lang="en-US" sz="1800" b="1" dirty="0">
                <a:latin typeface="+mj-lt"/>
                <a:ea typeface="+mj-ea"/>
                <a:cs typeface="+mj-cs"/>
              </a:rPr>
              <a:t>residential or commercial/touristic </a:t>
            </a:r>
            <a:r>
              <a:rPr lang="en-US" sz="1800" dirty="0">
                <a:latin typeface="+mj-lt"/>
                <a:ea typeface="+mj-ea"/>
                <a:cs typeface="+mj-cs"/>
              </a:rPr>
              <a:t>purposes based on a </a:t>
            </a:r>
            <a:r>
              <a:rPr lang="en-US" sz="1800" b="1" dirty="0">
                <a:latin typeface="+mj-lt"/>
                <a:ea typeface="+mj-ea"/>
                <a:cs typeface="+mj-cs"/>
              </a:rPr>
              <a:t>clustering algorithm </a:t>
            </a:r>
            <a:r>
              <a:rPr lang="en-US" sz="1800" dirty="0">
                <a:latin typeface="+mj-lt"/>
                <a:ea typeface="+mj-ea"/>
                <a:cs typeface="+mj-cs"/>
              </a:rPr>
              <a:t>that is performed according to the main venues near each area. </a:t>
            </a:r>
            <a:endParaRPr lang="en-US" sz="1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573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722958" y="1771539"/>
            <a:ext cx="9643785" cy="37680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Portugal’s </a:t>
            </a:r>
            <a:r>
              <a:rPr lang="en-US" sz="1800" b="1" dirty="0">
                <a:latin typeface="+mj-lt"/>
                <a:ea typeface="+mj-ea"/>
                <a:cs typeface="+mj-cs"/>
              </a:rPr>
              <a:t>housing market </a:t>
            </a:r>
            <a:r>
              <a:rPr lang="en-US" sz="1800" dirty="0">
                <a:latin typeface="+mj-lt"/>
                <a:ea typeface="+mj-ea"/>
                <a:cs typeface="+mj-cs"/>
              </a:rPr>
              <a:t>has reached </a:t>
            </a:r>
            <a:r>
              <a:rPr lang="en-US" sz="1800" b="1" dirty="0">
                <a:latin typeface="+mj-lt"/>
                <a:ea typeface="+mj-ea"/>
                <a:cs typeface="+mj-cs"/>
              </a:rPr>
              <a:t>highs</a:t>
            </a:r>
            <a:r>
              <a:rPr lang="en-US" sz="1800" dirty="0">
                <a:latin typeface="+mj-lt"/>
                <a:ea typeface="+mj-ea"/>
                <a:cs typeface="+mj-cs"/>
              </a:rPr>
              <a:t> over the last years</a:t>
            </a:r>
          </a:p>
          <a:p>
            <a:pPr algn="just"/>
            <a:endParaRPr lang="en-US" sz="1800" dirty="0">
              <a:latin typeface="+mj-lt"/>
              <a:ea typeface="+mj-ea"/>
              <a:cs typeface="+mj-cs"/>
            </a:endParaRPr>
          </a:p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The main goal of this project is to help those who are looking to </a:t>
            </a:r>
            <a:r>
              <a:rPr lang="en-US" sz="1800" b="1" dirty="0">
                <a:latin typeface="+mj-lt"/>
                <a:ea typeface="+mj-ea"/>
                <a:cs typeface="+mj-cs"/>
              </a:rPr>
              <a:t>buy a house in Lisbon</a:t>
            </a:r>
            <a:r>
              <a:rPr lang="en-US" sz="1800" dirty="0">
                <a:latin typeface="+mj-lt"/>
                <a:ea typeface="+mj-ea"/>
                <a:cs typeface="+mj-cs"/>
              </a:rPr>
              <a:t>, Portugal</a:t>
            </a:r>
          </a:p>
          <a:p>
            <a:pPr algn="just"/>
            <a:endParaRPr lang="en-US" sz="1800" dirty="0">
              <a:latin typeface="+mj-lt"/>
              <a:ea typeface="+mj-ea"/>
              <a:cs typeface="+mj-cs"/>
            </a:endParaRPr>
          </a:p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Providing an </a:t>
            </a:r>
            <a:r>
              <a:rPr lang="en-US" sz="1800" b="1" dirty="0">
                <a:latin typeface="+mj-lt"/>
                <a:ea typeface="+mj-ea"/>
                <a:cs typeface="+mj-cs"/>
              </a:rPr>
              <a:t>analysis of the variation of houses’ prices </a:t>
            </a:r>
            <a:r>
              <a:rPr lang="en-US" sz="1800" dirty="0">
                <a:latin typeface="+mj-lt"/>
                <a:ea typeface="+mj-ea"/>
                <a:cs typeface="+mj-cs"/>
              </a:rPr>
              <a:t>for each parish in Lisbon </a:t>
            </a:r>
          </a:p>
          <a:p>
            <a:pPr algn="just"/>
            <a:endParaRPr lang="en-US" sz="1800" dirty="0">
              <a:latin typeface="+mj-lt"/>
              <a:ea typeface="+mj-ea"/>
              <a:cs typeface="+mj-cs"/>
            </a:endParaRPr>
          </a:p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Clustering of the parishes into </a:t>
            </a:r>
            <a:r>
              <a:rPr lang="en-US" sz="1800" b="1" dirty="0">
                <a:latin typeface="+mj-lt"/>
                <a:ea typeface="+mj-ea"/>
                <a:cs typeface="+mj-cs"/>
              </a:rPr>
              <a:t>commercial and residential </a:t>
            </a:r>
            <a:r>
              <a:rPr lang="en-US" sz="1800" dirty="0">
                <a:latin typeface="+mj-lt"/>
                <a:ea typeface="+mj-ea"/>
                <a:cs typeface="+mj-cs"/>
              </a:rPr>
              <a:t>areas.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095130"/>
            <a:ext cx="8999436" cy="970318"/>
          </a:xfrm>
        </p:spPr>
        <p:txBody>
          <a:bodyPr/>
          <a:lstStyle/>
          <a:p>
            <a:pPr lvl="0"/>
            <a:r>
              <a:rPr lang="en-US" dirty="0"/>
              <a:t>The information of the Portugal’s housing market is based on </a:t>
            </a:r>
            <a:r>
              <a:rPr lang="en-US" b="1" dirty="0"/>
              <a:t>Kaggle dataset </a:t>
            </a:r>
            <a:r>
              <a:rPr lang="en-US" dirty="0"/>
              <a:t>(Lisbon House Prices)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D15D96-A54A-41B8-BC30-3D9589C33E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0" y="1842893"/>
            <a:ext cx="10307240" cy="155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888D8AD-A9CE-4DD6-99DD-A462E062B24B}"/>
              </a:ext>
            </a:extLst>
          </p:cNvPr>
          <p:cNvSpPr txBox="1">
            <a:spLocks/>
          </p:cNvSpPr>
          <p:nvPr/>
        </p:nvSpPr>
        <p:spPr>
          <a:xfrm>
            <a:off x="1090862" y="3078164"/>
            <a:ext cx="8999436" cy="970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dataset is then </a:t>
            </a:r>
            <a:r>
              <a:rPr lang="en-US" b="1" dirty="0"/>
              <a:t>pre-processed and visualized </a:t>
            </a:r>
            <a:r>
              <a:rPr lang="en-US" dirty="0"/>
              <a:t>in order to find missing data and outliers: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B35ADD-790B-47EB-94D5-76ABD5802C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58901" y="3795822"/>
            <a:ext cx="3820634" cy="2782019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5528F7B-2677-4018-AD8B-31BA1FF54F81}"/>
              </a:ext>
            </a:extLst>
          </p:cNvPr>
          <p:cNvSpPr txBox="1">
            <a:spLocks/>
          </p:cNvSpPr>
          <p:nvPr/>
        </p:nvSpPr>
        <p:spPr>
          <a:xfrm>
            <a:off x="6902678" y="4414696"/>
            <a:ext cx="3634562" cy="970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number of houses in the data seems to be balanced except for </a:t>
            </a:r>
            <a:r>
              <a:rPr lang="en-US" b="1" dirty="0"/>
              <a:t>Marvila parish </a:t>
            </a:r>
            <a:r>
              <a:rPr lang="en-US" dirty="0"/>
              <a:t>(There are </a:t>
            </a:r>
            <a:r>
              <a:rPr lang="en-US" b="1" dirty="0"/>
              <a:t>more houses </a:t>
            </a:r>
            <a:r>
              <a:rPr lang="en-US" dirty="0"/>
              <a:t>for selling in that area)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45826-7A9C-4173-9225-5D3A27C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2E42E-6EA9-47F9-AB07-5977F3A5D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433" y="1654606"/>
            <a:ext cx="5861786" cy="332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CE472-A1D0-4D54-BFD0-B48A1EA23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9493" y="1654606"/>
            <a:ext cx="4114799" cy="3326746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63EA8C2-247A-41A0-BDF2-2E448F55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08" y="4718235"/>
            <a:ext cx="4988292" cy="970318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/>
              <a:t>Avenidas Novas </a:t>
            </a:r>
            <a:r>
              <a:rPr lang="en-US" dirty="0"/>
              <a:t>is the parish with the </a:t>
            </a:r>
            <a:r>
              <a:rPr lang="en-US" b="1" dirty="0"/>
              <a:t>highest houses’ price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4E67C9-E5FC-4842-A7B7-106B7762B13A}"/>
              </a:ext>
            </a:extLst>
          </p:cNvPr>
          <p:cNvSpPr txBox="1">
            <a:spLocks/>
          </p:cNvSpPr>
          <p:nvPr/>
        </p:nvSpPr>
        <p:spPr>
          <a:xfrm>
            <a:off x="6599274" y="4719582"/>
            <a:ext cx="4988292" cy="970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Positive correlation </a:t>
            </a:r>
            <a:r>
              <a:rPr lang="en-US" dirty="0"/>
              <a:t>between the </a:t>
            </a:r>
            <a:r>
              <a:rPr lang="en-US" b="1" dirty="0"/>
              <a:t>Area Net </a:t>
            </a:r>
            <a:r>
              <a:rPr lang="en-US" dirty="0"/>
              <a:t>in m2 and houses’ </a:t>
            </a:r>
            <a:r>
              <a:rPr lang="en-US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71898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45826-7A9C-4173-9225-5D3A27C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4E67C9-E5FC-4842-A7B7-106B7762B13A}"/>
              </a:ext>
            </a:extLst>
          </p:cNvPr>
          <p:cNvSpPr txBox="1">
            <a:spLocks/>
          </p:cNvSpPr>
          <p:nvPr/>
        </p:nvSpPr>
        <p:spPr>
          <a:xfrm>
            <a:off x="2729023" y="4088157"/>
            <a:ext cx="6158834" cy="970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On average the houses’ prices increase with the number of bathrooms and bedrooms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A6DC9-FC2F-451E-8F69-50F5F189F0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7777" y="1640036"/>
            <a:ext cx="7315200" cy="2764464"/>
          </a:xfrm>
          <a:prstGeom prst="rect">
            <a:avLst/>
          </a:prstGeom>
        </p:spPr>
      </p:pic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A150F2C5-E644-4D12-B1DE-D205481EC052}"/>
              </a:ext>
            </a:extLst>
          </p:cNvPr>
          <p:cNvSpPr txBox="1">
            <a:spLocks/>
          </p:cNvSpPr>
          <p:nvPr/>
        </p:nvSpPr>
        <p:spPr>
          <a:xfrm>
            <a:off x="1307749" y="2520488"/>
            <a:ext cx="9750111" cy="37680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From the results, it can be seen that are at least </a:t>
            </a:r>
            <a:r>
              <a:rPr lang="en-US" sz="1800" b="1" dirty="0">
                <a:latin typeface="+mj-lt"/>
                <a:ea typeface="+mj-ea"/>
                <a:cs typeface="+mj-cs"/>
              </a:rPr>
              <a:t>two important outliers </a:t>
            </a:r>
            <a:r>
              <a:rPr lang="en-US" sz="1800" dirty="0">
                <a:latin typeface="+mj-lt"/>
                <a:ea typeface="+mj-ea"/>
                <a:cs typeface="+mj-cs"/>
              </a:rPr>
              <a:t>that were </a:t>
            </a:r>
            <a:r>
              <a:rPr lang="en-US" sz="1800" b="1" dirty="0">
                <a:latin typeface="+mj-lt"/>
                <a:ea typeface="+mj-ea"/>
                <a:cs typeface="+mj-cs"/>
              </a:rPr>
              <a:t>removed</a:t>
            </a:r>
            <a:r>
              <a:rPr lang="en-US" sz="1800" dirty="0">
                <a:latin typeface="+mj-lt"/>
                <a:ea typeface="+mj-ea"/>
                <a:cs typeface="+mj-cs"/>
              </a:rPr>
              <a:t> from the dataset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761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45826-7A9C-4173-9225-5D3A27C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D01B9-D6C4-42AF-B9AC-3F0206D81F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8139" y="2126512"/>
            <a:ext cx="6092455" cy="2147776"/>
          </a:xfrm>
          <a:prstGeom prst="rect">
            <a:avLst/>
          </a:prstGeom>
        </p:spPr>
      </p:pic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C976E5DD-1B43-4503-AC92-85918E8146DA}"/>
              </a:ext>
            </a:extLst>
          </p:cNvPr>
          <p:cNvSpPr txBox="1">
            <a:spLocks/>
          </p:cNvSpPr>
          <p:nvPr/>
        </p:nvSpPr>
        <p:spPr>
          <a:xfrm>
            <a:off x="1307749" y="2520488"/>
            <a:ext cx="9750111" cy="25299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latin typeface="+mj-lt"/>
                <a:ea typeface="+mj-ea"/>
                <a:cs typeface="+mj-cs"/>
              </a:rPr>
              <a:t>Final dataset </a:t>
            </a:r>
            <a:r>
              <a:rPr lang="en-US" sz="1800" dirty="0">
                <a:latin typeface="+mj-lt"/>
                <a:ea typeface="+mj-ea"/>
                <a:cs typeface="+mj-cs"/>
              </a:rPr>
              <a:t>utilized where each row represents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average characteristics </a:t>
            </a:r>
            <a:r>
              <a:rPr lang="en-US" sz="1800" dirty="0">
                <a:latin typeface="+mj-lt"/>
                <a:ea typeface="+mj-ea"/>
                <a:cs typeface="+mj-cs"/>
              </a:rPr>
              <a:t>of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houses</a:t>
            </a:r>
            <a:r>
              <a:rPr lang="en-US" sz="1800" dirty="0">
                <a:latin typeface="+mj-lt"/>
                <a:ea typeface="+mj-ea"/>
                <a:cs typeface="+mj-cs"/>
              </a:rPr>
              <a:t> for each parish in Lisbon</a:t>
            </a:r>
          </a:p>
        </p:txBody>
      </p:sp>
    </p:spTree>
    <p:extLst>
      <p:ext uri="{BB962C8B-B14F-4D97-AF65-F5344CB8AC3E}">
        <p14:creationId xmlns:p14="http://schemas.microsoft.com/office/powerpoint/2010/main" val="28935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45826-7A9C-4173-9225-5D3A27C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036A1176-2942-4F26-B1B7-C8597EE4D2CA}"/>
              </a:ext>
            </a:extLst>
          </p:cNvPr>
          <p:cNvSpPr txBox="1">
            <a:spLocks/>
          </p:cNvSpPr>
          <p:nvPr/>
        </p:nvSpPr>
        <p:spPr>
          <a:xfrm>
            <a:off x="722958" y="1771539"/>
            <a:ext cx="9643785" cy="37680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The first step resides in utilizing the Folium to create a </a:t>
            </a:r>
            <a:r>
              <a:rPr lang="en-US" sz="1800" b="1" dirty="0">
                <a:latin typeface="+mj-lt"/>
                <a:ea typeface="+mj-ea"/>
                <a:cs typeface="+mj-cs"/>
              </a:rPr>
              <a:t>map of Lisbon </a:t>
            </a:r>
            <a:r>
              <a:rPr lang="en-US" sz="1800" dirty="0">
                <a:latin typeface="+mj-lt"/>
                <a:ea typeface="+mj-ea"/>
                <a:cs typeface="+mj-cs"/>
              </a:rPr>
              <a:t>with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main parishes </a:t>
            </a:r>
            <a:r>
              <a:rPr lang="en-US" sz="1800" dirty="0">
                <a:latin typeface="+mj-lt"/>
                <a:ea typeface="+mj-ea"/>
                <a:cs typeface="+mj-cs"/>
              </a:rPr>
              <a:t>and adding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average prices and area net </a:t>
            </a:r>
            <a:r>
              <a:rPr lang="en-US" sz="1800" dirty="0">
                <a:latin typeface="+mj-lt"/>
                <a:ea typeface="+mj-ea"/>
                <a:cs typeface="+mj-cs"/>
              </a:rPr>
              <a:t>of the houses in each area</a:t>
            </a:r>
          </a:p>
          <a:p>
            <a:pPr algn="just"/>
            <a:endParaRPr lang="en-US" sz="1800" dirty="0">
              <a:latin typeface="+mj-lt"/>
              <a:ea typeface="+mj-ea"/>
              <a:cs typeface="+mj-cs"/>
            </a:endParaRPr>
          </a:p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Afterwards,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main venues near each parish </a:t>
            </a:r>
            <a:r>
              <a:rPr lang="en-US" sz="1800" dirty="0">
                <a:latin typeface="+mj-lt"/>
                <a:ea typeface="+mj-ea"/>
                <a:cs typeface="+mj-cs"/>
              </a:rPr>
              <a:t>are computed via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Foursquare</a:t>
            </a:r>
          </a:p>
          <a:p>
            <a:pPr algn="just"/>
            <a:endParaRPr lang="en-US" sz="1800" dirty="0">
              <a:latin typeface="+mj-lt"/>
              <a:ea typeface="+mj-ea"/>
              <a:cs typeface="+mj-cs"/>
            </a:endParaRPr>
          </a:p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The </a:t>
            </a:r>
            <a:r>
              <a:rPr lang="en-US" sz="1800" b="1" i="1" dirty="0">
                <a:latin typeface="+mj-lt"/>
                <a:ea typeface="+mj-ea"/>
                <a:cs typeface="+mj-cs"/>
              </a:rPr>
              <a:t>k</a:t>
            </a:r>
            <a:r>
              <a:rPr lang="en-US" sz="1800" b="1" dirty="0">
                <a:latin typeface="+mj-lt"/>
                <a:ea typeface="+mj-ea"/>
                <a:cs typeface="+mj-cs"/>
              </a:rPr>
              <a:t>-means algorithm </a:t>
            </a:r>
            <a:r>
              <a:rPr lang="en-US" sz="1800" dirty="0">
                <a:latin typeface="+mj-lt"/>
                <a:ea typeface="+mj-ea"/>
                <a:cs typeface="+mj-cs"/>
              </a:rPr>
              <a:t>is performed with the aim of dividing the parishes into </a:t>
            </a:r>
            <a:r>
              <a:rPr lang="en-US" sz="1800" b="1" dirty="0">
                <a:latin typeface="+mj-lt"/>
                <a:ea typeface="+mj-ea"/>
                <a:cs typeface="+mj-cs"/>
              </a:rPr>
              <a:t>commercial and residential areas</a:t>
            </a:r>
            <a:r>
              <a:rPr lang="en-US" sz="1800" dirty="0">
                <a:latin typeface="+mj-lt"/>
                <a:ea typeface="+mj-ea"/>
                <a:cs typeface="+mj-cs"/>
              </a:rPr>
              <a:t> according to the venues nearby</a:t>
            </a:r>
          </a:p>
          <a:p>
            <a:pPr algn="just"/>
            <a:endParaRPr lang="en-US" sz="1800" dirty="0">
              <a:latin typeface="+mj-lt"/>
              <a:ea typeface="+mj-ea"/>
              <a:cs typeface="+mj-cs"/>
            </a:endParaRPr>
          </a:p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Present a final </a:t>
            </a:r>
            <a:r>
              <a:rPr lang="en-US" sz="1800" b="1" dirty="0">
                <a:latin typeface="+mj-lt"/>
                <a:ea typeface="+mj-ea"/>
                <a:cs typeface="+mj-cs"/>
              </a:rPr>
              <a:t>Lisbon map </a:t>
            </a:r>
            <a:r>
              <a:rPr lang="en-US" sz="1800" dirty="0">
                <a:latin typeface="+mj-lt"/>
                <a:ea typeface="+mj-ea"/>
                <a:cs typeface="+mj-cs"/>
              </a:rPr>
              <a:t>that beyond the houses’ characteristics also highlights if it is a residential or commercial area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01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45826-7A9C-4173-9225-5D3A27C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036A1176-2942-4F26-B1B7-C8597EE4D2CA}"/>
              </a:ext>
            </a:extLst>
          </p:cNvPr>
          <p:cNvSpPr txBox="1">
            <a:spLocks/>
          </p:cNvSpPr>
          <p:nvPr/>
        </p:nvSpPr>
        <p:spPr>
          <a:xfrm>
            <a:off x="722958" y="1404797"/>
            <a:ext cx="9643785" cy="747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The first result presents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map from Lisbon </a:t>
            </a:r>
            <a:r>
              <a:rPr lang="en-US" sz="1800" dirty="0">
                <a:latin typeface="+mj-lt"/>
                <a:ea typeface="+mj-ea"/>
                <a:cs typeface="+mj-cs"/>
              </a:rPr>
              <a:t>highlighting the </a:t>
            </a:r>
            <a:r>
              <a:rPr lang="en-US" sz="1800" b="1" dirty="0">
                <a:latin typeface="+mj-lt"/>
                <a:ea typeface="+mj-ea"/>
                <a:cs typeface="+mj-cs"/>
              </a:rPr>
              <a:t>average prices and area net </a:t>
            </a:r>
            <a:r>
              <a:rPr lang="en-US" sz="1800" dirty="0">
                <a:latin typeface="+mj-lt"/>
                <a:ea typeface="+mj-ea"/>
                <a:cs typeface="+mj-cs"/>
              </a:rPr>
              <a:t>of the houses for each parish in Lisbon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FA074-AB4E-4F2C-BDAD-D53838EF4C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288" y="1967023"/>
            <a:ext cx="6772940" cy="44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45826-7A9C-4173-9225-5D3A27C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036A1176-2942-4F26-B1B7-C8597EE4D2CA}"/>
              </a:ext>
            </a:extLst>
          </p:cNvPr>
          <p:cNvSpPr txBox="1">
            <a:spLocks/>
          </p:cNvSpPr>
          <p:nvPr/>
        </p:nvSpPr>
        <p:spPr>
          <a:xfrm>
            <a:off x="722958" y="1404797"/>
            <a:ext cx="9643785" cy="5303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+mj-lt"/>
                <a:ea typeface="+mj-ea"/>
                <a:cs typeface="+mj-cs"/>
              </a:rPr>
              <a:t>Once the </a:t>
            </a:r>
            <a:r>
              <a:rPr lang="en-US" sz="1800" i="1" dirty="0">
                <a:latin typeface="+mj-lt"/>
                <a:ea typeface="+mj-ea"/>
                <a:cs typeface="+mj-cs"/>
              </a:rPr>
              <a:t>k-</a:t>
            </a:r>
            <a:r>
              <a:rPr lang="en-US" sz="1800" dirty="0">
                <a:latin typeface="+mj-lt"/>
                <a:ea typeface="+mj-ea"/>
                <a:cs typeface="+mj-cs"/>
              </a:rPr>
              <a:t>means is performed, the map is enhanced with </a:t>
            </a:r>
            <a:r>
              <a:rPr lang="en-US" sz="1800" b="1" dirty="0">
                <a:latin typeface="+mj-lt"/>
                <a:ea typeface="+mj-ea"/>
                <a:cs typeface="+mj-cs"/>
              </a:rPr>
              <a:t>clusters information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E1F99-5667-4235-94F4-041FBAB38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99051" y="2143532"/>
            <a:ext cx="5348177" cy="4265840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10699C6-4BBC-4EF3-B10F-2B60F21B740E}"/>
              </a:ext>
            </a:extLst>
          </p:cNvPr>
          <p:cNvSpPr txBox="1">
            <a:spLocks/>
          </p:cNvSpPr>
          <p:nvPr/>
        </p:nvSpPr>
        <p:spPr>
          <a:xfrm>
            <a:off x="722958" y="2554376"/>
            <a:ext cx="4572056" cy="301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1400" b="1" dirty="0"/>
              <a:t>Cluster 2 (Purple) is more residential </a:t>
            </a:r>
            <a:r>
              <a:rPr lang="en-US" sz="1400" dirty="0"/>
              <a:t>with more supermarkets, gardens and bakeries </a:t>
            </a:r>
          </a:p>
          <a:p>
            <a:pPr algn="just"/>
            <a:r>
              <a:rPr lang="en-US" sz="1400" b="1" dirty="0"/>
              <a:t>Cluster 1 (red) </a:t>
            </a:r>
            <a:r>
              <a:rPr lang="en-US" sz="1400" dirty="0"/>
              <a:t>can be considered as more </a:t>
            </a:r>
            <a:r>
              <a:rPr lang="en-US" sz="1400" b="1" dirty="0"/>
              <a:t>commercial/touristic </a:t>
            </a:r>
            <a:r>
              <a:rPr lang="en-US" sz="1400" dirty="0"/>
              <a:t>since the most important venues are hotels and restaurants</a:t>
            </a:r>
          </a:p>
        </p:txBody>
      </p:sp>
    </p:spTree>
    <p:extLst>
      <p:ext uri="{BB962C8B-B14F-4D97-AF65-F5344CB8AC3E}">
        <p14:creationId xmlns:p14="http://schemas.microsoft.com/office/powerpoint/2010/main" val="223175908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{C2A83646-B2BC-4A9F-B5B9-3C2A17229B50}tf16411177_win32</Template>
  <TotalTime>56</TotalTime>
  <Words>433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Get Started with 3D</vt:lpstr>
      <vt:lpstr>The Battle of Neighborhoods</vt:lpstr>
      <vt:lpstr>Introduction</vt:lpstr>
      <vt:lpstr>Data</vt:lpstr>
      <vt:lpstr>Data</vt:lpstr>
      <vt:lpstr>Data</vt:lpstr>
      <vt:lpstr>Data</vt:lpstr>
      <vt:lpstr>Methodology</vt:lpstr>
      <vt:lpstr>Results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lucky</dc:creator>
  <cp:lastModifiedBy>lucky</cp:lastModifiedBy>
  <cp:revision>7</cp:revision>
  <dcterms:created xsi:type="dcterms:W3CDTF">2021-04-14T15:52:17Z</dcterms:created>
  <dcterms:modified xsi:type="dcterms:W3CDTF">2021-04-14T16:48:46Z</dcterms:modified>
</cp:coreProperties>
</file>