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8" r:id="rId3"/>
    <p:sldId id="268" r:id="rId4"/>
    <p:sldId id="269" r:id="rId5"/>
    <p:sldId id="270" r:id="rId6"/>
    <p:sldId id="271" r:id="rId7"/>
    <p:sldId id="257" r:id="rId8"/>
  </p:sldIdLst>
  <p:sldSz cx="9144000" cy="5143500" type="screen16x9"/>
  <p:notesSz cx="6858000" cy="9144000"/>
  <p:embeddedFontLst>
    <p:embeddedFont>
      <p:font typeface="Lato" panose="020B0604020202020204" charset="0"/>
      <p:regular r:id="rId10"/>
      <p:bold r:id="rId11"/>
      <p:italic r:id="rId12"/>
      <p:boldItalic r:id="rId13"/>
    </p:embeddedFont>
    <p:embeddedFont>
      <p:font typeface="Raleway"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d2ca0f370f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d2ca0f370f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d2ca0f370f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d2ca0f370f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1408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d2ca0f370f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d2ca0f370f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7242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d2ca0f370f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d2ca0f370f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9528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d2ca0f370f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d2ca0f370f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2832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d2ca0f370f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d2ca0f370f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4" name="1 Título"/>
          <p:cNvSpPr txBox="1">
            <a:spLocks/>
          </p:cNvSpPr>
          <p:nvPr/>
        </p:nvSpPr>
        <p:spPr>
          <a:xfrm>
            <a:off x="1655676" y="1596268"/>
            <a:ext cx="5940660" cy="91810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1pPr>
            <a:lvl2pPr marR="0" lvl="1"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2pPr>
            <a:lvl3pPr marR="0" lvl="2"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3pPr>
            <a:lvl4pPr marR="0" lvl="3"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4pPr>
            <a:lvl5pPr marR="0" lvl="4"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5pPr>
            <a:lvl6pPr marR="0" lvl="5"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6pPr>
            <a:lvl7pPr marR="0" lvl="6"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7pPr>
            <a:lvl8pPr marR="0" lvl="7"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8pPr>
            <a:lvl9pPr marR="0" lvl="8"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9pPr>
          </a:lstStyle>
          <a:p>
            <a:pPr algn="ctr"/>
            <a:r>
              <a:rPr lang="es-MX" sz="2000" dirty="0" smtClean="0">
                <a:latin typeface="Arial" panose="020B0604020202020204" pitchFamily="34" charset="0"/>
                <a:cs typeface="Arial" panose="020B0604020202020204" pitchFamily="34" charset="0"/>
              </a:rPr>
              <a:t>«Ciencia, Política y Cientificismo»</a:t>
            </a:r>
            <a:br>
              <a:rPr lang="es-MX" sz="2000" dirty="0" smtClean="0">
                <a:latin typeface="Arial" panose="020B0604020202020204" pitchFamily="34" charset="0"/>
                <a:cs typeface="Arial" panose="020B0604020202020204" pitchFamily="34" charset="0"/>
              </a:rPr>
            </a:br>
            <a:r>
              <a:rPr lang="es-MX" sz="2000" dirty="0" smtClean="0">
                <a:latin typeface="Arial" panose="020B0604020202020204" pitchFamily="34" charset="0"/>
                <a:cs typeface="Arial" panose="020B0604020202020204" pitchFamily="34" charset="0"/>
              </a:rPr>
              <a:t>Oscar Varsavsky</a:t>
            </a:r>
            <a:endParaRPr lang="es-AR" sz="2000" dirty="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4" name="2 Subtítulo"/>
          <p:cNvSpPr>
            <a:spLocks noGrp="1"/>
          </p:cNvSpPr>
          <p:nvPr>
            <p:ph type="body" idx="1"/>
          </p:nvPr>
        </p:nvSpPr>
        <p:spPr>
          <a:xfrm>
            <a:off x="717550" y="869950"/>
            <a:ext cx="8013700" cy="3727450"/>
          </a:xfrm>
        </p:spPr>
        <p:txBody>
          <a:bodyPr>
            <a:normAutofit/>
          </a:bodyPr>
          <a:lstStyle/>
          <a:p>
            <a:pPr algn="just"/>
            <a:r>
              <a:rPr lang="es-MX" sz="1400" b="1" dirty="0">
                <a:solidFill>
                  <a:schemeClr val="bg2"/>
                </a:solidFill>
                <a:latin typeface="Arial" panose="020B0604020202020204" pitchFamily="34" charset="0"/>
                <a:cs typeface="Arial" panose="020B0604020202020204" pitchFamily="34" charset="0"/>
              </a:rPr>
              <a:t>Fue uno de los primeros </a:t>
            </a:r>
            <a:r>
              <a:rPr lang="es-MX" sz="1400" b="1" dirty="0" smtClean="0">
                <a:solidFill>
                  <a:schemeClr val="bg2"/>
                </a:solidFill>
                <a:latin typeface="Arial" panose="020B0604020202020204" pitchFamily="34" charset="0"/>
                <a:cs typeface="Arial" panose="020B0604020202020204" pitchFamily="34" charset="0"/>
              </a:rPr>
              <a:t>y más </a:t>
            </a:r>
            <a:r>
              <a:rPr lang="es-MX" sz="1400" b="1" dirty="0">
                <a:solidFill>
                  <a:schemeClr val="bg2"/>
                </a:solidFill>
                <a:latin typeface="Arial" panose="020B0604020202020204" pitchFamily="34" charset="0"/>
                <a:cs typeface="Arial" panose="020B0604020202020204" pitchFamily="34" charset="0"/>
              </a:rPr>
              <a:t>destacados especialistas mundiales en la elaboración de modelos matemáticos aplicados a las ciencias sociales.</a:t>
            </a:r>
          </a:p>
          <a:p>
            <a:pPr algn="just"/>
            <a:endParaRPr lang="es-MX" sz="1400" b="1" dirty="0">
              <a:solidFill>
                <a:schemeClr val="bg2"/>
              </a:solidFill>
              <a:latin typeface="Arial" panose="020B0604020202020204" pitchFamily="34" charset="0"/>
              <a:cs typeface="Arial" panose="020B0604020202020204" pitchFamily="34" charset="0"/>
            </a:endParaRPr>
          </a:p>
          <a:p>
            <a:pPr algn="just"/>
            <a:r>
              <a:rPr lang="es-MX" sz="1400" b="1" dirty="0">
                <a:solidFill>
                  <a:schemeClr val="bg2"/>
                </a:solidFill>
                <a:latin typeface="Arial" panose="020B0604020202020204" pitchFamily="34" charset="0"/>
                <a:cs typeface="Arial" panose="020B0604020202020204" pitchFamily="34" charset="0"/>
              </a:rPr>
              <a:t>Plantea el estudio de los fenómenos científicos sosteniendo que el máximo exponente del sistema social es la física, ya que ningún científico cuestionaría su carácter absoluto, universal y objetivo.</a:t>
            </a:r>
          </a:p>
          <a:p>
            <a:pPr algn="just"/>
            <a:endParaRPr lang="es-MX" sz="1400" b="1" dirty="0">
              <a:solidFill>
                <a:schemeClr val="bg2"/>
              </a:solidFill>
              <a:latin typeface="Arial" panose="020B0604020202020204" pitchFamily="34" charset="0"/>
              <a:cs typeface="Arial" panose="020B0604020202020204" pitchFamily="34" charset="0"/>
            </a:endParaRPr>
          </a:p>
          <a:p>
            <a:pPr algn="just"/>
            <a:r>
              <a:rPr lang="es-MX" sz="1400" b="1" dirty="0">
                <a:solidFill>
                  <a:schemeClr val="bg2"/>
                </a:solidFill>
                <a:latin typeface="Arial" panose="020B0604020202020204" pitchFamily="34" charset="0"/>
                <a:cs typeface="Arial" panose="020B0604020202020204" pitchFamily="34" charset="0"/>
              </a:rPr>
              <a:t>Opinaba que la obsesión por los métodos cuantitativos encubre, en la ilusión de la libertad de investigación, un mecanismo que garantiza la sujeción del científico a las estrategias de expansión del capital y las leyes del mercado</a:t>
            </a:r>
            <a:endParaRPr lang="es-AR" sz="1400" b="1" dirty="0">
              <a:solidFill>
                <a:schemeClr val="bg2"/>
              </a:solidFill>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3" name="1 Título"/>
          <p:cNvSpPr>
            <a:spLocks noGrp="1"/>
          </p:cNvSpPr>
          <p:nvPr>
            <p:ph type="body" idx="1"/>
          </p:nvPr>
        </p:nvSpPr>
        <p:spPr>
          <a:xfrm>
            <a:off x="717550" y="420688"/>
            <a:ext cx="8013700" cy="4176712"/>
          </a:xfrm>
        </p:spPr>
        <p:txBody>
          <a:bodyPr>
            <a:normAutofit/>
          </a:bodyPr>
          <a:lstStyle/>
          <a:p>
            <a:pPr marL="114300" indent="0" algn="just">
              <a:buNone/>
            </a:pPr>
            <a:r>
              <a:rPr lang="es-MX" sz="1400" b="1" dirty="0" smtClean="0">
                <a:latin typeface="Arial" panose="020B0604020202020204" pitchFamily="34" charset="0"/>
                <a:cs typeface="Arial" panose="020B0604020202020204" pitchFamily="34" charset="0"/>
              </a:rPr>
              <a:t>La concepción centro-periferia y el interés nacional</a:t>
            </a:r>
          </a:p>
          <a:p>
            <a:pPr marL="114300" indent="0" algn="just">
              <a:buNone/>
            </a:pPr>
            <a:endParaRPr lang="es-MX" sz="1400" b="1" dirty="0">
              <a:latin typeface="Arial" panose="020B0604020202020204" pitchFamily="34" charset="0"/>
              <a:cs typeface="Arial" panose="020B0604020202020204" pitchFamily="34" charset="0"/>
            </a:endParaRPr>
          </a:p>
          <a:p>
            <a:pPr marL="0" indent="0" algn="just">
              <a:buNone/>
            </a:pPr>
            <a:r>
              <a:rPr lang="es-MX" sz="1400" dirty="0">
                <a:solidFill>
                  <a:schemeClr val="bg2"/>
                </a:solidFill>
                <a:latin typeface="Arial" panose="020B0604020202020204" pitchFamily="34" charset="0"/>
                <a:cs typeface="Arial" panose="020B0604020202020204" pitchFamily="34" charset="0"/>
              </a:rPr>
              <a:t>Oscar Varsavsky fue de gran importancia para el país y para Latinoamérica en general, estimuló la creatividad del científico y su espíritu nacional, fomentando los estudios de la materia que interesa a cada país, eliminando los trabajos individualistas con el único fin de satisfacer las necesidades y los intereses de una elite mundial.</a:t>
            </a:r>
          </a:p>
          <a:p>
            <a:pPr marL="0" indent="0" algn="just">
              <a:buNone/>
            </a:pPr>
            <a:r>
              <a:rPr lang="es-MX" sz="1400" dirty="0">
                <a:solidFill>
                  <a:schemeClr val="bg2"/>
                </a:solidFill>
                <a:latin typeface="Arial" panose="020B0604020202020204" pitchFamily="34" charset="0"/>
                <a:cs typeface="Arial" panose="020B0604020202020204" pitchFamily="34" charset="0"/>
              </a:rPr>
              <a:t>Ser un científico en un país subdesarrollado, sería entonces estar constantemente intentando alcanzar estándares impuestos por una sociedad desarrollada</a:t>
            </a:r>
            <a:r>
              <a:rPr lang="es-MX" sz="1400" dirty="0" smtClean="0">
                <a:solidFill>
                  <a:schemeClr val="bg2"/>
                </a:solidFill>
                <a:latin typeface="Arial" panose="020B0604020202020204" pitchFamily="34" charset="0"/>
                <a:cs typeface="Arial" panose="020B0604020202020204" pitchFamily="34" charset="0"/>
              </a:rPr>
              <a:t>.</a:t>
            </a:r>
          </a:p>
          <a:p>
            <a:pPr marL="0" indent="0" algn="just">
              <a:buNone/>
            </a:pPr>
            <a:endParaRPr lang="es-MX" sz="1400" dirty="0">
              <a:solidFill>
                <a:schemeClr val="bg2"/>
              </a:solidFill>
              <a:latin typeface="Arial" panose="020B0604020202020204" pitchFamily="34" charset="0"/>
              <a:cs typeface="Arial" panose="020B0604020202020204" pitchFamily="34" charset="0"/>
            </a:endParaRPr>
          </a:p>
          <a:p>
            <a:pPr marL="0" indent="0" algn="just">
              <a:buNone/>
            </a:pPr>
            <a:r>
              <a:rPr lang="es-MX" sz="1400" b="1" dirty="0">
                <a:solidFill>
                  <a:schemeClr val="bg2"/>
                </a:solidFill>
                <a:latin typeface="Arial" panose="020B0604020202020204" pitchFamily="34" charset="0"/>
                <a:cs typeface="Arial" panose="020B0604020202020204" pitchFamily="34" charset="0"/>
              </a:rPr>
              <a:t>“El colonialismo cultural es como un lavado de cerebro: más limpio y más eficaz que la violencia física (...) Si un país sudamericano quiere ser realmente libre (...) tiene que tener su propia política educativa, dirigida mal o bien por sus ciudadanos.”</a:t>
            </a:r>
          </a:p>
          <a:p>
            <a:pPr marL="0" indent="0" algn="just">
              <a:buNone/>
            </a:pPr>
            <a:endParaRPr lang="es-MX" sz="1400" b="1" dirty="0">
              <a:solidFill>
                <a:schemeClr val="bg2"/>
              </a:solidFill>
              <a:latin typeface="Arial" panose="020B0604020202020204" pitchFamily="34" charset="0"/>
              <a:cs typeface="Arial" panose="020B0604020202020204" pitchFamily="34" charset="0"/>
            </a:endParaRPr>
          </a:p>
          <a:p>
            <a:pPr marL="0" indent="0" algn="just">
              <a:buNone/>
            </a:pPr>
            <a:r>
              <a:rPr lang="es-MX" sz="1400" b="1" dirty="0">
                <a:solidFill>
                  <a:schemeClr val="bg2"/>
                </a:solidFill>
                <a:latin typeface="Arial" panose="020B0604020202020204" pitchFamily="34" charset="0"/>
                <a:cs typeface="Arial" panose="020B0604020202020204" pitchFamily="34" charset="0"/>
              </a:rPr>
              <a:t>“(...) instrumento de poder y desigualdad desperdiciando la posibilidad de transformarlo en una herramienta para el desarrollo colectivo (...)”</a:t>
            </a:r>
            <a:endParaRPr lang="es-AR" sz="1400" b="1" dirty="0">
              <a:solidFill>
                <a:schemeClr val="bg2"/>
              </a:solidFill>
              <a:latin typeface="Arial" panose="020B0604020202020204" pitchFamily="34" charset="0"/>
              <a:cs typeface="Arial" panose="020B0604020202020204" pitchFamily="34" charset="0"/>
            </a:endParaRPr>
          </a:p>
          <a:p>
            <a:pPr marL="114300" indent="0">
              <a:buNone/>
            </a:pPr>
            <a:endParaRPr lang="es-AR"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6426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5"/>
          <p:cNvSpPr txBox="1">
            <a:spLocks noGrp="1"/>
          </p:cNvSpPr>
          <p:nvPr>
            <p:ph type="body" idx="1"/>
          </p:nvPr>
        </p:nvSpPr>
        <p:spPr>
          <a:xfrm>
            <a:off x="717176" y="421341"/>
            <a:ext cx="8014536" cy="4176836"/>
          </a:xfrm>
          <a:prstGeom prst="rect">
            <a:avLst/>
          </a:prstGeom>
        </p:spPr>
        <p:txBody>
          <a:bodyPr spcFirstLastPara="1" wrap="square" lIns="91425" tIns="91425" rIns="91425" bIns="91425" anchor="t" anchorCtr="0">
            <a:noAutofit/>
          </a:bodyPr>
          <a:lstStyle/>
          <a:p>
            <a:pPr marL="0" lvl="0" indent="0" algn="just">
              <a:lnSpc>
                <a:spcPct val="100000"/>
              </a:lnSpc>
              <a:spcAft>
                <a:spcPts val="1200"/>
              </a:spcAft>
              <a:buNone/>
            </a:pPr>
            <a:r>
              <a:rPr lang="es-MX" sz="1200" b="1" dirty="0" smtClean="0">
                <a:latin typeface="Arial" panose="020B0604020202020204" pitchFamily="34" charset="0"/>
                <a:cs typeface="Arial" panose="020B0604020202020204" pitchFamily="34" charset="0"/>
              </a:rPr>
              <a:t>Contexto socio-histórico</a:t>
            </a:r>
          </a:p>
          <a:p>
            <a:pPr marL="0" lvl="0" indent="0" algn="just">
              <a:lnSpc>
                <a:spcPct val="100000"/>
              </a:lnSpc>
              <a:spcAft>
                <a:spcPts val="1200"/>
              </a:spcAft>
              <a:buNone/>
            </a:pPr>
            <a:endParaRPr lang="es-MX" sz="1200" b="1" dirty="0">
              <a:latin typeface="Arial" panose="020B0604020202020204" pitchFamily="34" charset="0"/>
              <a:ea typeface="Arial"/>
              <a:cs typeface="Arial" panose="020B0604020202020204" pitchFamily="34" charset="0"/>
              <a:sym typeface="Arial"/>
            </a:endParaRPr>
          </a:p>
          <a:p>
            <a:pPr marL="0" indent="0" algn="just">
              <a:buNone/>
            </a:pPr>
            <a:r>
              <a:rPr lang="es-MX" sz="1200" dirty="0">
                <a:solidFill>
                  <a:schemeClr val="bg2"/>
                </a:solidFill>
                <a:latin typeface="Arial" panose="020B0604020202020204" pitchFamily="34" charset="0"/>
                <a:cs typeface="Arial" panose="020B0604020202020204" pitchFamily="34" charset="0"/>
              </a:rPr>
              <a:t>Ubicándonos en el período 1955-1976, comenzando con la Revolución Libertadora (La Fusiladora) y terminando con el llamado “Proceso de Reorganización Nacional” –  «Cientificismo»</a:t>
            </a:r>
          </a:p>
          <a:p>
            <a:pPr marL="0" indent="0" algn="just">
              <a:buNone/>
            </a:pPr>
            <a:endParaRPr lang="es-MX" sz="1200" dirty="0">
              <a:solidFill>
                <a:schemeClr val="bg2"/>
              </a:solidFill>
              <a:latin typeface="Arial" panose="020B0604020202020204" pitchFamily="34" charset="0"/>
              <a:cs typeface="Arial" panose="020B0604020202020204" pitchFamily="34" charset="0"/>
            </a:endParaRPr>
          </a:p>
          <a:p>
            <a:pPr marL="0" indent="0" algn="just">
              <a:buNone/>
            </a:pPr>
            <a:r>
              <a:rPr lang="es-MX" sz="1200" b="1" dirty="0">
                <a:solidFill>
                  <a:schemeClr val="bg2"/>
                </a:solidFill>
                <a:latin typeface="Arial" panose="020B0604020202020204" pitchFamily="34" charset="0"/>
                <a:cs typeface="Arial" panose="020B0604020202020204" pitchFamily="34" charset="0"/>
              </a:rPr>
              <a:t>La característica esencial del «Cientificismo» es la indiferencia del científico antes las problemáticas sociales que lo rodean, formando futuros profesionales preocupados en la ciencia como elemento de estudio apartado de la realidad.</a:t>
            </a:r>
          </a:p>
          <a:p>
            <a:pPr marL="0" indent="0" algn="just">
              <a:buNone/>
            </a:pPr>
            <a:endParaRPr lang="es-MX" sz="1200" b="1" dirty="0">
              <a:solidFill>
                <a:schemeClr val="bg2"/>
              </a:solidFill>
              <a:latin typeface="Arial" panose="020B0604020202020204" pitchFamily="34" charset="0"/>
              <a:cs typeface="Arial" panose="020B0604020202020204" pitchFamily="34" charset="0"/>
            </a:endParaRPr>
          </a:p>
          <a:p>
            <a:pPr marL="0" indent="0" algn="just">
              <a:buNone/>
            </a:pPr>
            <a:r>
              <a:rPr lang="es-MX" sz="1200" b="1" dirty="0">
                <a:solidFill>
                  <a:schemeClr val="bg2"/>
                </a:solidFill>
                <a:latin typeface="Arial" panose="020B0604020202020204" pitchFamily="34" charset="0"/>
                <a:cs typeface="Arial" panose="020B0604020202020204" pitchFamily="34" charset="0"/>
              </a:rPr>
              <a:t>Es también, una estrategia que contribuye al posicionamiento jerárquico de los países según su importancia en el sistema mundial (el Hemisferio Norte) que impone internacionalmente los objetos de estudio.</a:t>
            </a:r>
          </a:p>
          <a:p>
            <a:pPr marL="0" indent="0" algn="just">
              <a:buNone/>
            </a:pPr>
            <a:endParaRPr lang="es-MX" sz="1200" dirty="0">
              <a:solidFill>
                <a:schemeClr val="bg2"/>
              </a:solidFill>
              <a:latin typeface="Arial" panose="020B0604020202020204" pitchFamily="34" charset="0"/>
              <a:cs typeface="Arial" panose="020B0604020202020204" pitchFamily="34" charset="0"/>
            </a:endParaRPr>
          </a:p>
          <a:p>
            <a:pPr marL="0" indent="0" algn="just">
              <a:buNone/>
            </a:pPr>
            <a:r>
              <a:rPr lang="es-MX" sz="1200" dirty="0">
                <a:solidFill>
                  <a:schemeClr val="bg2"/>
                </a:solidFill>
                <a:latin typeface="Arial" panose="020B0604020202020204" pitchFamily="34" charset="0"/>
                <a:cs typeface="Arial" panose="020B0604020202020204" pitchFamily="34" charset="0"/>
              </a:rPr>
              <a:t>El prestigio o el reconocimiento se logra a través de publicaciones o «papers» sin dimensionar el impacto real sobre la sociedad del financiamiento del estado en investigaciones o estudios que capitalizan otros.</a:t>
            </a:r>
          </a:p>
          <a:p>
            <a:pPr marL="0" lvl="0" indent="0" algn="just">
              <a:lnSpc>
                <a:spcPct val="100000"/>
              </a:lnSpc>
              <a:spcAft>
                <a:spcPts val="1200"/>
              </a:spcAft>
              <a:buNone/>
            </a:pPr>
            <a:endParaRPr lang="es-MX" sz="1000" b="1" dirty="0">
              <a:latin typeface="Raleway" panose="020B0604020202020204" charset="0"/>
              <a:ea typeface="Arial"/>
              <a:cs typeface="Arial"/>
              <a:sym typeface="Arial"/>
            </a:endParaRPr>
          </a:p>
        </p:txBody>
      </p:sp>
    </p:spTree>
    <p:extLst>
      <p:ext uri="{BB962C8B-B14F-4D97-AF65-F5344CB8AC3E}">
        <p14:creationId xmlns:p14="http://schemas.microsoft.com/office/powerpoint/2010/main" val="3483823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5"/>
          <p:cNvSpPr txBox="1">
            <a:spLocks noGrp="1"/>
          </p:cNvSpPr>
          <p:nvPr>
            <p:ph type="body" idx="1"/>
          </p:nvPr>
        </p:nvSpPr>
        <p:spPr>
          <a:xfrm>
            <a:off x="717176" y="421341"/>
            <a:ext cx="8014536" cy="4176836"/>
          </a:xfrm>
          <a:prstGeom prst="rect">
            <a:avLst/>
          </a:prstGeom>
        </p:spPr>
        <p:txBody>
          <a:bodyPr spcFirstLastPara="1" wrap="square" lIns="91425" tIns="91425" rIns="91425" bIns="91425" anchor="t" anchorCtr="0">
            <a:noAutofit/>
          </a:bodyPr>
          <a:lstStyle/>
          <a:p>
            <a:pPr marL="0" lvl="0" indent="0" algn="just">
              <a:lnSpc>
                <a:spcPct val="100000"/>
              </a:lnSpc>
              <a:spcAft>
                <a:spcPts val="1200"/>
              </a:spcAft>
              <a:buNone/>
            </a:pPr>
            <a:endParaRPr lang="es-MX" sz="1200" b="1" dirty="0" smtClean="0">
              <a:latin typeface="Arial" panose="020B0604020202020204" pitchFamily="34" charset="0"/>
              <a:cs typeface="Arial" panose="020B0604020202020204" pitchFamily="34" charset="0"/>
            </a:endParaRPr>
          </a:p>
          <a:p>
            <a:pPr marL="0" lvl="0" indent="0" algn="just">
              <a:lnSpc>
                <a:spcPct val="100000"/>
              </a:lnSpc>
              <a:spcAft>
                <a:spcPts val="1200"/>
              </a:spcAft>
              <a:buNone/>
            </a:pPr>
            <a:r>
              <a:rPr lang="es-MX" sz="1200" b="1" dirty="0" smtClean="0">
                <a:latin typeface="Arial" panose="020B0604020202020204" pitchFamily="34" charset="0"/>
                <a:cs typeface="Arial" panose="020B0604020202020204" pitchFamily="34" charset="0"/>
              </a:rPr>
              <a:t>Los </a:t>
            </a:r>
            <a:r>
              <a:rPr lang="es-MX" sz="1200" b="1" dirty="0">
                <a:latin typeface="Arial" panose="020B0604020202020204" pitchFamily="34" charset="0"/>
                <a:cs typeface="Arial" panose="020B0604020202020204" pitchFamily="34" charset="0"/>
              </a:rPr>
              <a:t>Pilares de </a:t>
            </a:r>
            <a:r>
              <a:rPr lang="es-MX" sz="1200" b="1" dirty="0" smtClean="0">
                <a:latin typeface="Arial" panose="020B0604020202020204" pitchFamily="34" charset="0"/>
                <a:cs typeface="Arial" panose="020B0604020202020204" pitchFamily="34" charset="0"/>
              </a:rPr>
              <a:t>Varsavsky</a:t>
            </a:r>
          </a:p>
          <a:p>
            <a:pPr marL="0" lvl="0" indent="0" algn="just">
              <a:lnSpc>
                <a:spcPct val="100000"/>
              </a:lnSpc>
              <a:spcAft>
                <a:spcPts val="1200"/>
              </a:spcAft>
              <a:buNone/>
            </a:pPr>
            <a:endParaRPr lang="es-MX" sz="1200" b="1" dirty="0">
              <a:solidFill>
                <a:schemeClr val="bg2"/>
              </a:solidFill>
              <a:latin typeface="Arial" panose="020B0604020202020204" pitchFamily="34" charset="0"/>
              <a:ea typeface="Arial"/>
              <a:cs typeface="Arial" panose="020B0604020202020204" pitchFamily="34" charset="0"/>
              <a:sym typeface="Arial"/>
            </a:endParaRPr>
          </a:p>
          <a:p>
            <a:pPr marL="0" indent="0" algn="just">
              <a:buNone/>
            </a:pPr>
            <a:r>
              <a:rPr lang="es-MX" sz="1200" b="1" dirty="0">
                <a:solidFill>
                  <a:schemeClr val="bg2"/>
                </a:solidFill>
                <a:latin typeface="Arial" panose="020B0604020202020204" pitchFamily="34" charset="0"/>
                <a:cs typeface="Arial" panose="020B0604020202020204" pitchFamily="34" charset="0"/>
              </a:rPr>
              <a:t>Las ideas principales de Varsavsky serían tres, a saber: </a:t>
            </a:r>
          </a:p>
          <a:p>
            <a:pPr marL="0" indent="0" algn="just">
              <a:buNone/>
            </a:pPr>
            <a:endParaRPr lang="es-MX" sz="1200" dirty="0">
              <a:solidFill>
                <a:schemeClr val="bg2"/>
              </a:solidFill>
              <a:latin typeface="Arial" panose="020B0604020202020204" pitchFamily="34" charset="0"/>
              <a:cs typeface="Arial" panose="020B0604020202020204" pitchFamily="34" charset="0"/>
            </a:endParaRPr>
          </a:p>
          <a:p>
            <a:pPr algn="just">
              <a:buFontTx/>
              <a:buChar char="-"/>
            </a:pPr>
            <a:r>
              <a:rPr lang="es-MX" sz="1200" b="1" dirty="0">
                <a:solidFill>
                  <a:schemeClr val="bg2"/>
                </a:solidFill>
                <a:latin typeface="Arial" panose="020B0604020202020204" pitchFamily="34" charset="0"/>
                <a:cs typeface="Arial" panose="020B0604020202020204" pitchFamily="34" charset="0"/>
              </a:rPr>
              <a:t>Hacer ciencia politizada</a:t>
            </a:r>
            <a:r>
              <a:rPr lang="es-MX" sz="1200" dirty="0">
                <a:solidFill>
                  <a:schemeClr val="bg2"/>
                </a:solidFill>
                <a:latin typeface="Arial" panose="020B0604020202020204" pitchFamily="34" charset="0"/>
                <a:cs typeface="Arial" panose="020B0604020202020204" pitchFamily="34" charset="0"/>
              </a:rPr>
              <a:t>: «buscar un nuevo objetivo en la actividad científica siendo este estrictamente social».</a:t>
            </a:r>
          </a:p>
          <a:p>
            <a:pPr marL="0" indent="0" algn="just">
              <a:buNone/>
            </a:pPr>
            <a:endParaRPr lang="es-MX" sz="1200" dirty="0">
              <a:solidFill>
                <a:schemeClr val="bg2"/>
              </a:solidFill>
              <a:latin typeface="Arial" panose="020B0604020202020204" pitchFamily="34" charset="0"/>
              <a:cs typeface="Arial" panose="020B0604020202020204" pitchFamily="34" charset="0"/>
            </a:endParaRPr>
          </a:p>
          <a:p>
            <a:pPr algn="just">
              <a:buFontTx/>
              <a:buChar char="-"/>
            </a:pPr>
            <a:r>
              <a:rPr lang="es-MX" sz="1200" b="1" dirty="0">
                <a:solidFill>
                  <a:schemeClr val="bg2"/>
                </a:solidFill>
                <a:latin typeface="Arial" panose="020B0604020202020204" pitchFamily="34" charset="0"/>
                <a:cs typeface="Arial" panose="020B0604020202020204" pitchFamily="34" charset="0"/>
              </a:rPr>
              <a:t>Valorar la autonomía científica</a:t>
            </a:r>
            <a:r>
              <a:rPr lang="es-MX" sz="1200" dirty="0">
                <a:solidFill>
                  <a:schemeClr val="bg2"/>
                </a:solidFill>
                <a:latin typeface="Arial" panose="020B0604020202020204" pitchFamily="34" charset="0"/>
                <a:cs typeface="Arial" panose="020B0604020202020204" pitchFamily="34" charset="0"/>
              </a:rPr>
              <a:t>: «independencia de criterio, actitud crítica pero de ninguna manera rechazo indiscriminado de todo lo que provenga de otro país».</a:t>
            </a:r>
          </a:p>
          <a:p>
            <a:pPr marL="0" indent="0" algn="just">
              <a:buNone/>
            </a:pPr>
            <a:endParaRPr lang="es-MX" sz="1200" dirty="0">
              <a:solidFill>
                <a:schemeClr val="bg2"/>
              </a:solidFill>
              <a:latin typeface="Arial" panose="020B0604020202020204" pitchFamily="34" charset="0"/>
              <a:cs typeface="Arial" panose="020B0604020202020204" pitchFamily="34" charset="0"/>
            </a:endParaRPr>
          </a:p>
          <a:p>
            <a:pPr algn="just">
              <a:buFontTx/>
              <a:buChar char="-"/>
            </a:pPr>
            <a:r>
              <a:rPr lang="es-MX" sz="1200" b="1" dirty="0">
                <a:solidFill>
                  <a:schemeClr val="bg2"/>
                </a:solidFill>
                <a:latin typeface="Arial" panose="020B0604020202020204" pitchFamily="34" charset="0"/>
                <a:cs typeface="Arial" panose="020B0604020202020204" pitchFamily="34" charset="0"/>
              </a:rPr>
              <a:t>La interdisciplinariedad</a:t>
            </a:r>
            <a:r>
              <a:rPr lang="es-MX" sz="1200" dirty="0">
                <a:solidFill>
                  <a:schemeClr val="bg2"/>
                </a:solidFill>
                <a:latin typeface="Arial" panose="020B0604020202020204" pitchFamily="34" charset="0"/>
                <a:cs typeface="Arial" panose="020B0604020202020204" pitchFamily="34" charset="0"/>
              </a:rPr>
              <a:t>: «formación de un grupo de varios profesionales de igual nivel y diferentes disciplinas para fortalecer y enriquecer los estudios y los modos de pensar».</a:t>
            </a:r>
            <a:endParaRPr lang="es-AR" sz="1200" dirty="0">
              <a:solidFill>
                <a:schemeClr val="bg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7916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5"/>
          <p:cNvSpPr txBox="1">
            <a:spLocks noGrp="1"/>
          </p:cNvSpPr>
          <p:nvPr>
            <p:ph type="body" idx="1"/>
          </p:nvPr>
        </p:nvSpPr>
        <p:spPr>
          <a:xfrm>
            <a:off x="717176" y="483332"/>
            <a:ext cx="8014536" cy="4176836"/>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1200"/>
              </a:spcAft>
              <a:buNone/>
            </a:pPr>
            <a:r>
              <a:rPr lang="es-MX" sz="1200" b="1" dirty="0" smtClean="0">
                <a:latin typeface="Arial" panose="020B0604020202020204" pitchFamily="34" charset="0"/>
                <a:ea typeface="Arial"/>
                <a:cs typeface="Arial" panose="020B0604020202020204" pitchFamily="34" charset="0"/>
                <a:sym typeface="Arial"/>
              </a:rPr>
              <a:t>Debate</a:t>
            </a:r>
          </a:p>
          <a:p>
            <a:pPr marL="0" indent="0" algn="ctr">
              <a:buNone/>
            </a:pPr>
            <a:r>
              <a:rPr lang="es-MX" sz="1200" dirty="0" smtClean="0">
                <a:solidFill>
                  <a:schemeClr val="bg2"/>
                </a:solidFill>
                <a:latin typeface="Arial" panose="020B0604020202020204" pitchFamily="34" charset="0"/>
                <a:cs typeface="Arial" panose="020B0604020202020204" pitchFamily="34" charset="0"/>
              </a:rPr>
              <a:t>Citas </a:t>
            </a:r>
            <a:r>
              <a:rPr lang="es-MX" sz="1200" dirty="0">
                <a:solidFill>
                  <a:schemeClr val="bg2"/>
                </a:solidFill>
                <a:latin typeface="Arial" panose="020B0604020202020204" pitchFamily="34" charset="0"/>
                <a:cs typeface="Arial" panose="020B0604020202020204" pitchFamily="34" charset="0"/>
              </a:rPr>
              <a:t>y opiniones:</a:t>
            </a:r>
          </a:p>
          <a:p>
            <a:pPr marL="0" indent="0">
              <a:buNone/>
            </a:pPr>
            <a:r>
              <a:rPr lang="es-MX" sz="1200" dirty="0">
                <a:solidFill>
                  <a:schemeClr val="bg2"/>
                </a:solidFill>
                <a:latin typeface="Arial" panose="020B0604020202020204" pitchFamily="34" charset="0"/>
                <a:cs typeface="Arial" panose="020B0604020202020204" pitchFamily="34" charset="0"/>
              </a:rPr>
              <a:t>“(...) sobrevaloración desmesurada de lo que puede hacer la ciencia, que puede calificarse de posición tecnocrática. En todos los planteos del proceso falta el protagonista principal del proceso histórico: el pueblo. Ese pueblo al que la ciencia no le importa mucho por ahora.”</a:t>
            </a:r>
          </a:p>
          <a:p>
            <a:pPr marL="0" indent="0">
              <a:buNone/>
            </a:pPr>
            <a:endParaRPr lang="es-MX" sz="1200" dirty="0">
              <a:solidFill>
                <a:schemeClr val="bg2"/>
              </a:solidFill>
              <a:latin typeface="Arial" panose="020B0604020202020204" pitchFamily="34" charset="0"/>
              <a:cs typeface="Arial" panose="020B0604020202020204" pitchFamily="34" charset="0"/>
            </a:endParaRPr>
          </a:p>
          <a:p>
            <a:pPr marL="0" indent="0">
              <a:buNone/>
            </a:pPr>
            <a:r>
              <a:rPr lang="es-MX" sz="1200" dirty="0">
                <a:solidFill>
                  <a:schemeClr val="bg2"/>
                </a:solidFill>
                <a:latin typeface="Arial" panose="020B0604020202020204" pitchFamily="34" charset="0"/>
                <a:cs typeface="Arial" panose="020B0604020202020204" pitchFamily="34" charset="0"/>
              </a:rPr>
              <a:t>“la concepción oficial de la ciencia sostiene que ni la ciencia ni los científicos poseen responsabilidad alguna de tomar las decisiones acerca del uso social de los avances científicos”</a:t>
            </a:r>
          </a:p>
          <a:p>
            <a:pPr marL="0" indent="0">
              <a:buNone/>
            </a:pPr>
            <a:endParaRPr lang="es-MX" sz="1200" dirty="0">
              <a:solidFill>
                <a:schemeClr val="bg2"/>
              </a:solidFill>
              <a:latin typeface="Arial" panose="020B0604020202020204" pitchFamily="34" charset="0"/>
              <a:cs typeface="Arial" panose="020B0604020202020204" pitchFamily="34" charset="0"/>
            </a:endParaRPr>
          </a:p>
          <a:p>
            <a:pPr marL="0" indent="0">
              <a:buNone/>
            </a:pPr>
            <a:r>
              <a:rPr lang="es-MX" sz="1200" dirty="0">
                <a:solidFill>
                  <a:schemeClr val="bg2"/>
                </a:solidFill>
                <a:latin typeface="Arial" panose="020B0604020202020204" pitchFamily="34" charset="0"/>
                <a:cs typeface="Arial" panose="020B0604020202020204" pitchFamily="34" charset="0"/>
              </a:rPr>
              <a:t>“Las fuerzas que determinan el tipo de ciencia no son puramente internas y basadas en el genio creador y la libertad de pensamiento. (...) el dinero es un factor decisivo, pero puede aducirse que no es tan grave mientras los mayores fondos sean entregados realmente a quienes producen los “mejores” resultados.”</a:t>
            </a:r>
          </a:p>
          <a:p>
            <a:pPr marL="0" indent="0">
              <a:buNone/>
            </a:pPr>
            <a:endParaRPr lang="es-MX" sz="1200" dirty="0">
              <a:solidFill>
                <a:schemeClr val="bg2"/>
              </a:solidFill>
              <a:latin typeface="Arial" panose="020B0604020202020204" pitchFamily="34" charset="0"/>
              <a:cs typeface="Arial" panose="020B0604020202020204" pitchFamily="34" charset="0"/>
            </a:endParaRPr>
          </a:p>
          <a:p>
            <a:pPr marL="0" indent="0">
              <a:buNone/>
            </a:pPr>
            <a:r>
              <a:rPr lang="es-MX" sz="1200" dirty="0">
                <a:solidFill>
                  <a:schemeClr val="bg2"/>
                </a:solidFill>
                <a:latin typeface="Arial" panose="020B0604020202020204" pitchFamily="34" charset="0"/>
                <a:cs typeface="Arial" panose="020B0604020202020204" pitchFamily="34" charset="0"/>
              </a:rPr>
              <a:t>“Los cambios revolucionarios (...) ponen en juego descubrimientos que no pueden acomodarse dentro de los conceptos que eran habituales antes de que se hicieran dichos descubrimientos (...), debe alterarse el modo en que se piensa”</a:t>
            </a:r>
            <a:endParaRPr lang="es-AR" sz="1200" dirty="0">
              <a:solidFill>
                <a:schemeClr val="bg2"/>
              </a:solidFill>
              <a:latin typeface="Arial" panose="020B0604020202020204" pitchFamily="34" charset="0"/>
              <a:cs typeface="Arial" panose="020B0604020202020204" pitchFamily="34" charset="0"/>
            </a:endParaRPr>
          </a:p>
          <a:p>
            <a:pPr marL="0" lvl="0" indent="0" algn="just" rtl="0">
              <a:lnSpc>
                <a:spcPct val="100000"/>
              </a:lnSpc>
              <a:spcBef>
                <a:spcPts val="0"/>
              </a:spcBef>
              <a:spcAft>
                <a:spcPts val="1200"/>
              </a:spcAft>
              <a:buNone/>
            </a:pPr>
            <a:endParaRPr lang="es-MX" sz="1000" b="1" dirty="0">
              <a:latin typeface="Raleway" panose="020B0604020202020204" charset="0"/>
              <a:ea typeface="Arial"/>
              <a:cs typeface="Arial"/>
              <a:sym typeface="Arial"/>
            </a:endParaRPr>
          </a:p>
        </p:txBody>
      </p:sp>
    </p:spTree>
    <p:extLst>
      <p:ext uri="{BB962C8B-B14F-4D97-AF65-F5344CB8AC3E}">
        <p14:creationId xmlns:p14="http://schemas.microsoft.com/office/powerpoint/2010/main" val="999924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5" name="1 Título"/>
          <p:cNvSpPr>
            <a:spLocks noGrp="1"/>
          </p:cNvSpPr>
          <p:nvPr>
            <p:ph type="title"/>
          </p:nvPr>
        </p:nvSpPr>
        <p:spPr>
          <a:xfrm>
            <a:off x="467544" y="720666"/>
            <a:ext cx="8229600" cy="1143000"/>
          </a:xfrm>
        </p:spPr>
        <p:txBody>
          <a:bodyPr>
            <a:normAutofit/>
          </a:bodyPr>
          <a:lstStyle/>
          <a:p>
            <a:pPr algn="ctr"/>
            <a:r>
              <a:rPr lang="es-MX" sz="1400" b="1" dirty="0" smtClean="0">
                <a:solidFill>
                  <a:schemeClr val="bg2"/>
                </a:solidFill>
                <a:latin typeface="Arial" panose="020B0604020202020204" pitchFamily="34" charset="0"/>
                <a:cs typeface="Arial" panose="020B0604020202020204" pitchFamily="34" charset="0"/>
              </a:rPr>
              <a:t>“la independencia cultural debe ser nuestro objetivo permanente (...), significa dos cosas: obligación de crear y derecho a elegir”</a:t>
            </a:r>
            <a:endParaRPr lang="es-AR" sz="1400" b="1" dirty="0">
              <a:solidFill>
                <a:schemeClr val="bg2"/>
              </a:solidFill>
              <a:latin typeface="Arial" panose="020B0604020202020204" pitchFamily="34" charset="0"/>
              <a:cs typeface="Arial" panose="020B0604020202020204" pitchFamily="34" charset="0"/>
            </a:endParaRPr>
          </a:p>
        </p:txBody>
      </p:sp>
      <p:sp>
        <p:nvSpPr>
          <p:cNvPr id="6" name="4 Marcador de contenido"/>
          <p:cNvSpPr txBox="1">
            <a:spLocks/>
          </p:cNvSpPr>
          <p:nvPr/>
        </p:nvSpPr>
        <p:spPr>
          <a:xfrm>
            <a:off x="467544" y="2052147"/>
            <a:ext cx="8229600" cy="269716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2pPr>
            <a:lvl3pPr marL="1371600" marR="0" lvl="2"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3pPr>
            <a:lvl4pPr marL="1828800" marR="0" lvl="3"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4pPr>
            <a:lvl5pPr marL="2286000" marR="0" lvl="4"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5pPr>
            <a:lvl6pPr marL="2743200" marR="0" lvl="5"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6pPr>
            <a:lvl7pPr marL="3200400" marR="0" lvl="6"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7pPr>
            <a:lvl8pPr marL="3657600" marR="0" lvl="7"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8pPr>
            <a:lvl9pPr marL="4114800" marR="0" lvl="8"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9pPr>
          </a:lstStyle>
          <a:p>
            <a:pPr marL="0" indent="0" algn="ctr">
              <a:buFont typeface="Lato"/>
              <a:buNone/>
            </a:pPr>
            <a:r>
              <a:rPr lang="es-MX" sz="1400" b="1" dirty="0" smtClean="0">
                <a:solidFill>
                  <a:schemeClr val="bg2"/>
                </a:solidFill>
                <a:latin typeface="Arial" panose="020B0604020202020204" pitchFamily="34" charset="0"/>
                <a:cs typeface="Arial" panose="020B0604020202020204" pitchFamily="34" charset="0"/>
              </a:rPr>
              <a:t>“Los cambios revolucionarios (...) ponen en juego descubrimientos que no pueden acomodarse dentro de los conceptos que eran habituales antes de que se hicieran dichos descubrimientos (...), debe alterarse el modo en que se piensa”</a:t>
            </a:r>
            <a:endParaRPr lang="es-AR" sz="1400" dirty="0">
              <a:solidFill>
                <a:schemeClr val="bg2"/>
              </a:solidFill>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712</Words>
  <Application>Microsoft Office PowerPoint</Application>
  <PresentationFormat>Presentación en pantalla (16:9)</PresentationFormat>
  <Paragraphs>44</Paragraphs>
  <Slides>7</Slides>
  <Notes>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Lato</vt:lpstr>
      <vt:lpstr>Raleway</vt:lpstr>
      <vt:lpstr>Arial</vt:lpstr>
      <vt:lpstr>Swiss</vt:lpstr>
      <vt:lpstr>Presentación de PowerPoint</vt:lpstr>
      <vt:lpstr>Presentación de PowerPoint</vt:lpstr>
      <vt:lpstr>Presentación de PowerPoint</vt:lpstr>
      <vt:lpstr>Presentación de PowerPoint</vt:lpstr>
      <vt:lpstr>Presentación de PowerPoint</vt:lpstr>
      <vt:lpstr>Presentación de PowerPoint</vt:lpstr>
      <vt:lpstr>“la independencia cultural debe ser nuestro objetivo permanente (...), significa dos cosas: obligación de crear y derecho a elegir”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Karl Popper</dc:title>
  <dc:creator>Tonga</dc:creator>
  <cp:lastModifiedBy>UNaB</cp:lastModifiedBy>
  <cp:revision>15</cp:revision>
  <dcterms:modified xsi:type="dcterms:W3CDTF">2022-04-03T21:43:17Z</dcterms:modified>
</cp:coreProperties>
</file>