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13"/>
  </p:notesMasterIdLst>
  <p:sldIdLst>
    <p:sldId id="256" r:id="rId3"/>
    <p:sldId id="269" r:id="rId4"/>
    <p:sldId id="270" r:id="rId5"/>
    <p:sldId id="283" r:id="rId6"/>
    <p:sldId id="277" r:id="rId7"/>
    <p:sldId id="273" r:id="rId8"/>
    <p:sldId id="278" r:id="rId9"/>
    <p:sldId id="274" r:id="rId10"/>
    <p:sldId id="275" r:id="rId11"/>
    <p:sldId id="276" r:id="rId1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0" autoAdjust="0"/>
    <p:restoredTop sz="88810" autoAdjust="0"/>
  </p:normalViewPr>
  <p:slideViewPr>
    <p:cSldViewPr snapToGrid="0">
      <p:cViewPr varScale="1">
        <p:scale>
          <a:sx n="73" d="100"/>
          <a:sy n="73" d="100"/>
        </p:scale>
        <p:origin x="-1758" y="-102"/>
      </p:cViewPr>
      <p:guideLst>
        <p:guide orient="horz" pos="2127"/>
        <p:guide pos="30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0B5-74AE-49EB-8C0C-A51A09D29091}" type="datetimeFigureOut">
              <a:rPr lang="es-AR" smtClean="0"/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AFAC-DBD3-4DAF-B81D-C4099038E71E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1650-D94C-4688-A36C-AA83C0BC3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C71F-EBF0-4BA3-AA24-8E7B4FA81D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67497" y="4767944"/>
            <a:ext cx="506838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INGLÉS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AFIJOS Y COGNADOS 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s-AR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GRACIELA PORTO-JORGELINA MARUZZA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9397" y="1103551"/>
            <a:ext cx="370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Sufijos de adjetivos:</a:t>
            </a:r>
            <a:endParaRPr lang="es-AR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09093" y="1944709"/>
            <a:ext cx="4069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accent2"/>
                </a:solidFill>
              </a:rPr>
              <a:t>-al</a:t>
            </a:r>
            <a:r>
              <a:rPr lang="es-AR" sz="3200" dirty="0"/>
              <a:t>: leg</a:t>
            </a:r>
            <a:r>
              <a:rPr lang="es-AR" sz="3200" dirty="0">
                <a:solidFill>
                  <a:schemeClr val="accent2"/>
                </a:solidFill>
              </a:rPr>
              <a:t>al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ic</a:t>
            </a:r>
            <a:r>
              <a:rPr lang="es-AR" sz="3200" dirty="0"/>
              <a:t>: </a:t>
            </a:r>
            <a:r>
              <a:rPr lang="es-AR" sz="3200" dirty="0" err="1"/>
              <a:t>genet</a:t>
            </a:r>
            <a:r>
              <a:rPr lang="es-AR" sz="3200" dirty="0" err="1">
                <a:solidFill>
                  <a:schemeClr val="accent2"/>
                </a:solidFill>
              </a:rPr>
              <a:t>ic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ical</a:t>
            </a:r>
            <a:r>
              <a:rPr lang="es-AR" sz="3200" dirty="0"/>
              <a:t>: </a:t>
            </a:r>
            <a:r>
              <a:rPr lang="es-AR" sz="3200" dirty="0" err="1"/>
              <a:t>technolog</a:t>
            </a:r>
            <a:r>
              <a:rPr lang="es-AR" sz="3200" dirty="0" err="1">
                <a:solidFill>
                  <a:schemeClr val="accent2"/>
                </a:solidFill>
              </a:rPr>
              <a:t>ical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able</a:t>
            </a:r>
            <a:r>
              <a:rPr lang="es-AR" sz="3200" dirty="0"/>
              <a:t>: </a:t>
            </a:r>
            <a:r>
              <a:rPr lang="es-AR" sz="3200" dirty="0" err="1"/>
              <a:t>renew</a:t>
            </a:r>
            <a:r>
              <a:rPr lang="es-AR" sz="3200" dirty="0" err="1">
                <a:solidFill>
                  <a:schemeClr val="accent2"/>
                </a:solidFill>
              </a:rPr>
              <a:t>able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ible</a:t>
            </a:r>
            <a:r>
              <a:rPr lang="es-AR" sz="3200" dirty="0"/>
              <a:t>: tang</a:t>
            </a:r>
            <a:r>
              <a:rPr lang="es-AR" sz="3200" dirty="0">
                <a:solidFill>
                  <a:schemeClr val="accent2"/>
                </a:solidFill>
              </a:rPr>
              <a:t>ible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ed</a:t>
            </a:r>
            <a:r>
              <a:rPr lang="es-AR" sz="3200" dirty="0"/>
              <a:t>: </a:t>
            </a:r>
            <a:r>
              <a:rPr lang="es-AR" sz="3200" dirty="0" err="1"/>
              <a:t>divid</a:t>
            </a:r>
            <a:r>
              <a:rPr lang="es-AR" sz="3200" dirty="0" err="1">
                <a:solidFill>
                  <a:schemeClr val="accent2"/>
                </a:solidFill>
              </a:rPr>
              <a:t>ed</a:t>
            </a:r>
            <a:endParaRPr lang="es-AR" sz="3200" dirty="0">
              <a:solidFill>
                <a:schemeClr val="accent2"/>
              </a:solidFill>
            </a:endParaRPr>
          </a:p>
          <a:p>
            <a:r>
              <a:rPr lang="es-AR" sz="3200" dirty="0">
                <a:solidFill>
                  <a:schemeClr val="accent2"/>
                </a:solidFill>
              </a:rPr>
              <a:t>-</a:t>
            </a:r>
            <a:r>
              <a:rPr lang="es-AR" sz="3200" dirty="0" err="1">
                <a:solidFill>
                  <a:schemeClr val="accent2"/>
                </a:solidFill>
              </a:rPr>
              <a:t>ive</a:t>
            </a:r>
            <a:r>
              <a:rPr lang="es-AR" sz="3200" dirty="0"/>
              <a:t>: </a:t>
            </a:r>
            <a:r>
              <a:rPr lang="es-AR" sz="3200" dirty="0" err="1"/>
              <a:t>product</a:t>
            </a:r>
            <a:r>
              <a:rPr lang="es-AR" sz="3200" dirty="0" err="1">
                <a:solidFill>
                  <a:schemeClr val="accent2"/>
                </a:solidFill>
              </a:rPr>
              <a:t>ive</a:t>
            </a:r>
            <a:endParaRPr lang="es-AR" sz="3200" dirty="0">
              <a:solidFill>
                <a:schemeClr val="accent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62860" y="1806209"/>
            <a:ext cx="419076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rgbClr val="00B050"/>
                </a:solidFill>
              </a:rPr>
              <a:t>-</a:t>
            </a:r>
            <a:r>
              <a:rPr lang="es-AR" sz="3200" dirty="0" err="1">
                <a:solidFill>
                  <a:srgbClr val="00B050"/>
                </a:solidFill>
              </a:rPr>
              <a:t>ize</a:t>
            </a:r>
            <a:r>
              <a:rPr lang="es-AR" sz="3200" dirty="0"/>
              <a:t>: </a:t>
            </a:r>
            <a:r>
              <a:rPr lang="es-AR" sz="3200" dirty="0" err="1"/>
              <a:t>recogn</a:t>
            </a:r>
            <a:r>
              <a:rPr lang="es-AR" sz="3200" dirty="0" err="1">
                <a:solidFill>
                  <a:srgbClr val="00B050"/>
                </a:solidFill>
              </a:rPr>
              <a:t>ize</a:t>
            </a:r>
            <a:r>
              <a:rPr lang="es-AR" sz="3200" dirty="0"/>
              <a:t>, </a:t>
            </a:r>
            <a:r>
              <a:rPr lang="es-AR" sz="3200" dirty="0" err="1"/>
              <a:t>optim</a:t>
            </a:r>
            <a:r>
              <a:rPr lang="es-AR" sz="3200" dirty="0" err="1">
                <a:solidFill>
                  <a:srgbClr val="00B050"/>
                </a:solidFill>
              </a:rPr>
              <a:t>ize</a:t>
            </a:r>
            <a:endParaRPr lang="es-AR" sz="3200" dirty="0">
              <a:solidFill>
                <a:srgbClr val="00B050"/>
              </a:solidFill>
            </a:endParaRPr>
          </a:p>
          <a:p>
            <a:r>
              <a:rPr lang="es-AR" sz="3200" dirty="0">
                <a:solidFill>
                  <a:srgbClr val="00B050"/>
                </a:solidFill>
              </a:rPr>
              <a:t>-ate</a:t>
            </a:r>
            <a:r>
              <a:rPr lang="es-AR" sz="3200" dirty="0"/>
              <a:t>: </a:t>
            </a:r>
            <a:r>
              <a:rPr lang="es-AR" sz="3200" dirty="0" err="1"/>
              <a:t>gener</a:t>
            </a:r>
            <a:r>
              <a:rPr lang="es-AR" sz="3200" dirty="0" err="1">
                <a:solidFill>
                  <a:srgbClr val="00B050"/>
                </a:solidFill>
              </a:rPr>
              <a:t>ate</a:t>
            </a:r>
            <a:r>
              <a:rPr lang="es-AR" sz="3200" dirty="0"/>
              <a:t>, </a:t>
            </a:r>
            <a:r>
              <a:rPr lang="es-AR" sz="3200" dirty="0" err="1"/>
              <a:t>indic</a:t>
            </a:r>
            <a:r>
              <a:rPr lang="es-AR" sz="3200" dirty="0" err="1">
                <a:solidFill>
                  <a:srgbClr val="00B050"/>
                </a:solidFill>
              </a:rPr>
              <a:t>ate</a:t>
            </a:r>
            <a:endParaRPr lang="es-AR" sz="3200" dirty="0">
              <a:solidFill>
                <a:srgbClr val="00B050"/>
              </a:solidFill>
            </a:endParaRP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769735" y="1103551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/>
              <a:t>Sufijos de verbos:</a:t>
            </a:r>
            <a:endParaRPr lang="es-AR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640946" y="3309870"/>
            <a:ext cx="298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/>
              <a:t>Sufijo de adverbio:</a:t>
            </a:r>
            <a:endParaRPr lang="es-AR" sz="28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022760" y="3947606"/>
            <a:ext cx="4380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-</a:t>
            </a:r>
            <a:r>
              <a:rPr lang="es-AR" sz="3200" dirty="0" err="1">
                <a:solidFill>
                  <a:srgbClr val="FF0000"/>
                </a:solidFill>
              </a:rPr>
              <a:t>ly</a:t>
            </a:r>
            <a:r>
              <a:rPr lang="es-AR" sz="3200" dirty="0"/>
              <a:t>: </a:t>
            </a:r>
            <a:r>
              <a:rPr lang="es-AR" sz="3200" dirty="0" err="1"/>
              <a:t>frequent</a:t>
            </a:r>
            <a:r>
              <a:rPr lang="es-AR" sz="3200" dirty="0" err="1">
                <a:solidFill>
                  <a:srgbClr val="FF0000"/>
                </a:solidFill>
              </a:rPr>
              <a:t>ly</a:t>
            </a:r>
            <a:r>
              <a:rPr lang="es-AR" sz="3200" dirty="0"/>
              <a:t>, </a:t>
            </a:r>
            <a:r>
              <a:rPr lang="es-AR" sz="3200" dirty="0" err="1"/>
              <a:t>general</a:t>
            </a:r>
            <a:r>
              <a:rPr lang="es-AR" sz="3200" dirty="0" err="1">
                <a:solidFill>
                  <a:srgbClr val="FF0000"/>
                </a:solidFill>
              </a:rPr>
              <a:t>ly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" y="953037"/>
            <a:ext cx="99060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dirty="0"/>
          </a:p>
          <a:p>
            <a:r>
              <a:rPr lang="es-AR" sz="2800" dirty="0"/>
              <a:t>          </a:t>
            </a:r>
            <a:r>
              <a:rPr lang="es-AR" sz="3600" b="1" dirty="0"/>
              <a:t>COGNADOS O PALABRAS TRANSPARENTES</a:t>
            </a:r>
            <a:endParaRPr lang="es-AR" sz="3600" b="1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PALABRAS DE DOS LENGUAS QUE COMPARTEN</a:t>
            </a:r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-ORTOGRAFÍA</a:t>
            </a:r>
            <a:endParaRPr lang="es-AR" sz="2800" dirty="0"/>
          </a:p>
          <a:p>
            <a:r>
              <a:rPr lang="es-AR" sz="2800" dirty="0"/>
              <a:t>-SIGNIFICADO</a:t>
            </a:r>
            <a:endParaRPr lang="es-AR" sz="2800" dirty="0"/>
          </a:p>
          <a:p>
            <a:endParaRPr lang="es-AR" dirty="0"/>
          </a:p>
          <a:p>
            <a:r>
              <a:rPr lang="es-AR" dirty="0"/>
              <a:t>EJEMPLOS:</a:t>
            </a:r>
            <a:endParaRPr lang="es-AR" dirty="0"/>
          </a:p>
          <a:p>
            <a:endParaRPr lang="es-AR" dirty="0"/>
          </a:p>
          <a:p>
            <a:r>
              <a:rPr lang="es-AR" dirty="0"/>
              <a:t>ORGANIZATION, TRANSFORM, </a:t>
            </a:r>
            <a:r>
              <a:rPr lang="es-AR" dirty="0" smtClean="0"/>
              <a:t>INDUSTRY, HOSPITAL, ERROR, MANUAL, SIMPLE, CONTROL, COMPANY, IMPORTANT, REDUCE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547" y="1481070"/>
            <a:ext cx="950460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/>
              <a:t>                  FALSOS COGNADOS</a:t>
            </a:r>
            <a:endParaRPr lang="es-AR" sz="4000" b="1" dirty="0"/>
          </a:p>
          <a:p>
            <a:endParaRPr lang="es-AR" dirty="0"/>
          </a:p>
          <a:p>
            <a:r>
              <a:rPr lang="es-AR" sz="2800" dirty="0"/>
              <a:t>PALABRAS DE DOS LENGUAS QUE COMPARTEN ORTOGRAFÍA</a:t>
            </a:r>
            <a:endParaRPr lang="es-AR" sz="2800" dirty="0"/>
          </a:p>
          <a:p>
            <a:endParaRPr lang="es-AR" sz="3200" dirty="0"/>
          </a:p>
          <a:p>
            <a:r>
              <a:rPr lang="es-AR" sz="3200" dirty="0"/>
              <a:t>PERO</a:t>
            </a:r>
            <a:endParaRPr lang="es-AR" sz="3200" dirty="0"/>
          </a:p>
          <a:p>
            <a:endParaRPr lang="es-AR" sz="3200" dirty="0"/>
          </a:p>
          <a:p>
            <a:r>
              <a:rPr lang="es-AR" sz="3200" b="1" u="sng" dirty="0"/>
              <a:t>NO</a:t>
            </a:r>
            <a:r>
              <a:rPr lang="es-AR" sz="3200" dirty="0"/>
              <a:t> COMPARTEN SIGNIFICADO</a:t>
            </a:r>
            <a:endParaRPr lang="es-AR" sz="3200" dirty="0"/>
          </a:p>
          <a:p>
            <a:endParaRPr lang="es-AR" sz="3200" dirty="0"/>
          </a:p>
          <a:p>
            <a:r>
              <a:rPr lang="es-AR" sz="2800" dirty="0"/>
              <a:t>Ejemplos: </a:t>
            </a:r>
            <a:r>
              <a:rPr lang="es-AR" sz="2800" dirty="0" err="1"/>
              <a:t>large</a:t>
            </a:r>
            <a:r>
              <a:rPr lang="es-AR" sz="2800" dirty="0"/>
              <a:t> (grande), actual (real), </a:t>
            </a:r>
            <a:r>
              <a:rPr lang="es-AR" sz="2800" dirty="0" err="1"/>
              <a:t>billion</a:t>
            </a:r>
            <a:r>
              <a:rPr lang="es-AR" sz="2800" dirty="0"/>
              <a:t> (mil millones)</a:t>
            </a:r>
            <a:endParaRPr lang="es-AR" sz="28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1355" y="1210310"/>
            <a:ext cx="8543925" cy="1512570"/>
          </a:xfrm>
        </p:spPr>
        <p:txBody>
          <a:bodyPr>
            <a:normAutofit fontScale="90000"/>
          </a:bodyPr>
          <a:p>
            <a:pPr algn="ctr"/>
            <a:r>
              <a:rPr lang="es-AR" sz="6000" b="1" dirty="0" smtClean="0">
                <a:sym typeface="+mn-ea"/>
              </a:rPr>
              <a:t>PALABRAS ESTRUCTURALES</a:t>
            </a:r>
            <a:br>
              <a:rPr lang="es-AR" b="1" dirty="0" smtClean="0">
                <a:sym typeface="+mn-ea"/>
              </a:rPr>
            </a:br>
            <a:r>
              <a:rPr lang="es-AR" sz="2200" b="1" dirty="0" smtClean="0">
                <a:sym typeface="+mn-ea"/>
              </a:rPr>
              <a:t>Unen , estructuran una frase u oración.</a:t>
            </a:r>
            <a:endParaRPr lang="es-AR" altLang="es-MX" sz="2200" b="1" dirty="0" smtClean="0"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1355" y="2527935"/>
            <a:ext cx="8543925" cy="3649345"/>
          </a:xfrm>
        </p:spPr>
        <p:txBody>
          <a:bodyPr/>
          <a:p>
            <a:pPr marL="0" indent="0">
              <a:buNone/>
            </a:pPr>
            <a:endParaRPr lang="es-AR" altLang="es-MX"/>
          </a:p>
          <a:p>
            <a:pPr marL="0" indent="0">
              <a:buNone/>
            </a:pPr>
            <a:r>
              <a:rPr lang="es-AR" altLang="es-MX"/>
              <a:t>-</a:t>
            </a:r>
            <a:r>
              <a:rPr lang="es-AR" altLang="es-MX" sz="3200"/>
              <a:t> </a:t>
            </a:r>
            <a:r>
              <a:rPr lang="es-AR" altLang="es-MX" sz="3600" b="1"/>
              <a:t>Pronombres</a:t>
            </a:r>
            <a:r>
              <a:rPr lang="es-AR" altLang="es-MX" sz="3200"/>
              <a:t> </a:t>
            </a:r>
            <a:r>
              <a:rPr lang="es-AR" altLang="es-MX" i="1"/>
              <a:t>(personales, posesivos, etc)</a:t>
            </a:r>
            <a:endParaRPr lang="es-AR" altLang="es-MX" sz="3200"/>
          </a:p>
          <a:p>
            <a:pPr marL="0" indent="0">
              <a:buNone/>
            </a:pPr>
            <a:r>
              <a:rPr lang="es-AR" altLang="es-MX" sz="3200"/>
              <a:t>- </a:t>
            </a:r>
            <a:r>
              <a:rPr lang="es-AR" altLang="es-MX" sz="3600" b="1"/>
              <a:t>Artículos</a:t>
            </a:r>
            <a:r>
              <a:rPr lang="es-AR" altLang="es-MX" sz="3200"/>
              <a:t> </a:t>
            </a:r>
            <a:r>
              <a:rPr lang="es-AR" altLang="es-MX" i="1"/>
              <a:t>(definidos, indef. ,demostrativos, etc)</a:t>
            </a:r>
            <a:endParaRPr lang="es-AR" altLang="es-MX" i="1"/>
          </a:p>
          <a:p>
            <a:pPr marL="0" indent="0">
              <a:buNone/>
            </a:pPr>
            <a:r>
              <a:rPr lang="es-AR" altLang="es-MX" sz="3200"/>
              <a:t>- </a:t>
            </a:r>
            <a:r>
              <a:rPr lang="es-AR" altLang="es-MX" sz="3600" b="1"/>
              <a:t>Preposiciones</a:t>
            </a:r>
            <a:r>
              <a:rPr lang="es-AR" altLang="es-MX" sz="3200"/>
              <a:t> </a:t>
            </a:r>
            <a:r>
              <a:rPr lang="es-AR" altLang="es-MX" i="1"/>
              <a:t>(de tiempo, lugar, etc)</a:t>
            </a:r>
            <a:endParaRPr lang="es-AR" altLang="es-MX" i="1"/>
          </a:p>
          <a:p>
            <a:pPr marL="0" indent="0">
              <a:buNone/>
            </a:pPr>
            <a:r>
              <a:rPr lang="es-AR" altLang="es-MX" sz="3200"/>
              <a:t>- </a:t>
            </a:r>
            <a:r>
              <a:rPr lang="es-AR" altLang="es-MX" sz="3600" b="1"/>
              <a:t>Conectores</a:t>
            </a:r>
            <a:r>
              <a:rPr lang="es-AR" altLang="es-MX" sz="3200"/>
              <a:t> </a:t>
            </a:r>
            <a:r>
              <a:rPr lang="es-AR" altLang="es-MX" i="1"/>
              <a:t>(de adición, contraste, condición, etc)</a:t>
            </a:r>
            <a:endParaRPr lang="es-AR" altLang="es-MX" i="1"/>
          </a:p>
          <a:p>
            <a:pPr marL="0" indent="0">
              <a:buNone/>
            </a:pPr>
            <a:r>
              <a:rPr lang="es-AR" altLang="es-MX" sz="3200"/>
              <a:t> </a:t>
            </a:r>
            <a:endParaRPr lang="es-AR" altLang="es-MX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9077" y="534534"/>
            <a:ext cx="8420100" cy="2387600"/>
          </a:xfrm>
        </p:spPr>
        <p:txBody>
          <a:bodyPr/>
          <a:lstStyle/>
          <a:p>
            <a:r>
              <a:rPr lang="es-AR" b="1" dirty="0" smtClean="0"/>
              <a:t>PALABRAS DE CONTENIDO</a:t>
            </a:r>
            <a:br>
              <a:rPr lang="es-AR" b="1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29690" y="4111625"/>
            <a:ext cx="7429500" cy="1930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Hole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06550" y="2207895"/>
            <a:ext cx="6544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Tienen contenido por s</a:t>
            </a:r>
            <a:r>
              <a:rPr lang="es-AR" altLang="es-MX" sz="2400" b="1" dirty="0" smtClean="0"/>
              <a:t>í</a:t>
            </a:r>
            <a:r>
              <a:rPr lang="es-MX" sz="2400" b="1" dirty="0" smtClean="0"/>
              <a:t> mismas</a:t>
            </a:r>
            <a:endParaRPr lang="es-MX" sz="2400" b="1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769620" y="3552825"/>
            <a:ext cx="8731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Sustantivos</a:t>
            </a:r>
            <a:r>
              <a:rPr lang="es-MX" sz="2400" b="1" dirty="0" smtClean="0"/>
              <a:t>      </a:t>
            </a:r>
            <a:r>
              <a:rPr lang="es-MX" sz="2400" b="1" dirty="0" smtClean="0">
                <a:solidFill>
                  <a:schemeClr val="accent2">
                    <a:lumMod val="50000"/>
                  </a:schemeClr>
                </a:solidFill>
              </a:rPr>
              <a:t>adjetivos</a:t>
            </a:r>
            <a:r>
              <a:rPr lang="es-MX" sz="2400" b="1" dirty="0" smtClean="0"/>
              <a:t>                        </a:t>
            </a:r>
            <a:r>
              <a:rPr lang="es-MX" sz="2400" b="1" dirty="0" smtClean="0">
                <a:solidFill>
                  <a:srgbClr val="002060"/>
                </a:solidFill>
              </a:rPr>
              <a:t>verbos</a:t>
            </a:r>
            <a:r>
              <a:rPr lang="es-MX" sz="2400" b="1" dirty="0" smtClean="0"/>
              <a:t>        </a:t>
            </a:r>
            <a:r>
              <a:rPr lang="es-MX" sz="2400" b="1" dirty="0" smtClean="0">
                <a:solidFill>
                  <a:srgbClr val="00B050"/>
                </a:solidFill>
              </a:rPr>
              <a:t>adverbios</a:t>
            </a:r>
            <a:endParaRPr lang="es-MX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2429692" y="2756264"/>
            <a:ext cx="744582" cy="587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>
            <a:off x="3429001" y="3115490"/>
            <a:ext cx="7184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4578533" y="3037115"/>
            <a:ext cx="640082" cy="33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486400" y="2730137"/>
            <a:ext cx="757646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560320" y="4780915"/>
            <a:ext cx="664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MX" sz="2400" b="1" dirty="0" smtClean="0"/>
              <a:t>Las</a:t>
            </a:r>
            <a:r>
              <a:rPr lang="es-MX" sz="2400" b="1" dirty="0" smtClean="0"/>
              <a:t> </a:t>
            </a:r>
            <a:r>
              <a:rPr lang="es-AR" altLang="es-MX" sz="2400" b="1" dirty="0" smtClean="0">
                <a:solidFill>
                  <a:srgbClr val="FF0000"/>
                </a:solidFill>
              </a:rPr>
              <a:t>empresas</a:t>
            </a:r>
            <a:r>
              <a:rPr lang="es-MX" sz="2400" b="1" dirty="0" smtClean="0"/>
              <a:t> </a:t>
            </a:r>
            <a:r>
              <a:rPr lang="es-AR" altLang="es-MX" sz="2400" b="1" dirty="0" smtClean="0">
                <a:solidFill>
                  <a:schemeClr val="accent2">
                    <a:lumMod val="50000"/>
                  </a:schemeClr>
                </a:solidFill>
              </a:rPr>
              <a:t>locales</a:t>
            </a:r>
            <a:r>
              <a:rPr lang="es-MX" sz="2400" b="1" dirty="0" smtClean="0"/>
              <a:t> </a:t>
            </a:r>
            <a:r>
              <a:rPr lang="es-MX" sz="2400" b="1" dirty="0" smtClean="0">
                <a:solidFill>
                  <a:srgbClr val="002060"/>
                </a:solidFill>
              </a:rPr>
              <a:t>c</a:t>
            </a:r>
            <a:r>
              <a:rPr lang="es-AR" altLang="es-MX" sz="2400" b="1" dirty="0" smtClean="0">
                <a:solidFill>
                  <a:srgbClr val="002060"/>
                </a:solidFill>
              </a:rPr>
              <a:t>recieron </a:t>
            </a:r>
            <a:r>
              <a:rPr lang="es-MX" sz="2400" b="1" dirty="0" smtClean="0">
                <a:solidFill>
                  <a:srgbClr val="00B050"/>
                </a:solidFill>
              </a:rPr>
              <a:t>lentamente</a:t>
            </a:r>
            <a:endParaRPr lang="es-MX" sz="2400" b="1" dirty="0" smtClean="0">
              <a:solidFill>
                <a:srgbClr val="00B05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612390" y="5643245"/>
            <a:ext cx="688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 </a:t>
            </a:r>
            <a:r>
              <a:rPr lang="es-A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local</a:t>
            </a:r>
            <a:r>
              <a:rPr lang="en-US" sz="2400" b="1" dirty="0" smtClean="0"/>
              <a:t>  </a:t>
            </a:r>
            <a:r>
              <a:rPr lang="es-AR" altLang="en-US" sz="2400" b="1" dirty="0" smtClean="0">
                <a:solidFill>
                  <a:srgbClr val="FF0000"/>
                </a:solidFill>
              </a:rPr>
              <a:t>companies</a:t>
            </a:r>
            <a:r>
              <a:rPr lang="en-US" sz="2400" b="1" dirty="0" smtClean="0"/>
              <a:t> </a:t>
            </a:r>
            <a:r>
              <a:rPr lang="es-AR" altLang="en-US" sz="2400" b="1" dirty="0" smtClean="0">
                <a:solidFill>
                  <a:srgbClr val="002060"/>
                </a:solidFill>
              </a:rPr>
              <a:t>grew</a:t>
            </a: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00B050"/>
                </a:solidFill>
              </a:rPr>
              <a:t>slowly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1606732" y="4781005"/>
            <a:ext cx="1005840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erecha"/>
          <p:cNvSpPr/>
          <p:nvPr/>
        </p:nvSpPr>
        <p:spPr>
          <a:xfrm>
            <a:off x="1593668" y="5617028"/>
            <a:ext cx="966651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curvada hacia la derecha"/>
          <p:cNvSpPr/>
          <p:nvPr/>
        </p:nvSpPr>
        <p:spPr>
          <a:xfrm rot="5717666">
            <a:off x="3891454" y="5381867"/>
            <a:ext cx="280358" cy="4646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20 Flecha circular"/>
          <p:cNvSpPr/>
          <p:nvPr/>
        </p:nvSpPr>
        <p:spPr>
          <a:xfrm>
            <a:off x="4094661" y="4601210"/>
            <a:ext cx="535577" cy="64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19706" y="1987295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/>
              <a:t>AFIJOS</a:t>
            </a:r>
            <a:endParaRPr lang="es-AR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468970" y="1159098"/>
            <a:ext cx="4014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/>
              <a:t>PREFIJOS</a:t>
            </a:r>
            <a:endParaRPr lang="es-AR" sz="3600" dirty="0"/>
          </a:p>
          <a:p>
            <a:r>
              <a:rPr lang="es-AR" dirty="0"/>
              <a:t>CONJUNTO DE LETRAS QUE SE AGREGAN</a:t>
            </a:r>
            <a:endParaRPr lang="es-AR" dirty="0"/>
          </a:p>
          <a:p>
            <a:r>
              <a:rPr lang="es-AR" dirty="0"/>
              <a:t> AL </a:t>
            </a:r>
            <a:r>
              <a:rPr lang="es-AR" u="sng" dirty="0"/>
              <a:t>COMIENZO</a:t>
            </a:r>
            <a:r>
              <a:rPr lang="es-AR" dirty="0"/>
              <a:t> DE UNA PALABRA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520848" y="2730321"/>
            <a:ext cx="5254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/>
              <a:t>SUFIJOS</a:t>
            </a:r>
            <a:endParaRPr lang="es-AR" sz="3600" dirty="0"/>
          </a:p>
          <a:p>
            <a:r>
              <a:rPr lang="es-AR" dirty="0"/>
              <a:t>CONJUNTO DE LETRAS QUE SE AGREGAN AL </a:t>
            </a:r>
            <a:r>
              <a:rPr lang="es-AR" u="sng" dirty="0"/>
              <a:t>FINAL</a:t>
            </a:r>
            <a:r>
              <a:rPr lang="es-AR" dirty="0"/>
              <a:t> DE </a:t>
            </a:r>
            <a:endParaRPr lang="es-AR" dirty="0"/>
          </a:p>
          <a:p>
            <a:r>
              <a:rPr lang="es-AR" dirty="0"/>
              <a:t>UNA PALABRA </a:t>
            </a:r>
            <a:endParaRPr lang="es-AR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3721994" y="1854558"/>
            <a:ext cx="746976" cy="5944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721994" y="2730321"/>
            <a:ext cx="566671" cy="3606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12859" y="4696962"/>
            <a:ext cx="2013693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sz="4400" dirty="0"/>
              <a:t>PREFIJO</a:t>
            </a:r>
            <a:endParaRPr lang="es-AR" sz="4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193961" y="4589241"/>
            <a:ext cx="22163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dirty="0"/>
              <a:t>     RAÍZ</a:t>
            </a:r>
            <a:endParaRPr lang="es-AR" sz="4000" dirty="0"/>
          </a:p>
          <a:p>
            <a:r>
              <a:rPr lang="es-AR" dirty="0"/>
              <a:t>(</a:t>
            </a:r>
            <a:r>
              <a:rPr lang="es-AR" sz="4000" dirty="0"/>
              <a:t>PALABRA</a:t>
            </a:r>
            <a:r>
              <a:rPr lang="es-AR" dirty="0"/>
              <a:t>)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339390" y="4673263"/>
            <a:ext cx="161775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sz="4000" dirty="0"/>
              <a:t>SUFIJO</a:t>
            </a:r>
            <a:endParaRPr lang="es-AR" sz="40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2691685" y="5081682"/>
            <a:ext cx="37348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5705341" y="5081682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0699" y="1084218"/>
            <a:ext cx="8420100" cy="1184774"/>
          </a:xfrm>
        </p:spPr>
        <p:txBody>
          <a:bodyPr/>
          <a:lstStyle/>
          <a:p>
            <a:r>
              <a:rPr lang="es-MX" dirty="0" smtClean="0"/>
              <a:t>Ejemplos en español: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2775" y="4261713"/>
            <a:ext cx="8184425" cy="1655762"/>
          </a:xfrm>
        </p:spPr>
        <p:txBody>
          <a:bodyPr>
            <a:normAutofit/>
          </a:bodyPr>
          <a:lstStyle/>
          <a:p>
            <a:r>
              <a:rPr lang="es-MX" dirty="0" smtClean="0"/>
              <a:t> Or</a:t>
            </a:r>
            <a:r>
              <a:rPr lang="es-MX" dirty="0" smtClean="0">
                <a:solidFill>
                  <a:srgbClr val="00B050"/>
                </a:solidFill>
              </a:rPr>
              <a:t>ar</a:t>
            </a:r>
            <a:r>
              <a:rPr lang="es-MX" dirty="0" smtClean="0"/>
              <a:t>                        Ora</a:t>
            </a:r>
            <a:r>
              <a:rPr lang="es-MX" dirty="0" smtClean="0">
                <a:solidFill>
                  <a:srgbClr val="00B050"/>
                </a:solidFill>
              </a:rPr>
              <a:t>ción</a:t>
            </a:r>
            <a:br>
              <a:rPr lang="es-MX" dirty="0" smtClean="0">
                <a:solidFill>
                  <a:srgbClr val="00B050"/>
                </a:solidFill>
              </a:rPr>
            </a:br>
            <a:r>
              <a:rPr lang="es-MX" dirty="0" smtClean="0">
                <a:solidFill>
                  <a:srgbClr val="00B050"/>
                </a:solidFill>
              </a:rPr>
              <a:t> </a:t>
            </a:r>
            <a:r>
              <a:rPr lang="es-MX" dirty="0" smtClean="0"/>
              <a:t>Cant</a:t>
            </a:r>
            <a:r>
              <a:rPr lang="es-MX" dirty="0" smtClean="0">
                <a:solidFill>
                  <a:srgbClr val="00B050"/>
                </a:solidFill>
              </a:rPr>
              <a:t>ar</a:t>
            </a:r>
            <a:r>
              <a:rPr lang="es-MX" dirty="0" smtClean="0"/>
              <a:t>                     Can</a:t>
            </a:r>
            <a:r>
              <a:rPr lang="es-MX" dirty="0" smtClean="0">
                <a:solidFill>
                  <a:srgbClr val="00B050"/>
                </a:solidFill>
              </a:rPr>
              <a:t>ción</a:t>
            </a:r>
            <a:br>
              <a:rPr lang="es-MX" dirty="0" smtClean="0"/>
            </a:br>
            <a:r>
              <a:rPr lang="es-MX" dirty="0" smtClean="0"/>
              <a:t>   Sent</a:t>
            </a:r>
            <a:r>
              <a:rPr lang="es-MX" dirty="0" smtClean="0">
                <a:solidFill>
                  <a:srgbClr val="00B050"/>
                </a:solidFill>
              </a:rPr>
              <a:t>ir</a:t>
            </a:r>
            <a:r>
              <a:rPr lang="es-MX" dirty="0" smtClean="0"/>
              <a:t>                      Sensa</a:t>
            </a:r>
            <a:r>
              <a:rPr lang="es-MX" dirty="0" smtClean="0">
                <a:solidFill>
                  <a:srgbClr val="00B050"/>
                </a:solidFill>
              </a:rPr>
              <a:t>ción</a:t>
            </a:r>
            <a:br>
              <a:rPr lang="es-MX" dirty="0" smtClean="0">
                <a:solidFill>
                  <a:srgbClr val="00B050"/>
                </a:solidFill>
              </a:rPr>
            </a:br>
            <a:r>
              <a:rPr lang="es-MX" dirty="0" smtClean="0">
                <a:solidFill>
                  <a:srgbClr val="00B050"/>
                </a:solidFill>
              </a:rPr>
              <a:t>     El sufijo cambió su categoría gramatical pero no su significado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4034" y="2677886"/>
            <a:ext cx="811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                      Inter</a:t>
            </a:r>
            <a:r>
              <a:rPr lang="es-MX" sz="2400" dirty="0" smtClean="0"/>
              <a:t>nacional                 Nacional</a:t>
            </a:r>
            <a:br>
              <a:rPr lang="es-MX" sz="2400" dirty="0" smtClean="0"/>
            </a:br>
            <a:r>
              <a:rPr lang="es-MX" sz="2400" dirty="0" smtClean="0"/>
              <a:t>                       </a:t>
            </a:r>
            <a:r>
              <a:rPr lang="es-MX" sz="2400" dirty="0" err="1" smtClean="0">
                <a:solidFill>
                  <a:srgbClr val="FF0000"/>
                </a:solidFill>
              </a:rPr>
              <a:t>Anti</a:t>
            </a:r>
            <a:r>
              <a:rPr lang="es-MX" sz="2400" dirty="0" err="1" smtClean="0"/>
              <a:t>biotico</a:t>
            </a:r>
            <a:r>
              <a:rPr lang="es-MX" sz="2400" dirty="0" smtClean="0"/>
              <a:t>                   Biótico</a:t>
            </a:r>
            <a:br>
              <a:rPr lang="es-MX" sz="2400" dirty="0" smtClean="0"/>
            </a:br>
            <a:r>
              <a:rPr lang="es-MX" sz="2400" dirty="0" smtClean="0">
                <a:solidFill>
                  <a:srgbClr val="FF0000"/>
                </a:solidFill>
              </a:rPr>
              <a:t>Si le agrego o saco el prefijo, cambia el significado de la palabra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40158" y="1275008"/>
            <a:ext cx="85355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/>
              <a:t>¿Para qué sirve comprender el significado de un prefijo?</a:t>
            </a:r>
            <a:endParaRPr lang="es-AR" sz="2800" b="1" dirty="0"/>
          </a:p>
          <a:p>
            <a:r>
              <a:rPr lang="es-AR" dirty="0"/>
              <a:t>Al comprender el significado de los prefijos más comunes podremos </a:t>
            </a:r>
            <a:endParaRPr lang="es-AR" dirty="0"/>
          </a:p>
          <a:p>
            <a:r>
              <a:rPr lang="es-AR" dirty="0"/>
              <a:t>deducir el significado de las palabras que nos sean desconocidas.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940158" y="2897746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UN</a:t>
            </a:r>
            <a:r>
              <a:rPr lang="es-AR" dirty="0"/>
              <a:t>KNOWN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030309" y="3412902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UN</a:t>
            </a:r>
            <a:r>
              <a:rPr lang="es-AR" dirty="0"/>
              <a:t>ACCEPTABLE</a:t>
            </a:r>
            <a:endParaRPr lang="es-AR" dirty="0"/>
          </a:p>
        </p:txBody>
      </p:sp>
      <p:sp>
        <p:nvSpPr>
          <p:cNvPr id="6" name="5 Cerrar llave"/>
          <p:cNvSpPr/>
          <p:nvPr/>
        </p:nvSpPr>
        <p:spPr>
          <a:xfrm>
            <a:off x="3000777" y="2794715"/>
            <a:ext cx="167426" cy="9875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3799268" y="310380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“NO”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486400" y="2713080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SELF</a:t>
            </a:r>
            <a:r>
              <a:rPr lang="es-AR" dirty="0"/>
              <a:t>-INTERRUPT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5578765" y="3370110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AUTO</a:t>
            </a:r>
            <a:r>
              <a:rPr lang="es-AR" dirty="0"/>
              <a:t>PILOT</a:t>
            </a:r>
            <a:endParaRPr lang="es-AR" dirty="0"/>
          </a:p>
        </p:txBody>
      </p:sp>
      <p:sp>
        <p:nvSpPr>
          <p:cNvPr id="10" name="9 Cerrar llave"/>
          <p:cNvSpPr/>
          <p:nvPr/>
        </p:nvSpPr>
        <p:spPr>
          <a:xfrm>
            <a:off x="7299020" y="2687322"/>
            <a:ext cx="45719" cy="1026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7789505" y="2970864"/>
            <a:ext cx="14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“A SÍ MISMO”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30309" y="4572000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INTER</a:t>
            </a:r>
            <a:r>
              <a:rPr lang="es-AR" dirty="0"/>
              <a:t>NATIONAL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22674" y="5108552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INTER</a:t>
            </a:r>
            <a:r>
              <a:rPr lang="es-AR" dirty="0"/>
              <a:t>GOVERNAMENTAL</a:t>
            </a:r>
            <a:endParaRPr lang="es-AR" dirty="0"/>
          </a:p>
        </p:txBody>
      </p:sp>
      <p:sp>
        <p:nvSpPr>
          <p:cNvPr id="14" name="13 Cerrar llave"/>
          <p:cNvSpPr/>
          <p:nvPr/>
        </p:nvSpPr>
        <p:spPr>
          <a:xfrm>
            <a:off x="3591107" y="4572000"/>
            <a:ext cx="298313" cy="10818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4234935" y="49238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“ENTRE”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40192" y="4756666"/>
            <a:ext cx="19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</a:t>
            </a:r>
            <a:r>
              <a:rPr lang="es-AR" u="sng" dirty="0"/>
              <a:t>MULTI</a:t>
            </a:r>
            <a:r>
              <a:rPr lang="es-AR" dirty="0"/>
              <a:t>TASKING”   </a:t>
            </a:r>
            <a:endParaRPr lang="es-AR" dirty="0"/>
          </a:p>
        </p:txBody>
      </p:sp>
      <p:sp>
        <p:nvSpPr>
          <p:cNvPr id="17" name="16 Cerrar llave"/>
          <p:cNvSpPr/>
          <p:nvPr/>
        </p:nvSpPr>
        <p:spPr>
          <a:xfrm>
            <a:off x="7789505" y="4756666"/>
            <a:ext cx="187756" cy="3693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8231449" y="470099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“MUCHOS”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847008" y="5937161"/>
            <a:ext cx="16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</a:t>
            </a:r>
            <a:r>
              <a:rPr lang="es-AR" u="sng" dirty="0"/>
              <a:t>OVER</a:t>
            </a:r>
            <a:r>
              <a:rPr lang="es-AR" dirty="0"/>
              <a:t>DESIGN”</a:t>
            </a:r>
            <a:endParaRPr lang="es-AR" dirty="0"/>
          </a:p>
        </p:txBody>
      </p:sp>
      <p:sp>
        <p:nvSpPr>
          <p:cNvPr id="19" name="18 Cerrar llave"/>
          <p:cNvSpPr/>
          <p:nvPr/>
        </p:nvSpPr>
        <p:spPr>
          <a:xfrm>
            <a:off x="7525298" y="5937160"/>
            <a:ext cx="45719" cy="36933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7789505" y="5937161"/>
            <a:ext cx="16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“EN EXCESO”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7753" y="1150252"/>
            <a:ext cx="96402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¿Para qué sirve comprender el significado de un SUFIJO?</a:t>
            </a:r>
            <a:endParaRPr lang="es-AR" sz="2000" b="1" dirty="0"/>
          </a:p>
          <a:p>
            <a:r>
              <a:rPr lang="es-AR" dirty="0"/>
              <a:t>Al comprender el significado de los SUFIJOS más comunes podremos deducir </a:t>
            </a:r>
            <a:endParaRPr lang="es-AR" dirty="0"/>
          </a:p>
          <a:p>
            <a:r>
              <a:rPr lang="es-AR" dirty="0"/>
              <a:t>a qué categoría gramatical pertenece una palabra (sustantivo, adjetivo, etc.) aunque desconozcamos </a:t>
            </a:r>
            <a:endParaRPr lang="es-AR" dirty="0"/>
          </a:p>
          <a:p>
            <a:r>
              <a:rPr lang="es-AR" dirty="0"/>
              <a:t>su significado.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416676" y="2528414"/>
            <a:ext cx="260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Sufijos de sustantivo</a:t>
            </a:r>
            <a:r>
              <a:rPr lang="es-AR" b="1" dirty="0"/>
              <a:t>:</a:t>
            </a: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10631" y="2897746"/>
            <a:ext cx="6272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ance</a:t>
            </a:r>
            <a:r>
              <a:rPr lang="es-AR" dirty="0">
                <a:solidFill>
                  <a:srgbClr val="0070C0"/>
                </a:solidFill>
              </a:rPr>
              <a:t>  </a:t>
            </a:r>
            <a:r>
              <a:rPr lang="es-AR" dirty="0"/>
              <a:t>: </a:t>
            </a:r>
            <a:r>
              <a:rPr lang="es-AR" dirty="0" err="1"/>
              <a:t>mainten</a:t>
            </a:r>
            <a:r>
              <a:rPr lang="es-AR" dirty="0" err="1">
                <a:solidFill>
                  <a:srgbClr val="0070C0"/>
                </a:solidFill>
              </a:rPr>
              <a:t>ance</a:t>
            </a:r>
            <a:r>
              <a:rPr lang="es-AR" dirty="0"/>
              <a:t>, </a:t>
            </a:r>
            <a:r>
              <a:rPr lang="es-AR" dirty="0" err="1"/>
              <a:t>insur</a:t>
            </a:r>
            <a:r>
              <a:rPr lang="es-AR" dirty="0" err="1">
                <a:solidFill>
                  <a:srgbClr val="0070C0"/>
                </a:solidFill>
              </a:rPr>
              <a:t>ance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er</a:t>
            </a:r>
            <a:r>
              <a:rPr lang="es-AR" dirty="0"/>
              <a:t>: </a:t>
            </a:r>
            <a:r>
              <a:rPr lang="es-AR" dirty="0" err="1" smtClean="0"/>
              <a:t>shipp</a:t>
            </a:r>
            <a:r>
              <a:rPr lang="es-AR" dirty="0" err="1" smtClean="0">
                <a:solidFill>
                  <a:srgbClr val="0070C0"/>
                </a:solidFill>
              </a:rPr>
              <a:t>er</a:t>
            </a:r>
            <a:r>
              <a:rPr lang="es-AR" dirty="0" smtClean="0"/>
              <a:t>, </a:t>
            </a:r>
            <a:r>
              <a:rPr lang="es-AR" dirty="0" err="1" smtClean="0"/>
              <a:t>teach</a:t>
            </a:r>
            <a:r>
              <a:rPr lang="es-AR" dirty="0" err="1" smtClean="0">
                <a:solidFill>
                  <a:srgbClr val="204F85"/>
                </a:solidFill>
              </a:rPr>
              <a:t>er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ist</a:t>
            </a:r>
            <a:r>
              <a:rPr lang="es-AR" dirty="0">
                <a:solidFill>
                  <a:srgbClr val="0070C0"/>
                </a:solidFill>
              </a:rPr>
              <a:t>, -</a:t>
            </a:r>
            <a:r>
              <a:rPr lang="es-AR" dirty="0" err="1">
                <a:solidFill>
                  <a:srgbClr val="0070C0"/>
                </a:solidFill>
              </a:rPr>
              <a:t>yst</a:t>
            </a:r>
            <a:r>
              <a:rPr lang="es-AR" dirty="0"/>
              <a:t>: </a:t>
            </a:r>
            <a:r>
              <a:rPr lang="es-AR" dirty="0" err="1"/>
              <a:t>neuroscient</a:t>
            </a:r>
            <a:r>
              <a:rPr lang="es-AR" dirty="0" err="1">
                <a:solidFill>
                  <a:srgbClr val="0070C0"/>
                </a:solidFill>
              </a:rPr>
              <a:t>ist</a:t>
            </a:r>
            <a:r>
              <a:rPr lang="es-AR" dirty="0"/>
              <a:t>, </a:t>
            </a:r>
            <a:r>
              <a:rPr lang="es-AR" dirty="0" err="1"/>
              <a:t>anal</a:t>
            </a:r>
            <a:r>
              <a:rPr lang="es-AR" dirty="0" err="1">
                <a:solidFill>
                  <a:srgbClr val="0070C0"/>
                </a:solidFill>
              </a:rPr>
              <a:t>yst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tion</a:t>
            </a:r>
            <a:r>
              <a:rPr lang="es-AR" dirty="0"/>
              <a:t>: </a:t>
            </a:r>
            <a:r>
              <a:rPr lang="es-AR" dirty="0" err="1"/>
              <a:t>organiza</a:t>
            </a:r>
            <a:r>
              <a:rPr lang="es-AR" dirty="0" err="1">
                <a:solidFill>
                  <a:srgbClr val="0070C0"/>
                </a:solidFill>
              </a:rPr>
              <a:t>tion</a:t>
            </a:r>
            <a:r>
              <a:rPr lang="es-AR" dirty="0"/>
              <a:t>, </a:t>
            </a:r>
            <a:r>
              <a:rPr lang="es-AR" dirty="0" err="1"/>
              <a:t>produc</a:t>
            </a:r>
            <a:r>
              <a:rPr lang="es-AR" dirty="0" err="1">
                <a:solidFill>
                  <a:srgbClr val="0070C0"/>
                </a:solidFill>
              </a:rPr>
              <a:t>tion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ness</a:t>
            </a:r>
            <a:r>
              <a:rPr lang="es-AR" dirty="0"/>
              <a:t>: </a:t>
            </a:r>
            <a:r>
              <a:rPr lang="es-AR" dirty="0" err="1"/>
              <a:t>ill</a:t>
            </a:r>
            <a:r>
              <a:rPr lang="es-AR" dirty="0" err="1">
                <a:solidFill>
                  <a:srgbClr val="0070C0"/>
                </a:solidFill>
              </a:rPr>
              <a:t>ness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ing</a:t>
            </a:r>
            <a:r>
              <a:rPr lang="es-AR" dirty="0"/>
              <a:t>: </a:t>
            </a:r>
            <a:r>
              <a:rPr lang="es-AR" dirty="0" err="1"/>
              <a:t>min</a:t>
            </a:r>
            <a:r>
              <a:rPr lang="es-AR" dirty="0" err="1">
                <a:solidFill>
                  <a:srgbClr val="0070C0"/>
                </a:solidFill>
              </a:rPr>
              <a:t>ing</a:t>
            </a:r>
            <a:r>
              <a:rPr lang="es-AR" dirty="0"/>
              <a:t>, </a:t>
            </a:r>
            <a:r>
              <a:rPr lang="es-AR" dirty="0" err="1"/>
              <a:t>multitask</a:t>
            </a:r>
            <a:r>
              <a:rPr lang="es-AR" dirty="0" err="1">
                <a:solidFill>
                  <a:srgbClr val="0070C0"/>
                </a:solidFill>
              </a:rPr>
              <a:t>ing</a:t>
            </a:r>
            <a:r>
              <a:rPr lang="es-AR" dirty="0"/>
              <a:t>, </a:t>
            </a:r>
            <a:r>
              <a:rPr lang="es-AR" dirty="0" err="1"/>
              <a:t>fish</a:t>
            </a:r>
            <a:r>
              <a:rPr lang="es-AR" dirty="0" err="1">
                <a:solidFill>
                  <a:srgbClr val="0070C0"/>
                </a:solidFill>
              </a:rPr>
              <a:t>ing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ment</a:t>
            </a:r>
            <a:r>
              <a:rPr lang="es-AR" dirty="0"/>
              <a:t>: </a:t>
            </a:r>
            <a:r>
              <a:rPr lang="es-AR" dirty="0" err="1"/>
              <a:t>govern</a:t>
            </a:r>
            <a:r>
              <a:rPr lang="es-AR" dirty="0" err="1">
                <a:solidFill>
                  <a:srgbClr val="0070C0"/>
                </a:solidFill>
              </a:rPr>
              <a:t>ment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ism</a:t>
            </a:r>
            <a:r>
              <a:rPr lang="es-AR" dirty="0"/>
              <a:t>: </a:t>
            </a:r>
            <a:r>
              <a:rPr lang="es-AR" dirty="0" err="1"/>
              <a:t>tour</a:t>
            </a:r>
            <a:r>
              <a:rPr lang="es-AR" dirty="0" err="1">
                <a:solidFill>
                  <a:srgbClr val="0070C0"/>
                </a:solidFill>
              </a:rPr>
              <a:t>ism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ship</a:t>
            </a:r>
            <a:r>
              <a:rPr lang="es-AR" dirty="0"/>
              <a:t>: </a:t>
            </a:r>
            <a:r>
              <a:rPr lang="es-AR" dirty="0" err="1"/>
              <a:t>leader</a:t>
            </a:r>
            <a:r>
              <a:rPr lang="es-AR" dirty="0" err="1">
                <a:solidFill>
                  <a:srgbClr val="0070C0"/>
                </a:solidFill>
              </a:rPr>
              <a:t>ship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ics</a:t>
            </a:r>
            <a:r>
              <a:rPr lang="es-AR" dirty="0"/>
              <a:t>: </a:t>
            </a:r>
            <a:r>
              <a:rPr lang="es-AR" dirty="0" err="1"/>
              <a:t>econom</a:t>
            </a:r>
            <a:r>
              <a:rPr lang="es-AR" dirty="0" err="1">
                <a:solidFill>
                  <a:srgbClr val="0070C0"/>
                </a:solidFill>
              </a:rPr>
              <a:t>ics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(nombres de ciencias y disciplinas)</a:t>
            </a:r>
            <a:endParaRPr lang="es-AR" dirty="0"/>
          </a:p>
          <a:p>
            <a:r>
              <a:rPr lang="es-AR" dirty="0">
                <a:solidFill>
                  <a:srgbClr val="0070C0"/>
                </a:solidFill>
              </a:rPr>
              <a:t>-ture</a:t>
            </a:r>
            <a:r>
              <a:rPr lang="es-AR" dirty="0"/>
              <a:t>: </a:t>
            </a:r>
            <a:r>
              <a:rPr lang="es-AR" dirty="0" err="1"/>
              <a:t>agricul</a:t>
            </a:r>
            <a:r>
              <a:rPr lang="es-AR" dirty="0" err="1">
                <a:solidFill>
                  <a:srgbClr val="0070C0"/>
                </a:solidFill>
              </a:rPr>
              <a:t>ture</a:t>
            </a:r>
            <a:r>
              <a:rPr lang="es-AR" dirty="0"/>
              <a:t>, </a:t>
            </a:r>
            <a:r>
              <a:rPr lang="es-AR" dirty="0" err="1"/>
              <a:t>tempera</a:t>
            </a:r>
            <a:r>
              <a:rPr lang="es-AR" dirty="0" err="1">
                <a:solidFill>
                  <a:srgbClr val="0070C0"/>
                </a:solidFill>
              </a:rPr>
              <a:t>ture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th</a:t>
            </a:r>
            <a:r>
              <a:rPr lang="es-AR" dirty="0"/>
              <a:t>: </a:t>
            </a:r>
            <a:r>
              <a:rPr lang="es-AR" dirty="0" err="1"/>
              <a:t>heal</a:t>
            </a:r>
            <a:r>
              <a:rPr lang="es-AR" dirty="0" err="1">
                <a:solidFill>
                  <a:srgbClr val="0070C0"/>
                </a:solidFill>
              </a:rPr>
              <a:t>th</a:t>
            </a:r>
            <a:r>
              <a:rPr lang="es-AR" dirty="0"/>
              <a:t>, </a:t>
            </a:r>
            <a:r>
              <a:rPr lang="es-AR" dirty="0" err="1"/>
              <a:t>dea</a:t>
            </a:r>
            <a:r>
              <a:rPr lang="es-AR" dirty="0" err="1">
                <a:solidFill>
                  <a:srgbClr val="0070C0"/>
                </a:solidFill>
              </a:rPr>
              <a:t>th</a:t>
            </a:r>
            <a:endParaRPr lang="es-AR" dirty="0">
              <a:solidFill>
                <a:srgbClr val="0070C0"/>
              </a:solidFill>
            </a:endParaRPr>
          </a:p>
          <a:p>
            <a:endParaRPr lang="es-AR" dirty="0"/>
          </a:p>
        </p:txBody>
      </p:sp>
      <p:sp>
        <p:nvSpPr>
          <p:cNvPr id="7" name="6 Cerrar llave"/>
          <p:cNvSpPr/>
          <p:nvPr/>
        </p:nvSpPr>
        <p:spPr>
          <a:xfrm>
            <a:off x="3546637" y="3309870"/>
            <a:ext cx="110963" cy="3863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3769083" y="3309870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“Persona que”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5804264" y="2886891"/>
            <a:ext cx="410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Lead      Lead</a:t>
            </a:r>
            <a:r>
              <a:rPr lang="en-US" sz="2400" dirty="0" smtClean="0">
                <a:solidFill>
                  <a:srgbClr val="FF0000"/>
                </a:solidFill>
              </a:rPr>
              <a:t>er       </a:t>
            </a:r>
            <a:r>
              <a:rPr lang="en-US" sz="2400" dirty="0" smtClean="0"/>
              <a:t>Lead</a:t>
            </a:r>
            <a:r>
              <a:rPr lang="en-US" sz="2400" dirty="0" smtClean="0">
                <a:solidFill>
                  <a:srgbClr val="FF0000"/>
                </a:solidFill>
              </a:rPr>
              <a:t>er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ship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9909" y="3605348"/>
            <a:ext cx="41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Liderar</a:t>
            </a:r>
            <a:r>
              <a:rPr lang="en-US" dirty="0" smtClean="0"/>
              <a:t>)         (</a:t>
            </a:r>
            <a:r>
              <a:rPr lang="en-US" dirty="0" err="1" smtClean="0"/>
              <a:t>Lider</a:t>
            </a:r>
            <a:r>
              <a:rPr lang="en-US" dirty="0" smtClean="0"/>
              <a:t>)           (</a:t>
            </a:r>
            <a:r>
              <a:rPr lang="en-US" dirty="0" err="1" smtClean="0"/>
              <a:t>Liderazgo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603965" y="2847703"/>
            <a:ext cx="4036423" cy="1371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34594" y="4859383"/>
            <a:ext cx="3357155" cy="923330"/>
          </a:xfrm>
          <a:prstGeom prst="rect">
            <a:avLst/>
          </a:prstGeom>
          <a:noFill/>
          <a:ln w="38100">
            <a:solidFill>
              <a:srgbClr val="204F8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Teach             Teach</a:t>
            </a:r>
            <a:r>
              <a:rPr lang="en-US" dirty="0" smtClean="0">
                <a:solidFill>
                  <a:srgbClr val="204F85"/>
                </a:solidFill>
              </a:rPr>
              <a:t>er</a:t>
            </a:r>
            <a:endParaRPr lang="en-US" dirty="0" smtClean="0">
              <a:solidFill>
                <a:srgbClr val="204F85"/>
              </a:solidFill>
            </a:endParaRPr>
          </a:p>
          <a:p>
            <a:endParaRPr lang="en-US" dirty="0" smtClean="0">
              <a:solidFill>
                <a:srgbClr val="204F85"/>
              </a:solidFill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Enseñar</a:t>
            </a:r>
            <a:r>
              <a:rPr lang="en-US" dirty="0" smtClean="0"/>
              <a:t>)      (Maestro/a)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2743</Words>
  <Application>WPS Presentation</Application>
  <PresentationFormat>A4 (210 x 297 mm)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Open Sans</vt:lpstr>
      <vt:lpstr>Segoe Print</vt:lpstr>
      <vt:lpstr>Microsoft YaHei</vt:lpstr>
      <vt:lpstr/>
      <vt:lpstr>Arial Unicode MS</vt:lpstr>
      <vt:lpstr>Calibri Light</vt:lpstr>
      <vt:lpstr>Calibri</vt:lpstr>
      <vt:lpstr>Tema de Office</vt:lpstr>
      <vt:lpstr>PowerPoint 演示文稿</vt:lpstr>
      <vt:lpstr>PowerPoint 演示文稿</vt:lpstr>
      <vt:lpstr>PowerPoint 演示文稿</vt:lpstr>
      <vt:lpstr>PowerPoint 演示文稿</vt:lpstr>
      <vt:lpstr>PALABRAS DE CONTENIDO </vt:lpstr>
      <vt:lpstr>PowerPoint 演示文稿</vt:lpstr>
      <vt:lpstr>Ejemplos en español:</vt:lpstr>
      <vt:lpstr>PowerPoint 演示文稿</vt:lpstr>
      <vt:lpstr>PowerPoint 演示文稿</vt:lpstr>
      <vt:lpstr>PowerPoint 演示文稿</vt:lpstr>
    </vt:vector>
  </TitlesOfParts>
  <Company>InKulpado666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Sabrina</dc:creator>
  <cp:lastModifiedBy>Jorgelina</cp:lastModifiedBy>
  <cp:revision>67</cp:revision>
  <dcterms:created xsi:type="dcterms:W3CDTF">2019-08-21T18:17:00Z</dcterms:created>
  <dcterms:modified xsi:type="dcterms:W3CDTF">2020-09-07T20:12:57Z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2058-11.2.0.9635</vt:lpwstr>
  </property>
</Properties>
</file>