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65" r:id="rId3"/>
    <p:sldId id="264" r:id="rId4"/>
    <p:sldId id="260" r:id="rId5"/>
    <p:sldId id="266" r:id="rId6"/>
    <p:sldId id="259" r:id="rId7"/>
  </p:sldIdLst>
  <p:sldSz cx="9906000" cy="6858000" type="A4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1512" y="-270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A08A3-3CCC-49E6-964C-E1738A6D992D}" type="datetimeFigureOut">
              <a:rPr lang="es-ES" smtClean="0"/>
              <a:t>26/04/2022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2CB49-322C-48BB-A333-B208C96D6B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91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Marcador de posición de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s-MX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A259-95CA-4C3E-B799-7DA73D23D907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C315-CF61-4CDA-A677-7531262C719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A259-95CA-4C3E-B799-7DA73D23D907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C315-CF61-4CDA-A677-7531262C719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386387" y="396877"/>
            <a:ext cx="1671638" cy="84518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>
          <a:xfrm>
            <a:off x="371477" y="396877"/>
            <a:ext cx="4849813" cy="84518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A259-95CA-4C3E-B799-7DA73D23D907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C315-CF61-4CDA-A677-7531262C719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A259-95CA-4C3E-B799-7DA73D23D907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C315-CF61-4CDA-A677-7531262C719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82506" y="2906715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A259-95CA-4C3E-B799-7DA73D23D907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C315-CF61-4CDA-A677-7531262C719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371487" y="2311403"/>
            <a:ext cx="3260725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3797312" y="2311403"/>
            <a:ext cx="3260725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A259-95CA-4C3E-B799-7DA73D23D907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C315-CF61-4CDA-A677-7531262C719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1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95301" y="1535115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95301" y="2174876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 hasCustomPrompt="1"/>
          </p:nvPr>
        </p:nvSpPr>
        <p:spPr>
          <a:xfrm>
            <a:off x="5032123" y="1535115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 hasCustomPrompt="1"/>
          </p:nvPr>
        </p:nvSpPr>
        <p:spPr>
          <a:xfrm>
            <a:off x="5032123" y="2174876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A259-95CA-4C3E-B799-7DA73D23D907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C315-CF61-4CDA-A677-7531262C719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A259-95CA-4C3E-B799-7DA73D23D907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C315-CF61-4CDA-A677-7531262C719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A259-95CA-4C3E-B799-7DA73D23D907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C315-CF61-4CDA-A677-7531262C719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12" y="273051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3872982" y="273053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495312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A259-95CA-4C3E-B799-7DA73D23D907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C315-CF61-4CDA-A677-7531262C719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6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A259-95CA-4C3E-B799-7DA73D23D907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C315-CF61-4CDA-A677-7531262C719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BA259-95CA-4C3E-B799-7DA73D23D907}" type="datetimeFigureOut">
              <a:rPr lang="es-AR" smtClean="0"/>
              <a:t>26/4/2022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AC315-CF61-4CDA-A677-7531262C7198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848544" y="764704"/>
            <a:ext cx="707278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TeXGyreAdventor" pitchFamily="50" charset="0"/>
              </a:rPr>
              <a:t>INGLÉS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48360" y="1254125"/>
            <a:ext cx="8606790" cy="2122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endParaRPr lang="es-AR" sz="4400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es-AR" sz="4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eXGyreAdventor" pitchFamily="50" charset="0"/>
              </a:rPr>
              <a:t>FORMAS COMPARATIVAS Y SUPERLATIVAS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848360" y="5064760"/>
            <a:ext cx="643572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endParaRPr lang="es-AR" sz="2400" dirty="0">
              <a:solidFill>
                <a:schemeClr val="bg1">
                  <a:lumMod val="85000"/>
                </a:schemeClr>
              </a:solidFill>
              <a:latin typeface="TeXGyreAdventor" pitchFamily="50" charset="0"/>
            </a:endParaRPr>
          </a:p>
          <a:p>
            <a:r>
              <a:rPr lang="es-AR" sz="2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eXGyreAdventor" pitchFamily="50" charset="0"/>
              </a:rPr>
              <a:t>Prof. Jorgelina Maruzza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3"/>
          <p:cNvSpPr txBox="1"/>
          <p:nvPr/>
        </p:nvSpPr>
        <p:spPr>
          <a:xfrm>
            <a:off x="848360" y="2072640"/>
            <a:ext cx="856615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s-AR" altLang="en-US" sz="1600" b="1" dirty="0" smtClean="0">
              <a:solidFill>
                <a:srgbClr val="204F8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s-AR" altLang="en-US" b="1" dirty="0" smtClean="0">
                <a:solidFill>
                  <a:srgbClr val="204F8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El comparativo es una construcción sintáctica que sirve para expresar una comparación entre dos entidades o grupos de entidades en calidad o grado.</a:t>
            </a:r>
          </a:p>
          <a:p>
            <a:pPr>
              <a:lnSpc>
                <a:spcPct val="150000"/>
              </a:lnSpc>
            </a:pPr>
            <a:r>
              <a:rPr lang="es-AR" altLang="en-US" b="1" dirty="0" smtClean="0">
                <a:solidFill>
                  <a:srgbClr val="204F8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Usamos las estructuras comparativas entre 2 cosas, </a:t>
            </a:r>
            <a:r>
              <a:rPr lang="es-AR" altLang="en-US" b="1" dirty="0" smtClean="0">
                <a:solidFill>
                  <a:srgbClr val="204F8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personas</a:t>
            </a:r>
            <a:r>
              <a:rPr lang="es-AR" altLang="en-US" b="1" dirty="0" smtClean="0">
                <a:solidFill>
                  <a:srgbClr val="204F8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, elementos, conceptos, etc. (ya sea que estén mencionados o no).</a:t>
            </a:r>
          </a:p>
          <a:p>
            <a:pPr>
              <a:lnSpc>
                <a:spcPct val="150000"/>
              </a:lnSpc>
            </a:pPr>
            <a:r>
              <a:rPr lang="es-AR" altLang="en-US" b="1" dirty="0" smtClean="0">
                <a:solidFill>
                  <a:srgbClr val="204F8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Para ello necesitamos </a:t>
            </a:r>
            <a:r>
              <a:rPr lang="es-AR" altLang="en-US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ADJETIVOS o ADVERBIOS</a:t>
            </a:r>
            <a:endParaRPr lang="es-AR" altLang="en-US" b="1" dirty="0" smtClean="0">
              <a:solidFill>
                <a:srgbClr val="204F8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s-AR" altLang="en-US" sz="1600" b="1" dirty="0" smtClean="0">
              <a:solidFill>
                <a:srgbClr val="204F8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s-AR" altLang="en-US" sz="1400" b="1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s-AR" altLang="en-US" sz="1400" b="1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84515" y="158489"/>
            <a:ext cx="603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>
                <a:solidFill>
                  <a:schemeClr val="bg1"/>
                </a:solidFill>
                <a:latin typeface="TeXGyreAdventor" pitchFamily="50" charset="0"/>
              </a:rPr>
              <a:t>LICENCIATURA EN ENSEÑANZA</a:t>
            </a:r>
          </a:p>
          <a:p>
            <a:r>
              <a:rPr lang="es-AR" sz="1400" b="1" dirty="0" smtClean="0">
                <a:solidFill>
                  <a:schemeClr val="bg1"/>
                </a:solidFill>
                <a:latin typeface="TeXGyreAdventor" pitchFamily="50" charset="0"/>
              </a:rPr>
              <a:t>DE</a:t>
            </a:r>
            <a:r>
              <a:rPr lang="es-AR" sz="1400" b="1" dirty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es-AR" sz="1400" b="1" dirty="0" smtClean="0">
                <a:solidFill>
                  <a:schemeClr val="bg1"/>
                </a:solidFill>
                <a:latin typeface="TeXGyreAdventor" pitchFamily="50" charset="0"/>
              </a:rPr>
              <a:t>MATÉMATICA</a:t>
            </a:r>
          </a:p>
          <a:p>
            <a:endParaRPr lang="es-AR" sz="1400" dirty="0"/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94534"/>
          </a:xfrm>
          <a:prstGeom prst="rect">
            <a:avLst/>
          </a:prstGeom>
        </p:spPr>
      </p:pic>
      <p:sp>
        <p:nvSpPr>
          <p:cNvPr id="21" name="20 CuadroTexto"/>
          <p:cNvSpPr txBox="1"/>
          <p:nvPr/>
        </p:nvSpPr>
        <p:spPr>
          <a:xfrm>
            <a:off x="584200" y="487045"/>
            <a:ext cx="6746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eXGyreAdventor" pitchFamily="50" charset="0"/>
                <a:sym typeface="+mn-ea"/>
              </a:rPr>
              <a:t>FORMAS COMPARATIVAS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3"/>
          <p:cNvSpPr txBox="1"/>
          <p:nvPr/>
        </p:nvSpPr>
        <p:spPr>
          <a:xfrm>
            <a:off x="776605" y="1427480"/>
            <a:ext cx="85661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s-AR" altLang="en-US" sz="1600" b="1" dirty="0" smtClean="0">
              <a:solidFill>
                <a:srgbClr val="204F8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s-AR" altLang="en-US" sz="1400" b="1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s-AR" altLang="en-US" sz="1400" b="1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84515" y="158489"/>
            <a:ext cx="603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>
                <a:solidFill>
                  <a:schemeClr val="bg1"/>
                </a:solidFill>
                <a:latin typeface="TeXGyreAdventor" pitchFamily="50" charset="0"/>
              </a:rPr>
              <a:t>LICENCIATURA EN ENSEÑANZA</a:t>
            </a:r>
          </a:p>
          <a:p>
            <a:r>
              <a:rPr lang="es-AR" sz="1400" b="1" dirty="0" smtClean="0">
                <a:solidFill>
                  <a:schemeClr val="bg1"/>
                </a:solidFill>
                <a:latin typeface="TeXGyreAdventor" pitchFamily="50" charset="0"/>
              </a:rPr>
              <a:t>DE</a:t>
            </a:r>
            <a:r>
              <a:rPr lang="es-AR" sz="1400" b="1" dirty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es-AR" sz="1400" b="1" dirty="0" smtClean="0">
                <a:solidFill>
                  <a:schemeClr val="bg1"/>
                </a:solidFill>
                <a:latin typeface="TeXGyreAdventor" pitchFamily="50" charset="0"/>
              </a:rPr>
              <a:t>MATÉMATICA</a:t>
            </a:r>
          </a:p>
          <a:p>
            <a:endParaRPr lang="es-AR" sz="1400" dirty="0"/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94534"/>
          </a:xfrm>
          <a:prstGeom prst="rect">
            <a:avLst/>
          </a:prstGeom>
        </p:spPr>
      </p:pic>
      <p:sp>
        <p:nvSpPr>
          <p:cNvPr id="21" name="20 CuadroTexto"/>
          <p:cNvSpPr txBox="1"/>
          <p:nvPr/>
        </p:nvSpPr>
        <p:spPr>
          <a:xfrm>
            <a:off x="584200" y="487045"/>
            <a:ext cx="6746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eXGyreAdventor" pitchFamily="50" charset="0"/>
                <a:sym typeface="+mn-ea"/>
              </a:rPr>
              <a:t>FORMAS COMPARATIVAS </a:t>
            </a:r>
            <a:endParaRPr lang="es-AR" sz="2400" b="1" dirty="0" smtClean="0">
              <a:solidFill>
                <a:schemeClr val="bg1"/>
              </a:solidFill>
              <a:latin typeface="TeXGyreAdventor" pitchFamily="50" charset="0"/>
              <a:sym typeface="+mn-ea"/>
            </a:endParaRPr>
          </a:p>
        </p:txBody>
      </p:sp>
      <p:sp>
        <p:nvSpPr>
          <p:cNvPr id="2" name="Cuadro de texto 1"/>
          <p:cNvSpPr txBox="1"/>
          <p:nvPr/>
        </p:nvSpPr>
        <p:spPr>
          <a:xfrm>
            <a:off x="669925" y="1536700"/>
            <a:ext cx="8566150" cy="4569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s-AR" altLang="en-US" sz="1400" dirty="0" smtClean="0">
                <a:solidFill>
                  <a:srgbClr val="204F8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Ejemplos:</a:t>
            </a:r>
          </a:p>
          <a:p>
            <a:pPr>
              <a:lnSpc>
                <a:spcPct val="150000"/>
              </a:lnSpc>
            </a:pPr>
            <a:endParaRPr lang="es-AR" altLang="en-US" b="1" dirty="0" smtClean="0">
              <a:solidFill>
                <a:srgbClr val="204F8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s-AR" altLang="en-US" b="1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The temperature on Mars is </a:t>
            </a:r>
            <a:r>
              <a:rPr lang="es-AR" altLang="en-US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higher</a:t>
            </a:r>
            <a:r>
              <a:rPr lang="es-AR" altLang="en-US" b="1" u="sng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 than on </a:t>
            </a:r>
            <a:r>
              <a:rPr lang="es-AR" altLang="en-US" b="1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Earth. </a:t>
            </a:r>
          </a:p>
          <a:p>
            <a:pPr>
              <a:lnSpc>
                <a:spcPct val="150000"/>
              </a:lnSpc>
            </a:pPr>
            <a:r>
              <a:rPr lang="es-AR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La temperatura en Marte es más alta</a:t>
            </a:r>
            <a:r>
              <a:rPr lang="es-AR" altLang="en-US" b="1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 que </a:t>
            </a:r>
            <a:r>
              <a:rPr lang="es-AR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en la Tierra</a:t>
            </a:r>
            <a:endParaRPr lang="es-AR" altLang="en-US" b="1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s-AR" altLang="en-US" b="1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s-AR" altLang="en-US" b="1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Some regions are becoming </a:t>
            </a:r>
            <a:r>
              <a:rPr lang="es-AR" altLang="en-US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dryer.</a:t>
            </a:r>
            <a:r>
              <a:rPr lang="es-AR" altLang="en-US" b="1" dirty="0" smtClean="0">
                <a:solidFill>
                  <a:srgbClr val="204F8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s-AR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Algunas regiones se están volviendo más secas (de lo que eran antes) </a:t>
            </a:r>
          </a:p>
          <a:p>
            <a:pPr>
              <a:lnSpc>
                <a:spcPct val="150000"/>
              </a:lnSpc>
            </a:pPr>
            <a:endParaRPr lang="es-AR" altLang="en-US" b="1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s-AR" altLang="en-US" b="1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We will experience severe heat waves and droughts </a:t>
            </a:r>
            <a:r>
              <a:rPr lang="es-AR" altLang="en-US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more frequently</a:t>
            </a:r>
            <a:r>
              <a:rPr lang="es-AR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. Experimentaremos fuertes olas de calor y sequías más frecuentemente.</a:t>
            </a:r>
            <a:endParaRPr lang="es-AR" altLang="en-US" b="1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s-MX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3"/>
          <p:cNvSpPr txBox="1"/>
          <p:nvPr/>
        </p:nvSpPr>
        <p:spPr>
          <a:xfrm>
            <a:off x="669925" y="2159635"/>
            <a:ext cx="8566150" cy="253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s-AR" altLang="en-US" sz="1600" b="1" dirty="0" smtClean="0">
              <a:solidFill>
                <a:srgbClr val="204F8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s-AR" altLang="en-US" b="1" dirty="0" smtClean="0">
                <a:solidFill>
                  <a:srgbClr val="204F8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Usamos una estructura superlativa (también llamada comparativo de excelencia) para expresar una característica en su grado máximo.​ En las lenguas del mundo la gradación se aplica principalmente a adjetivos calificativos, pero puede darse también en adverbios.</a:t>
            </a:r>
          </a:p>
          <a:p>
            <a:pPr>
              <a:lnSpc>
                <a:spcPct val="150000"/>
              </a:lnSpc>
            </a:pPr>
            <a:endParaRPr lang="es-AR" altLang="en-US" b="1" dirty="0" smtClean="0">
              <a:solidFill>
                <a:srgbClr val="204F8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84515" y="158489"/>
            <a:ext cx="603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>
                <a:solidFill>
                  <a:schemeClr val="bg1"/>
                </a:solidFill>
                <a:latin typeface="TeXGyreAdventor" pitchFamily="50" charset="0"/>
              </a:rPr>
              <a:t>LICENCIATURA EN ENSEÑANZA</a:t>
            </a:r>
          </a:p>
          <a:p>
            <a:r>
              <a:rPr lang="es-AR" sz="1400" b="1" dirty="0" smtClean="0">
                <a:solidFill>
                  <a:schemeClr val="bg1"/>
                </a:solidFill>
                <a:latin typeface="TeXGyreAdventor" pitchFamily="50" charset="0"/>
              </a:rPr>
              <a:t>DE</a:t>
            </a:r>
            <a:r>
              <a:rPr lang="es-AR" sz="1400" b="1" dirty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es-AR" sz="1400" b="1" dirty="0" smtClean="0">
                <a:solidFill>
                  <a:schemeClr val="bg1"/>
                </a:solidFill>
                <a:latin typeface="TeXGyreAdventor" pitchFamily="50" charset="0"/>
              </a:rPr>
              <a:t>MATÉMATICA</a:t>
            </a:r>
          </a:p>
          <a:p>
            <a:endParaRPr lang="es-AR" sz="1400" dirty="0"/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94534"/>
          </a:xfrm>
          <a:prstGeom prst="rect">
            <a:avLst/>
          </a:prstGeom>
        </p:spPr>
      </p:pic>
      <p:sp>
        <p:nvSpPr>
          <p:cNvPr id="21" name="20 CuadroTexto"/>
          <p:cNvSpPr txBox="1"/>
          <p:nvPr/>
        </p:nvSpPr>
        <p:spPr>
          <a:xfrm>
            <a:off x="584200" y="487045"/>
            <a:ext cx="6746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eXGyreAdventor" pitchFamily="50" charset="0"/>
                <a:sym typeface="+mn-ea"/>
              </a:rPr>
              <a:t>FORMAS SUPERLATIVAS</a:t>
            </a:r>
            <a:r>
              <a:rPr lang="es-AR" sz="2400" b="1" dirty="0" smtClean="0">
                <a:solidFill>
                  <a:schemeClr val="bg1"/>
                </a:solidFill>
                <a:latin typeface="TeXGyreAdventor" pitchFamily="50" charset="0"/>
                <a:sym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3"/>
          <p:cNvSpPr txBox="1"/>
          <p:nvPr/>
        </p:nvSpPr>
        <p:spPr>
          <a:xfrm>
            <a:off x="584200" y="1656080"/>
            <a:ext cx="85661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altLang="en-US" sz="1600" dirty="0" smtClean="0">
                <a:solidFill>
                  <a:srgbClr val="204F8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Ejemplos:</a:t>
            </a:r>
          </a:p>
          <a:p>
            <a:pPr>
              <a:lnSpc>
                <a:spcPct val="150000"/>
              </a:lnSpc>
            </a:pPr>
            <a:endParaRPr lang="es-AR" altLang="en-US" sz="1600" b="1" dirty="0" smtClean="0">
              <a:solidFill>
                <a:srgbClr val="204F8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s-AR" altLang="en-US" sz="1600" b="1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Back carbon is </a:t>
            </a:r>
            <a:r>
              <a:rPr lang="es-AR" altLang="en-US" sz="1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the smallest</a:t>
            </a:r>
            <a:r>
              <a:rPr lang="es-AR" altLang="en-US" sz="1600" b="1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 solid contaminating particle.</a:t>
            </a:r>
          </a:p>
          <a:p>
            <a:pPr>
              <a:lnSpc>
                <a:spcPct val="150000"/>
              </a:lnSpc>
            </a:pPr>
            <a:r>
              <a:rPr lang="es-AR" altLang="en-US" sz="16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El carbono negro es la partícula contaminante más pequeña.</a:t>
            </a:r>
          </a:p>
          <a:p>
            <a:pPr>
              <a:lnSpc>
                <a:spcPct val="150000"/>
              </a:lnSpc>
            </a:pPr>
            <a:endParaRPr lang="es-AR" altLang="en-US" sz="1600" b="1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s-AR" altLang="en-US" sz="1600" b="1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Methane is one of </a:t>
            </a:r>
            <a:r>
              <a:rPr lang="es-AR" altLang="en-US" sz="1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the most dangerous</a:t>
            </a:r>
            <a:r>
              <a:rPr lang="es-AR" altLang="en-US" sz="1600" b="1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 greenhouse gases. </a:t>
            </a:r>
            <a:endParaRPr lang="es-AR" altLang="en-US" sz="1600" b="1" dirty="0" smtClean="0">
              <a:solidFill>
                <a:srgbClr val="204F8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s-AR" alt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El metano es uno de los gases de efecto invernadero </a:t>
            </a:r>
            <a:r>
              <a:rPr lang="es-AR" altLang="en-US" sz="16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más peligrosos. </a:t>
            </a:r>
          </a:p>
          <a:p>
            <a:pPr>
              <a:lnSpc>
                <a:spcPct val="150000"/>
              </a:lnSpc>
            </a:pPr>
            <a:endParaRPr lang="es-AR" altLang="en-US" sz="1600" b="1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s-AR" altLang="en-US" sz="1600" b="1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Regarding renewable energies, both wind and solar energy are </a:t>
            </a:r>
            <a:r>
              <a:rPr lang="es-AR" altLang="en-US" sz="16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the best</a:t>
            </a:r>
            <a:r>
              <a:rPr lang="es-AR" altLang="en-US" sz="1600" b="1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.</a:t>
            </a:r>
            <a:r>
              <a:rPr lang="es-AR" altLang="en-US" sz="16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 En cuanto a las energías renovables, tanto la eólica como la solar son las mejores.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584515" y="158489"/>
            <a:ext cx="603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>
                <a:solidFill>
                  <a:schemeClr val="bg1"/>
                </a:solidFill>
                <a:latin typeface="TeXGyreAdventor" pitchFamily="50" charset="0"/>
              </a:rPr>
              <a:t>LICENCIATURA EN ENSEÑANZA</a:t>
            </a:r>
          </a:p>
          <a:p>
            <a:r>
              <a:rPr lang="es-AR" sz="1400" b="1" dirty="0" smtClean="0">
                <a:solidFill>
                  <a:schemeClr val="bg1"/>
                </a:solidFill>
                <a:latin typeface="TeXGyreAdventor" pitchFamily="50" charset="0"/>
              </a:rPr>
              <a:t>DE</a:t>
            </a:r>
            <a:r>
              <a:rPr lang="es-AR" sz="1400" b="1" dirty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es-AR" sz="1400" b="1" dirty="0" smtClean="0">
                <a:solidFill>
                  <a:schemeClr val="bg1"/>
                </a:solidFill>
                <a:latin typeface="TeXGyreAdventor" pitchFamily="50" charset="0"/>
              </a:rPr>
              <a:t>MATÉMATICA</a:t>
            </a:r>
          </a:p>
          <a:p>
            <a:endParaRPr lang="es-AR" sz="1400" dirty="0"/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94534"/>
          </a:xfrm>
          <a:prstGeom prst="rect">
            <a:avLst/>
          </a:prstGeom>
        </p:spPr>
      </p:pic>
      <p:sp>
        <p:nvSpPr>
          <p:cNvPr id="21" name="20 CuadroTexto"/>
          <p:cNvSpPr txBox="1"/>
          <p:nvPr/>
        </p:nvSpPr>
        <p:spPr>
          <a:xfrm>
            <a:off x="584200" y="487045"/>
            <a:ext cx="6746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eXGyreAdventor" pitchFamily="50" charset="0"/>
                <a:sym typeface="+mn-ea"/>
              </a:rPr>
              <a:t>FORMAS SUPERLATIVAS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584515" y="158489"/>
            <a:ext cx="603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>
                <a:solidFill>
                  <a:schemeClr val="bg1"/>
                </a:solidFill>
                <a:latin typeface="TeXGyreAdventor" pitchFamily="50" charset="0"/>
              </a:rPr>
              <a:t>LICENCIATURA EN ENSEÑANZA</a:t>
            </a:r>
          </a:p>
          <a:p>
            <a:r>
              <a:rPr lang="es-AR" sz="1400" b="1" dirty="0" smtClean="0">
                <a:solidFill>
                  <a:schemeClr val="bg1"/>
                </a:solidFill>
                <a:latin typeface="TeXGyreAdventor" pitchFamily="50" charset="0"/>
              </a:rPr>
              <a:t>DE</a:t>
            </a:r>
            <a:r>
              <a:rPr lang="es-AR" sz="1400" b="1" dirty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es-AR" sz="1400" b="1" dirty="0" smtClean="0">
                <a:solidFill>
                  <a:schemeClr val="bg1"/>
                </a:solidFill>
                <a:latin typeface="TeXGyreAdventor" pitchFamily="50" charset="0"/>
              </a:rPr>
              <a:t>MATÉMATICA</a:t>
            </a:r>
          </a:p>
          <a:p>
            <a:endParaRPr lang="es-AR" sz="1400" dirty="0"/>
          </a:p>
        </p:txBody>
      </p:sp>
      <p:sp>
        <p:nvSpPr>
          <p:cNvPr id="8" name="CuadroTexto 3"/>
          <p:cNvSpPr txBox="1"/>
          <p:nvPr/>
        </p:nvSpPr>
        <p:spPr>
          <a:xfrm>
            <a:off x="776536" y="1414224"/>
            <a:ext cx="8374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solidFill>
                <a:srgbClr val="204F8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solidFill>
                <a:srgbClr val="204F8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94534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776605" y="447675"/>
            <a:ext cx="6482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eXGyreAdventor" pitchFamily="50" charset="0"/>
              </a:rPr>
              <a:t>FORMAS COMPARATIVAS VS SUPERLATIVAS</a:t>
            </a:r>
            <a:r>
              <a:rPr lang="es-AR" sz="2000" b="1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rcRect b="16025"/>
          <a:stretch>
            <a:fillRect/>
          </a:stretch>
        </p:blipFill>
        <p:spPr>
          <a:xfrm>
            <a:off x="584200" y="1558925"/>
            <a:ext cx="8785225" cy="4976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281</Words>
  <Application>Microsoft Office PowerPoint</Application>
  <PresentationFormat>A4 (210 x 297 mm)</PresentationFormat>
  <Paragraphs>46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</dc:creator>
  <cp:lastModifiedBy>Usuario de Windows</cp:lastModifiedBy>
  <cp:revision>8</cp:revision>
  <dcterms:created xsi:type="dcterms:W3CDTF">2020-08-24T21:48:00Z</dcterms:created>
  <dcterms:modified xsi:type="dcterms:W3CDTF">2022-04-26T12:00:43Z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2058-11.2.0.9684</vt:lpwstr>
  </property>
</Properties>
</file>