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2" r:id="rId7"/>
    <p:sldId id="260" r:id="rId8"/>
    <p:sldId id="266" r:id="rId9"/>
    <p:sldId id="263" r:id="rId10"/>
    <p:sldId id="264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A08A3-3CCC-49E6-964C-E1738A6D992D}" type="datetimeFigureOut">
              <a:rPr lang="es-ES" smtClean="0"/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2CB49-322C-48BB-A333-B208C96D6BAF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Marcador de posición de imagen de diapositiva 1"/>
          <p:cNvSpPr/>
          <p:nvPr>
            <p:ph type="sldImg" idx="2"/>
          </p:nvPr>
        </p:nvSpPr>
        <p:spPr/>
      </p:sp>
      <p:sp>
        <p:nvSpPr>
          <p:cNvPr id="3" name="Marcador de posición de texto 2"/>
          <p:cNvSpPr/>
          <p:nvPr>
            <p:ph type="body" idx="3"/>
          </p:nvPr>
        </p:nvSpPr>
        <p:spPr/>
        <p:txBody>
          <a:bodyPr/>
          <a:p>
            <a:endParaRPr lang="es-MX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 hasCustomPrompt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06965C4E-A8E1-4223-84BA-CEDFC9A1F081}" type="datetimeFigureOut">
              <a:rPr lang="es-AR" smtClean="0"/>
            </a:fld>
            <a:endParaRPr lang="es-AR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175AD6CC-6E31-4075-9983-E873C33F926D}" type="slidenum">
              <a:rPr lang="es-AR" smtClean="0"/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5C4E-A8E1-4223-84BA-CEDFC9A1F081}" type="datetimeFigureOut">
              <a:rPr lang="es-AR" smtClean="0"/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6CC-6E31-4075-9983-E873C33F926D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06965C4E-A8E1-4223-84BA-CEDFC9A1F081}" type="datetimeFigureOut">
              <a:rPr lang="es-AR" smtClean="0"/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5AD6CC-6E31-4075-9983-E873C33F926D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5C4E-A8E1-4223-84BA-CEDFC9A1F081}" type="datetimeFigureOut">
              <a:rPr lang="es-AR" smtClean="0"/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6CC-6E31-4075-9983-E873C33F926D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  <a:endParaRPr kumimoji="0" lang="es-ES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965C4E-A8E1-4223-84BA-CEDFC9A1F081}" type="datetimeFigureOut">
              <a:rPr lang="es-AR" smtClean="0"/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175AD6CC-6E31-4075-9983-E873C33F926D}" type="slidenum">
              <a:rPr lang="es-AR" smtClean="0"/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5C4E-A8E1-4223-84BA-CEDFC9A1F081}" type="datetimeFigureOut">
              <a:rPr lang="es-AR" smtClean="0"/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6CC-6E31-4075-9983-E873C33F926D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  <a:endParaRPr kumimoji="0" lang="es-ES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 hasCustomPrompt="1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  <a:endParaRPr kumimoji="0" lang="es-ES" smtClean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 hasCustomPrompt="1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 hasCustomPrompt="1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5C4E-A8E1-4223-84BA-CEDFC9A1F081}" type="datetimeFigureOut">
              <a:rPr lang="es-AR" smtClean="0"/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6CC-6E31-4075-9983-E873C33F926D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5C4E-A8E1-4223-84BA-CEDFC9A1F081}" type="datetimeFigureOut">
              <a:rPr lang="es-AR" smtClean="0"/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6CC-6E31-4075-9983-E873C33F926D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965C4E-A8E1-4223-84BA-CEDFC9A1F081}" type="datetimeFigureOut">
              <a:rPr lang="es-AR" smtClean="0"/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6CC-6E31-4075-9983-E873C33F926D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 hasCustomPrompt="1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  <a:endParaRPr kumimoji="0" lang="es-ES" smtClean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5C4E-A8E1-4223-84BA-CEDFC9A1F081}" type="datetimeFigureOut">
              <a:rPr lang="es-AR" smtClean="0"/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6CC-6E31-4075-9983-E873C33F926D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s-ES" smtClean="0"/>
              <a:t>Haga clic para modificar el estilo de texto del patrón</a:t>
            </a:r>
            <a:endParaRPr kumimoji="0" lang="es-ES" smtClean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5C4E-A8E1-4223-84BA-CEDFC9A1F081}" type="datetimeFigureOut">
              <a:rPr lang="es-AR" smtClean="0"/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6CC-6E31-4075-9983-E873C33F926D}" type="slidenum">
              <a:rPr lang="es-AR" smtClean="0"/>
            </a:fld>
            <a:endParaRPr lang="es-AR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  <a:endParaRPr kumimoji="0" lang="es-ES" smtClean="0"/>
          </a:p>
          <a:p>
            <a:pPr lvl="1" eaLnBrk="1" latinLnBrk="0" hangingPunct="1"/>
            <a:r>
              <a:rPr kumimoji="0" lang="es-ES" smtClean="0"/>
              <a:t>Segundo nivel</a:t>
            </a:r>
            <a:endParaRPr kumimoji="0" lang="es-ES" smtClean="0"/>
          </a:p>
          <a:p>
            <a:pPr lvl="2" eaLnBrk="1" latinLnBrk="0" hangingPunct="1"/>
            <a:r>
              <a:rPr kumimoji="0" lang="es-ES" smtClean="0"/>
              <a:t>Tercer nivel</a:t>
            </a:r>
            <a:endParaRPr kumimoji="0" lang="es-ES" smtClean="0"/>
          </a:p>
          <a:p>
            <a:pPr lvl="3" eaLnBrk="1" latinLnBrk="0" hangingPunct="1"/>
            <a:r>
              <a:rPr kumimoji="0" lang="es-ES" smtClean="0"/>
              <a:t>Cuarto nivel</a:t>
            </a:r>
            <a:endParaRPr kumimoji="0" lang="es-ES" smtClean="0"/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06965C4E-A8E1-4223-84BA-CEDFC9A1F081}" type="datetimeFigureOut">
              <a:rPr lang="es-AR" smtClean="0"/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175AD6CC-6E31-4075-9983-E873C33F926D}" type="slidenum">
              <a:rPr lang="es-AR" smtClean="0"/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 panose="05020102010507070707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 panose="05020102010507070707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 panose="05020102010507070707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3.wav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4.wav"/><Relationship Id="rId1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5.wav"/><Relationship Id="rId2" Type="http://schemas.openxmlformats.org/officeDocument/2006/relationships/image" Target="../media/image7.wmf"/><Relationship Id="rId1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5.wav"/><Relationship Id="rId1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6.wav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TIPOS TEXTUALES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Definición y ejemplos</a:t>
            </a:r>
            <a:endParaRPr lang="es-AR" dirty="0"/>
          </a:p>
        </p:txBody>
      </p:sp>
    </p:spTree>
  </p:cSld>
  <p:clrMapOvr>
    <a:masterClrMapping/>
  </p:clrMapOvr>
  <p:transition spd="slow" advTm="6000">
    <p:randomBar dir="vert"/>
    <p:sndAc>
      <p:stSnd>
        <p:snd r:embed="rId1" name="breeze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TEXTOS EXPOSITIVOS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ES" dirty="0"/>
              <a:t>Son aquellos que tienen como función informar, explicar, transmitir y comunicar una información. Entre ellas tenemos, las revistas, periódicos, </a:t>
            </a:r>
            <a:r>
              <a:rPr lang="es-ES" dirty="0" smtClean="0"/>
              <a:t>artículos de divulgación.</a:t>
            </a:r>
            <a:endParaRPr lang="es-ES" dirty="0" smtClean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17191"/>
            <a:ext cx="1835201" cy="162306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501008"/>
            <a:ext cx="2394642" cy="3013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12000">
        <p:circle/>
        <p:sndAc>
          <p:stSnd>
            <p:snd r:embed="rId3" name="camera.wav"/>
          </p:stSnd>
        </p:sndAc>
      </p:transition>
    </mc:Choice>
    <mc:Fallback>
      <p:transition spd="slow" advTm="12000">
        <p:circl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TEXTOS DESCRIPTIVOS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5131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ES" dirty="0"/>
              <a:t>Son los que se producen en el contexto de la comunidad científica, con la intención de presentar o demostrar los avances </a:t>
            </a:r>
            <a:r>
              <a:rPr lang="es-AR" altLang="es-ES" dirty="0"/>
              <a:t>en</a:t>
            </a:r>
            <a:r>
              <a:rPr lang="es-ES" dirty="0"/>
              <a:t> la investigación. </a:t>
            </a:r>
            <a:r>
              <a:rPr lang="es-ES" dirty="0" smtClean="0"/>
              <a:t>Géneros </a:t>
            </a:r>
            <a:r>
              <a:rPr lang="es-ES" dirty="0"/>
              <a:t>típicos de este tipo son la Tesis</a:t>
            </a:r>
            <a:r>
              <a:rPr lang="es-AR" altLang="es-ES" dirty="0"/>
              <a:t>, el a</a:t>
            </a:r>
            <a:r>
              <a:rPr lang="es-ES" dirty="0"/>
              <a:t>rtículo </a:t>
            </a:r>
            <a:r>
              <a:rPr lang="es-AR" altLang="es-ES" dirty="0"/>
              <a:t>de diculgación </a:t>
            </a:r>
            <a:r>
              <a:rPr lang="es-ES" dirty="0"/>
              <a:t>científic</a:t>
            </a:r>
            <a:r>
              <a:rPr lang="es-AR" altLang="es-ES" dirty="0"/>
              <a:t>a, etc</a:t>
            </a:r>
            <a:r>
              <a:rPr lang="es-ES" dirty="0" smtClean="0"/>
              <a:t>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509120"/>
            <a:ext cx="3672408" cy="2016224"/>
          </a:xfrm>
          <a:prstGeom prst="rect">
            <a:avLst/>
          </a:prstGeom>
        </p:spPr>
      </p:pic>
    </p:spTree>
  </p:cSld>
  <p:clrMapOvr>
    <a:masterClrMapping/>
  </p:clrMapOvr>
  <p:transition spd="slow" advTm="12000">
    <p:pull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TEXTOS INSTRUCTIVOS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Presentan una secuencia </a:t>
            </a:r>
            <a:r>
              <a:rPr lang="es-AR" altLang="es-MX" dirty="0" smtClean="0"/>
              <a:t>ordenada</a:t>
            </a:r>
            <a:r>
              <a:rPr lang="es-MX" dirty="0" smtClean="0"/>
              <a:t> de pasos. Algunos ejemplos serían los </a:t>
            </a:r>
            <a:r>
              <a:rPr lang="es-AR" altLang="es-MX" dirty="0" smtClean="0"/>
              <a:t>manuales de procedimiento o </a:t>
            </a:r>
            <a:r>
              <a:rPr lang="es-MX" dirty="0" smtClean="0"/>
              <a:t>de usuario.</a:t>
            </a:r>
            <a:endParaRPr lang="es-MX" dirty="0" smtClean="0"/>
          </a:p>
          <a:p>
            <a:endParaRPr lang="es-MX" dirty="0" smtClean="0"/>
          </a:p>
          <a:p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35" y="3080385"/>
            <a:ext cx="4473575" cy="3228975"/>
          </a:xfrm>
          <a:prstGeom prst="rect">
            <a:avLst/>
          </a:prstGeom>
        </p:spPr>
      </p:pic>
    </p:spTree>
  </p:cSld>
  <p:clrMapOvr>
    <a:masterClrMapping/>
  </p:clrMapOvr>
  <p:transition spd="slow" advTm="12000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TEXTOS PUBLICITARIOS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/>
              <a:t>Es </a:t>
            </a:r>
            <a:r>
              <a:rPr lang="es-ES" sz="2000" dirty="0"/>
              <a:t>un tipo de texto especial, cuya función es convencer al lector acerca de las cualidades de un artículo </a:t>
            </a:r>
            <a:r>
              <a:rPr lang="es-AR" altLang="es-ES" sz="2000" dirty="0"/>
              <a:t>o servicio</a:t>
            </a:r>
            <a:r>
              <a:rPr lang="es-ES" sz="2000" dirty="0"/>
              <a:t> e incitarlo a </a:t>
            </a:r>
            <a:r>
              <a:rPr lang="es-AR" altLang="es-ES" sz="2000" dirty="0"/>
              <a:t>su</a:t>
            </a:r>
            <a:r>
              <a:rPr lang="es-ES" sz="2000" dirty="0"/>
              <a:t> consumo. El género publicitario fundamental es el anuncio. Esta necesidad de atraer la atención del lector hace que el texto publicitario emplee generalmente recursos como la combinación de palabra e imagen, los juegos de palabras, los eslóganes o las tipografías llamativas</a:t>
            </a:r>
            <a:r>
              <a:rPr lang="es-ES" sz="2000" dirty="0" smtClean="0"/>
              <a:t>.</a:t>
            </a:r>
            <a:endParaRPr lang="es-ES" sz="2000" dirty="0" smtClean="0"/>
          </a:p>
          <a:p>
            <a:pPr marL="0" indent="0">
              <a:buNone/>
            </a:pPr>
            <a:endParaRPr lang="es-AR" sz="2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653136"/>
            <a:ext cx="1371600" cy="13716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453797"/>
            <a:ext cx="1805940" cy="17702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000">
        <p:fade/>
        <p:sndAc>
          <p:stSnd>
            <p:snd r:embed="rId3" name="push.wav"/>
          </p:stSnd>
        </p:sndAc>
      </p:transition>
    </mc:Choice>
    <mc:Fallback>
      <p:transition spd="med" advTm="15000">
        <p:fade/>
        <p:sndAc>
          <p:stSnd>
            <p:snd r:embed="rId3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es-MX" dirty="0" smtClean="0">
              <a:sym typeface="+mn-ea"/>
            </a:endParaRPr>
          </a:p>
          <a:p>
            <a:pPr marL="0" indent="0">
              <a:buNone/>
            </a:pPr>
            <a:r>
              <a:rPr lang="es-AR" altLang="es-MX" dirty="0" smtClean="0">
                <a:sym typeface="+mn-ea"/>
              </a:rPr>
              <a:t>S</a:t>
            </a:r>
            <a:r>
              <a:rPr lang="es-MX" dirty="0" smtClean="0">
                <a:sym typeface="+mn-ea"/>
              </a:rPr>
              <a:t>u</a:t>
            </a:r>
            <a:r>
              <a:rPr lang="es-AR" altLang="es-MX" dirty="0" smtClean="0">
                <a:sym typeface="+mn-ea"/>
              </a:rPr>
              <a:t> </a:t>
            </a:r>
            <a:r>
              <a:rPr lang="es-MX" dirty="0" smtClean="0">
                <a:sym typeface="+mn-ea"/>
              </a:rPr>
              <a:t>objetivo es formular razones para sustentar una verdad</a:t>
            </a:r>
            <a:r>
              <a:rPr lang="es-AR" altLang="es-MX" dirty="0" smtClean="0">
                <a:sym typeface="+mn-ea"/>
              </a:rPr>
              <a:t> </a:t>
            </a:r>
            <a:r>
              <a:rPr lang="es-MX" dirty="0" smtClean="0">
                <a:sym typeface="+mn-ea"/>
              </a:rPr>
              <a:t>u opinión </a:t>
            </a:r>
            <a:r>
              <a:rPr lang="es-AR" altLang="es-MX" dirty="0" smtClean="0">
                <a:sym typeface="+mn-ea"/>
              </a:rPr>
              <a:t>determinados. La idea es </a:t>
            </a:r>
            <a:r>
              <a:rPr lang="es-MX" dirty="0" smtClean="0">
                <a:sym typeface="+mn-ea"/>
              </a:rPr>
              <a:t>convencer a otro(s) </a:t>
            </a:r>
            <a:r>
              <a:rPr lang="es-AR" altLang="es-MX" dirty="0" smtClean="0">
                <a:sym typeface="+mn-ea"/>
              </a:rPr>
              <a:t>acerca del </a:t>
            </a:r>
            <a:r>
              <a:rPr lang="es-MX" dirty="0" smtClean="0">
                <a:sym typeface="+mn-ea"/>
              </a:rPr>
              <a:t>punto de vista del autor</a:t>
            </a:r>
            <a:r>
              <a:rPr lang="es-AR" altLang="es-MX" dirty="0" smtClean="0">
                <a:sym typeface="+mn-ea"/>
              </a:rPr>
              <a:t> mediante argumentos. </a:t>
            </a:r>
            <a:endParaRPr lang="es-AR" altLang="es-MX" dirty="0" smtClean="0">
              <a:sym typeface="+mn-ea"/>
            </a:endParaRPr>
          </a:p>
          <a:p>
            <a:pPr marL="0" indent="0">
              <a:buNone/>
            </a:pPr>
            <a:r>
              <a:rPr lang="es-AR" altLang="es-MX" dirty="0" smtClean="0">
                <a:sym typeface="+mn-ea"/>
              </a:rPr>
              <a:t>Un ejemplo de este tipo de texto puede ser el discurso de una campaña política.</a:t>
            </a:r>
            <a:endParaRPr lang="es-AR" altLang="es-MX" dirty="0" smtClean="0">
              <a:sym typeface="+mn-ea"/>
            </a:endParaRPr>
          </a:p>
          <a:p>
            <a:pPr marL="0" indent="0">
              <a:buNone/>
            </a:pPr>
            <a:endParaRPr lang="es-AR" altLang="es-MX" dirty="0" smtClean="0">
              <a:sym typeface="+mn-ea"/>
            </a:endParaRPr>
          </a:p>
        </p:txBody>
      </p:sp>
      <p:sp>
        <p:nvSpPr>
          <p:cNvPr id="4" name="1 Título"/>
          <p:cNvSpPr>
            <a:spLocks noGrp="1"/>
          </p:cNvSpPr>
          <p:nvPr/>
        </p:nvSpPr>
        <p:spPr>
          <a:xfrm>
            <a:off x="584200" y="447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TEXTOS </a:t>
            </a:r>
            <a:r>
              <a:rPr lang="es-AR" altLang="es-MX" dirty="0" smtClean="0"/>
              <a:t>ARGUMENTATIV</a:t>
            </a:r>
            <a:r>
              <a:rPr lang="es-MX" dirty="0" smtClean="0"/>
              <a:t>OS</a:t>
            </a: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TEXTOS NARRATIVOS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Relatan hechos en el desarrollo científico-tecnológico. Encontramos en ellos una estructura argumental de introducción, nudo/desarrollo, desenlace/resolución. </a:t>
            </a:r>
            <a:r>
              <a:rPr lang="es-AR" altLang="es-MX" dirty="0" smtClean="0"/>
              <a:t>Un ejemplo de este tipo es la biografía. </a:t>
            </a:r>
            <a:endParaRPr lang="es-MX" dirty="0" smtClean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535" y="3856990"/>
            <a:ext cx="2361565" cy="2092325"/>
          </a:xfrm>
          <a:prstGeom prst="rect">
            <a:avLst/>
          </a:prstGeom>
        </p:spPr>
      </p:pic>
    </p:spTree>
  </p:cSld>
  <p:clrMapOvr>
    <a:masterClrMapping/>
  </p:clrMapOvr>
  <p:transition spd="slow" advTm="10000">
    <p:push dir="u"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                    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3200" b="1" dirty="0" smtClean="0">
                <a:solidFill>
                  <a:schemeClr val="accent4">
                    <a:lumMod val="50000"/>
                  </a:schemeClr>
                </a:solidFill>
              </a:rPr>
              <a:t>  ESPERAMOS QUE LES RESULTE </a:t>
            </a:r>
            <a:r>
              <a:rPr lang="es-MX" sz="3200" b="1" dirty="0" smtClean="0">
                <a:solidFill>
                  <a:schemeClr val="accent4">
                    <a:lumMod val="50000"/>
                  </a:schemeClr>
                </a:solidFill>
              </a:rPr>
              <a:t>ÚTIL</a:t>
            </a:r>
            <a:endParaRPr lang="es-MX" sz="32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MX" sz="3200" b="1" dirty="0" smtClean="0">
                <a:solidFill>
                  <a:schemeClr val="accent4">
                    <a:lumMod val="50000"/>
                  </a:schemeClr>
                </a:solidFill>
              </a:rPr>
              <a:t>                                  </a:t>
            </a:r>
            <a:endParaRPr lang="es-MX" sz="32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996952"/>
            <a:ext cx="4320480" cy="2880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7000">
        <p:circle/>
        <p:sndAc>
          <p:stSnd>
            <p:snd r:embed="rId2" name="applause.wav"/>
          </p:stSnd>
        </p:sndAc>
      </p:transition>
    </mc:Choice>
    <mc:Fallback>
      <p:transition spd="slow" advTm="7000">
        <p:circl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1606</Words>
  <Application>WPS Presentation</Application>
  <PresentationFormat>Presentación en pantalla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Wingdings 2</vt:lpstr>
      <vt:lpstr>Wingdings</vt:lpstr>
      <vt:lpstr>Trebuchet MS</vt:lpstr>
      <vt:lpstr>Microsoft YaHei</vt:lpstr>
      <vt:lpstr>Arial Unicode MS</vt:lpstr>
      <vt:lpstr>Calibri</vt:lpstr>
      <vt:lpstr>Opulento</vt:lpstr>
      <vt:lpstr>TIPOS TEXTUALES</vt:lpstr>
      <vt:lpstr>TEXTOS EXPOSITIVOS</vt:lpstr>
      <vt:lpstr>TEXTOS DESCRIPTIVOS</vt:lpstr>
      <vt:lpstr>TEXTOS INSTRUCTIVOS</vt:lpstr>
      <vt:lpstr>TEXTOS PUBLICITARIOS</vt:lpstr>
      <vt:lpstr>PowerPoint 演示文稿</vt:lpstr>
      <vt:lpstr>TEXTOS NARRATIVOS</vt:lpstr>
      <vt:lpstr>                    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TEXTUALES</dc:title>
  <dc:creator>andy</dc:creator>
  <cp:lastModifiedBy>Jorgelina</cp:lastModifiedBy>
  <cp:revision>10</cp:revision>
  <dcterms:created xsi:type="dcterms:W3CDTF">2013-05-03T21:03:00Z</dcterms:created>
  <dcterms:modified xsi:type="dcterms:W3CDTF">2021-03-29T18:32:12Z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2058-11.2.0.10078</vt:lpwstr>
  </property>
</Properties>
</file>