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1"/>
  </p:notesMasterIdLst>
  <p:sldIdLst>
    <p:sldId id="258"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10" r:id="rId22"/>
    <p:sldId id="311" r:id="rId23"/>
    <p:sldId id="312" r:id="rId24"/>
    <p:sldId id="309" r:id="rId25"/>
    <p:sldId id="313" r:id="rId26"/>
    <p:sldId id="314" r:id="rId27"/>
    <p:sldId id="315" r:id="rId28"/>
    <p:sldId id="316" r:id="rId29"/>
    <p:sldId id="31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0A7D5-A06A-43F3-8DED-53BE2267E910}" v="5" dt="2022-10-14T19:22:26.311"/>
    <p1510:client id="{EE68C9BF-062B-4C64-895D-2D0869174BBE}" v="3" dt="2022-10-14T17:05:07.56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1528" autoAdjust="0"/>
  </p:normalViewPr>
  <p:slideViewPr>
    <p:cSldViewPr>
      <p:cViewPr varScale="1">
        <p:scale>
          <a:sx n="67" d="100"/>
          <a:sy n="67" d="100"/>
        </p:scale>
        <p:origin x="1915" y="58"/>
      </p:cViewPr>
      <p:guideLst>
        <p:guide orient="horz" pos="2160"/>
        <p:guide pos="2880"/>
      </p:guideLst>
    </p:cSldViewPr>
  </p:slideViewPr>
  <p:outlineViewPr>
    <p:cViewPr>
      <p:scale>
        <a:sx n="33" d="100"/>
        <a:sy n="33" d="100"/>
      </p:scale>
      <p:origin x="0" y="149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uel Salazar" userId="b42227e5266220d9" providerId="LiveId" clId="{3A70A7D5-A06A-43F3-8DED-53BE2267E910}"/>
    <pc:docChg chg="modSld">
      <pc:chgData name="Nahuel Salazar" userId="b42227e5266220d9" providerId="LiveId" clId="{3A70A7D5-A06A-43F3-8DED-53BE2267E910}" dt="2022-10-14T18:58:32.646" v="7" actId="1076"/>
      <pc:docMkLst>
        <pc:docMk/>
      </pc:docMkLst>
      <pc:sldChg chg="modSp mod">
        <pc:chgData name="Nahuel Salazar" userId="b42227e5266220d9" providerId="LiveId" clId="{3A70A7D5-A06A-43F3-8DED-53BE2267E910}" dt="2022-10-14T17:09:01.960" v="1" actId="20577"/>
        <pc:sldMkLst>
          <pc:docMk/>
          <pc:sldMk cId="4250523365" sldId="258"/>
        </pc:sldMkLst>
        <pc:spChg chg="mod">
          <ac:chgData name="Nahuel Salazar" userId="b42227e5266220d9" providerId="LiveId" clId="{3A70A7D5-A06A-43F3-8DED-53BE2267E910}" dt="2022-10-14T17:09:01.960" v="1" actId="20577"/>
          <ac:spMkLst>
            <pc:docMk/>
            <pc:sldMk cId="4250523365" sldId="258"/>
            <ac:spMk id="4" creationId="{00000000-0000-0000-0000-000000000000}"/>
          </ac:spMkLst>
        </pc:spChg>
      </pc:sldChg>
      <pc:sldChg chg="modSp mod">
        <pc:chgData name="Nahuel Salazar" userId="b42227e5266220d9" providerId="LiveId" clId="{3A70A7D5-A06A-43F3-8DED-53BE2267E910}" dt="2022-10-14T18:23:43.692" v="2" actId="1076"/>
        <pc:sldMkLst>
          <pc:docMk/>
          <pc:sldMk cId="1931911838" sldId="290"/>
        </pc:sldMkLst>
        <pc:spChg chg="mod">
          <ac:chgData name="Nahuel Salazar" userId="b42227e5266220d9" providerId="LiveId" clId="{3A70A7D5-A06A-43F3-8DED-53BE2267E910}" dt="2022-10-14T18:23:43.692" v="2" actId="1076"/>
          <ac:spMkLst>
            <pc:docMk/>
            <pc:sldMk cId="1931911838" sldId="290"/>
            <ac:spMk id="5" creationId="{00000000-0000-0000-0000-000000000000}"/>
          </ac:spMkLst>
        </pc:spChg>
      </pc:sldChg>
      <pc:sldChg chg="modSp mod">
        <pc:chgData name="Nahuel Salazar" userId="b42227e5266220d9" providerId="LiveId" clId="{3A70A7D5-A06A-43F3-8DED-53BE2267E910}" dt="2022-10-14T18:25:24.428" v="5" actId="1076"/>
        <pc:sldMkLst>
          <pc:docMk/>
          <pc:sldMk cId="2621130403" sldId="291"/>
        </pc:sldMkLst>
        <pc:spChg chg="mod">
          <ac:chgData name="Nahuel Salazar" userId="b42227e5266220d9" providerId="LiveId" clId="{3A70A7D5-A06A-43F3-8DED-53BE2267E910}" dt="2022-10-14T18:25:21.873" v="4" actId="1076"/>
          <ac:spMkLst>
            <pc:docMk/>
            <pc:sldMk cId="2621130403" sldId="291"/>
            <ac:spMk id="5" creationId="{00000000-0000-0000-0000-000000000000}"/>
          </ac:spMkLst>
        </pc:spChg>
        <pc:picChg chg="mod">
          <ac:chgData name="Nahuel Salazar" userId="b42227e5266220d9" providerId="LiveId" clId="{3A70A7D5-A06A-43F3-8DED-53BE2267E910}" dt="2022-10-14T18:25:24.428" v="5" actId="1076"/>
          <ac:picMkLst>
            <pc:docMk/>
            <pc:sldMk cId="2621130403" sldId="291"/>
            <ac:picMk id="1026" creationId="{00000000-0000-0000-0000-000000000000}"/>
          </ac:picMkLst>
        </pc:picChg>
      </pc:sldChg>
      <pc:sldChg chg="modSp">
        <pc:chgData name="Nahuel Salazar" userId="b42227e5266220d9" providerId="LiveId" clId="{3A70A7D5-A06A-43F3-8DED-53BE2267E910}" dt="2022-10-14T18:25:44.784" v="6" actId="14100"/>
        <pc:sldMkLst>
          <pc:docMk/>
          <pc:sldMk cId="1540101971" sldId="292"/>
        </pc:sldMkLst>
        <pc:picChg chg="mod">
          <ac:chgData name="Nahuel Salazar" userId="b42227e5266220d9" providerId="LiveId" clId="{3A70A7D5-A06A-43F3-8DED-53BE2267E910}" dt="2022-10-14T18:25:44.784" v="6" actId="14100"/>
          <ac:picMkLst>
            <pc:docMk/>
            <pc:sldMk cId="1540101971" sldId="292"/>
            <ac:picMk id="2050" creationId="{00000000-0000-0000-0000-000000000000}"/>
          </ac:picMkLst>
        </pc:picChg>
      </pc:sldChg>
      <pc:sldChg chg="modSp mod">
        <pc:chgData name="Nahuel Salazar" userId="b42227e5266220d9" providerId="LiveId" clId="{3A70A7D5-A06A-43F3-8DED-53BE2267E910}" dt="2022-10-14T18:58:32.646" v="7" actId="1076"/>
        <pc:sldMkLst>
          <pc:docMk/>
          <pc:sldMk cId="128967610" sldId="301"/>
        </pc:sldMkLst>
        <pc:spChg chg="mod">
          <ac:chgData name="Nahuel Salazar" userId="b42227e5266220d9" providerId="LiveId" clId="{3A70A7D5-A06A-43F3-8DED-53BE2267E910}" dt="2022-10-14T18:58:32.646" v="7" actId="1076"/>
          <ac:spMkLst>
            <pc:docMk/>
            <pc:sldMk cId="128967610" sldId="301"/>
            <ac:spMk id="3" creationId="{00000000-0000-0000-0000-000000000000}"/>
          </ac:spMkLst>
        </pc:spChg>
      </pc:sldChg>
    </pc:docChg>
  </pc:docChgLst>
  <pc:docChgLst>
    <pc:chgData name="Nahuel Salazar" userId="b42227e5266220d9" providerId="LiveId" clId="{EE68C9BF-062B-4C64-895D-2D0869174BBE}"/>
    <pc:docChg chg="custSel modSld">
      <pc:chgData name="Nahuel Salazar" userId="b42227e5266220d9" providerId="LiveId" clId="{EE68C9BF-062B-4C64-895D-2D0869174BBE}" dt="2022-10-14T17:07:57.736" v="12" actId="20577"/>
      <pc:docMkLst>
        <pc:docMk/>
      </pc:docMkLst>
      <pc:sldChg chg="modSp mod">
        <pc:chgData name="Nahuel Salazar" userId="b42227e5266220d9" providerId="LiveId" clId="{EE68C9BF-062B-4C64-895D-2D0869174BBE}" dt="2022-10-14T17:07:57.736" v="12" actId="20577"/>
        <pc:sldMkLst>
          <pc:docMk/>
          <pc:sldMk cId="4250523365" sldId="258"/>
        </pc:sldMkLst>
        <pc:spChg chg="mod">
          <ac:chgData name="Nahuel Salazar" userId="b42227e5266220d9" providerId="LiveId" clId="{EE68C9BF-062B-4C64-895D-2D0869174BBE}" dt="2022-10-14T17:07:57.736" v="12" actId="20577"/>
          <ac:spMkLst>
            <pc:docMk/>
            <pc:sldMk cId="4250523365" sldId="258"/>
            <ac:spMk id="4" creationId="{00000000-0000-0000-0000-000000000000}"/>
          </ac:spMkLst>
        </pc:spChg>
        <pc:spChg chg="mod">
          <ac:chgData name="Nahuel Salazar" userId="b42227e5266220d9" providerId="LiveId" clId="{EE68C9BF-062B-4C64-895D-2D0869174BBE}" dt="2022-10-14T17:04:57.470" v="0"/>
          <ac:spMkLst>
            <pc:docMk/>
            <pc:sldMk cId="4250523365" sldId="258"/>
            <ac:spMk id="5" creationId="{00000000-0000-0000-0000-000000000000}"/>
          </ac:spMkLst>
        </pc:spChg>
      </pc:sldChg>
      <pc:sldChg chg="modSp mod">
        <pc:chgData name="Nahuel Salazar" userId="b42227e5266220d9" providerId="LiveId" clId="{EE68C9BF-062B-4C64-895D-2D0869174BBE}" dt="2022-10-14T17:04:57.715" v="1" actId="27636"/>
        <pc:sldMkLst>
          <pc:docMk/>
          <pc:sldMk cId="1931911838" sldId="290"/>
        </pc:sldMkLst>
        <pc:spChg chg="mod">
          <ac:chgData name="Nahuel Salazar" userId="b42227e5266220d9" providerId="LiveId" clId="{EE68C9BF-062B-4C64-895D-2D0869174BBE}" dt="2022-10-14T17:04:57.715" v="1" actId="27636"/>
          <ac:spMkLst>
            <pc:docMk/>
            <pc:sldMk cId="1931911838" sldId="290"/>
            <ac:spMk id="5" creationId="{00000000-0000-0000-0000-000000000000}"/>
          </ac:spMkLst>
        </pc:spChg>
      </pc:sldChg>
      <pc:sldChg chg="modSp">
        <pc:chgData name="Nahuel Salazar" userId="b42227e5266220d9" providerId="LiveId" clId="{EE68C9BF-062B-4C64-895D-2D0869174BBE}" dt="2022-10-14T17:05:04.435" v="7" actId="1076"/>
        <pc:sldMkLst>
          <pc:docMk/>
          <pc:sldMk cId="1540101971" sldId="292"/>
        </pc:sldMkLst>
        <pc:picChg chg="mod">
          <ac:chgData name="Nahuel Salazar" userId="b42227e5266220d9" providerId="LiveId" clId="{EE68C9BF-062B-4C64-895D-2D0869174BBE}" dt="2022-10-14T17:05:04.435" v="7" actId="1076"/>
          <ac:picMkLst>
            <pc:docMk/>
            <pc:sldMk cId="1540101971" sldId="292"/>
            <ac:picMk id="2050" creationId="{00000000-0000-0000-0000-000000000000}"/>
          </ac:picMkLst>
        </pc:picChg>
      </pc:sldChg>
      <pc:sldChg chg="modSp">
        <pc:chgData name="Nahuel Salazar" userId="b42227e5266220d9" providerId="LiveId" clId="{EE68C9BF-062B-4C64-895D-2D0869174BBE}" dt="2022-10-14T17:05:07.566" v="8" actId="1076"/>
        <pc:sldMkLst>
          <pc:docMk/>
          <pc:sldMk cId="3206633626" sldId="293"/>
        </pc:sldMkLst>
        <pc:picChg chg="mod">
          <ac:chgData name="Nahuel Salazar" userId="b42227e5266220d9" providerId="LiveId" clId="{EE68C9BF-062B-4C64-895D-2D0869174BBE}" dt="2022-10-14T17:05:07.566" v="8" actId="1076"/>
          <ac:picMkLst>
            <pc:docMk/>
            <pc:sldMk cId="3206633626" sldId="293"/>
            <ac:picMk id="3074" creationId="{00000000-0000-0000-0000-000000000000}"/>
          </ac:picMkLst>
        </pc:picChg>
      </pc:sldChg>
      <pc:sldChg chg="modSp mod">
        <pc:chgData name="Nahuel Salazar" userId="b42227e5266220d9" providerId="LiveId" clId="{EE68C9BF-062B-4C64-895D-2D0869174BBE}" dt="2022-10-14T17:05:57.373" v="10" actId="1076"/>
        <pc:sldMkLst>
          <pc:docMk/>
          <pc:sldMk cId="2510483007" sldId="294"/>
        </pc:sldMkLst>
        <pc:spChg chg="mod">
          <ac:chgData name="Nahuel Salazar" userId="b42227e5266220d9" providerId="LiveId" clId="{EE68C9BF-062B-4C64-895D-2D0869174BBE}" dt="2022-10-14T17:05:57.373" v="10" actId="1076"/>
          <ac:spMkLst>
            <pc:docMk/>
            <pc:sldMk cId="2510483007" sldId="294"/>
            <ac:spMk id="5" creationId="{00000000-0000-0000-0000-000000000000}"/>
          </ac:spMkLst>
        </pc:spChg>
      </pc:sldChg>
      <pc:sldChg chg="modSp mod">
        <pc:chgData name="Nahuel Salazar" userId="b42227e5266220d9" providerId="LiveId" clId="{EE68C9BF-062B-4C64-895D-2D0869174BBE}" dt="2022-10-14T17:04:57.800" v="2" actId="27636"/>
        <pc:sldMkLst>
          <pc:docMk/>
          <pc:sldMk cId="4129227058" sldId="296"/>
        </pc:sldMkLst>
        <pc:spChg chg="mod">
          <ac:chgData name="Nahuel Salazar" userId="b42227e5266220d9" providerId="LiveId" clId="{EE68C9BF-062B-4C64-895D-2D0869174BBE}" dt="2022-10-14T17:04:57.800" v="2" actId="27636"/>
          <ac:spMkLst>
            <pc:docMk/>
            <pc:sldMk cId="4129227058" sldId="296"/>
            <ac:spMk id="7" creationId="{00000000-0000-0000-0000-000000000000}"/>
          </ac:spMkLst>
        </pc:spChg>
      </pc:sldChg>
      <pc:sldChg chg="modSp mod">
        <pc:chgData name="Nahuel Salazar" userId="b42227e5266220d9" providerId="LiveId" clId="{EE68C9BF-062B-4C64-895D-2D0869174BBE}" dt="2022-10-14T17:04:57.837" v="3" actId="27636"/>
        <pc:sldMkLst>
          <pc:docMk/>
          <pc:sldMk cId="3425827506" sldId="298"/>
        </pc:sldMkLst>
        <pc:spChg chg="mod">
          <ac:chgData name="Nahuel Salazar" userId="b42227e5266220d9" providerId="LiveId" clId="{EE68C9BF-062B-4C64-895D-2D0869174BBE}" dt="2022-10-14T17:04:57.837" v="3" actId="27636"/>
          <ac:spMkLst>
            <pc:docMk/>
            <pc:sldMk cId="3425827506" sldId="298"/>
            <ac:spMk id="7" creationId="{00000000-0000-0000-0000-000000000000}"/>
          </ac:spMkLst>
        </pc:spChg>
      </pc:sldChg>
      <pc:sldChg chg="modSp mod">
        <pc:chgData name="Nahuel Salazar" userId="b42227e5266220d9" providerId="LiveId" clId="{EE68C9BF-062B-4C64-895D-2D0869174BBE}" dt="2022-10-14T17:04:57.854" v="4" actId="27636"/>
        <pc:sldMkLst>
          <pc:docMk/>
          <pc:sldMk cId="2737366199" sldId="299"/>
        </pc:sldMkLst>
        <pc:spChg chg="mod">
          <ac:chgData name="Nahuel Salazar" userId="b42227e5266220d9" providerId="LiveId" clId="{EE68C9BF-062B-4C64-895D-2D0869174BBE}" dt="2022-10-14T17:04:57.854" v="4" actId="27636"/>
          <ac:spMkLst>
            <pc:docMk/>
            <pc:sldMk cId="2737366199" sldId="299"/>
            <ac:spMk id="7" creationId="{00000000-0000-0000-0000-000000000000}"/>
          </ac:spMkLst>
        </pc:spChg>
      </pc:sldChg>
      <pc:sldChg chg="modSp mod">
        <pc:chgData name="Nahuel Salazar" userId="b42227e5266220d9" providerId="LiveId" clId="{EE68C9BF-062B-4C64-895D-2D0869174BBE}" dt="2022-10-14T17:04:57.911" v="5" actId="27636"/>
        <pc:sldMkLst>
          <pc:docMk/>
          <pc:sldMk cId="971457264" sldId="311"/>
        </pc:sldMkLst>
        <pc:spChg chg="mod">
          <ac:chgData name="Nahuel Salazar" userId="b42227e5266220d9" providerId="LiveId" clId="{EE68C9BF-062B-4C64-895D-2D0869174BBE}" dt="2022-10-14T17:04:57.911" v="5" actId="27636"/>
          <ac:spMkLst>
            <pc:docMk/>
            <pc:sldMk cId="971457264" sldId="311"/>
            <ac:spMk id="7" creationId="{00000000-0000-0000-0000-000000000000}"/>
          </ac:spMkLst>
        </pc:spChg>
      </pc:sldChg>
      <pc:sldChg chg="modSp mod">
        <pc:chgData name="Nahuel Salazar" userId="b42227e5266220d9" providerId="LiveId" clId="{EE68C9BF-062B-4C64-895D-2D0869174BBE}" dt="2022-10-14T17:05:43.934" v="9" actId="1076"/>
        <pc:sldMkLst>
          <pc:docMk/>
          <pc:sldMk cId="2539143495" sldId="316"/>
        </pc:sldMkLst>
        <pc:spChg chg="mod">
          <ac:chgData name="Nahuel Salazar" userId="b42227e5266220d9" providerId="LiveId" clId="{EE68C9BF-062B-4C64-895D-2D0869174BBE}" dt="2022-10-14T17:05:43.934" v="9" actId="1076"/>
          <ac:spMkLst>
            <pc:docMk/>
            <pc:sldMk cId="2539143495" sldId="316"/>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A4F0F-4FAD-41B3-A72F-E0A5A4AE1339}" type="datetimeFigureOut">
              <a:rPr lang="es-AR" smtClean="0"/>
              <a:t>14/10/2022</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90C42-5423-4105-9918-BA0E3678071E}" type="slidenum">
              <a:rPr lang="es-AR" smtClean="0"/>
              <a:t>‹Nº›</a:t>
            </a:fld>
            <a:endParaRPr lang="es-AR" dirty="0"/>
          </a:p>
        </p:txBody>
      </p:sp>
    </p:spTree>
    <p:extLst>
      <p:ext uri="{BB962C8B-B14F-4D97-AF65-F5344CB8AC3E}">
        <p14:creationId xmlns:p14="http://schemas.microsoft.com/office/powerpoint/2010/main" val="383768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Discos rígidos: controladora; especificaciones técnicas; tiempos de acceso: tiempo de búsqueda; latencia rotacional; tiempo de acceso a los datos; buffer de cache // Dispositivos de almacenamiento removible: Discos ópticos; Discos magneto-ópticos (MO)// Tarjetas de memoria; tarjetas ROM y OTP; tarjetas SRAM; Tarjetas flash.</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Referencias:</a:t>
            </a:r>
          </a:p>
          <a:p>
            <a:pPr marL="171450" indent="-171450">
              <a:buFont typeface="Arial" panose="020B0604020202020204" pitchFamily="34" charset="0"/>
              <a:buChar char="•"/>
            </a:pPr>
            <a:r>
              <a:rPr lang="es-ES" sz="1200" kern="1200" dirty="0">
                <a:solidFill>
                  <a:schemeClr val="tx1"/>
                </a:solidFill>
                <a:effectLst/>
                <a:latin typeface="+mn-lt"/>
                <a:ea typeface="+mn-ea"/>
                <a:cs typeface="+mn-cs"/>
              </a:rPr>
              <a:t>http://es.slideshare.net/Champi12/arquitectura-de-computadoras-patricia-quiroga (Unidad 12)</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a:t>
            </a:fld>
            <a:endParaRPr lang="es-AR"/>
          </a:p>
        </p:txBody>
      </p:sp>
    </p:spTree>
    <p:extLst>
      <p:ext uri="{BB962C8B-B14F-4D97-AF65-F5344CB8AC3E}">
        <p14:creationId xmlns:p14="http://schemas.microsoft.com/office/powerpoint/2010/main" val="3836970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10</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Una vez que los datos adicionales</a:t>
            </a:r>
            <a:r>
              <a:rPr lang="es-AR" baseline="0" dirty="0"/>
              <a:t> están en el caché, pueden enviarse directamente desde allí a la memoria interna mucho más rápido de lo que tomaría su obtención del disco en una operación de lectura subsiguiente. Por lo tanto, cuando la unidad de disco transfiere los datos, éstos se envían a una velocidad de transferencia denominada </a:t>
            </a:r>
            <a:r>
              <a:rPr lang="es-AR" u="sng" baseline="0" dirty="0"/>
              <a:t>velocidad de ráfaga sostenida máxima</a:t>
            </a:r>
            <a:r>
              <a:rPr lang="es-AR" baseline="0" dirty="0"/>
              <a:t>.</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11</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u="sng" dirty="0"/>
              <a:t>Velocidad de transferencia</a:t>
            </a:r>
            <a:r>
              <a:rPr lang="es-AR" u="sng" baseline="0" dirty="0"/>
              <a:t> del disco</a:t>
            </a:r>
            <a:r>
              <a:rPr lang="es-AR" baseline="0" dirty="0"/>
              <a:t>: rapidez con que se pasan los datos desde el disco hacia el </a:t>
            </a:r>
            <a:r>
              <a:rPr lang="es-AR" i="1" baseline="0" dirty="0"/>
              <a:t>buffer</a:t>
            </a:r>
            <a:r>
              <a:rPr lang="es-AR" baseline="0" dirty="0"/>
              <a:t> o memoria controladora</a:t>
            </a:r>
          </a:p>
          <a:p>
            <a:pPr marL="0" marR="0" indent="0" algn="l" defTabSz="914400" rtl="0" eaLnBrk="1" fontAlgn="auto" latinLnBrk="0" hangingPunct="1">
              <a:lnSpc>
                <a:spcPct val="100000"/>
              </a:lnSpc>
              <a:spcBef>
                <a:spcPts val="0"/>
              </a:spcBef>
              <a:spcAft>
                <a:spcPts val="0"/>
              </a:spcAft>
              <a:buClrTx/>
              <a:buSzTx/>
              <a:buFontTx/>
              <a:buNone/>
              <a:tabLst/>
              <a:defRPr/>
            </a:pPr>
            <a:r>
              <a:rPr lang="es-AR" u="sng" baseline="0" dirty="0"/>
              <a:t>Velocidad de transferencia del </a:t>
            </a:r>
            <a:r>
              <a:rPr lang="es-AR" i="1" u="sng" baseline="0" dirty="0"/>
              <a:t>host</a:t>
            </a:r>
            <a:r>
              <a:rPr lang="es-AR" baseline="0" dirty="0"/>
              <a:t>: rapidez con que la controladora pasa los datos a la memoria interna a la que accede la CPU.</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Aunque las unidades de HD son el medio de almacenamiento más utilizado para las computadoras, hay tecnologías alternativas que también satisfacen las necesidades de almacenamiento voluminosas de las aplicaciones actuales. </a:t>
            </a:r>
          </a:p>
          <a:p>
            <a:pPr algn="just"/>
            <a:r>
              <a:rPr lang="es-AR" dirty="0"/>
              <a:t>Por otro lado,</a:t>
            </a:r>
            <a:r>
              <a:rPr lang="es-AR" baseline="0" dirty="0"/>
              <a:t> a medida que el procesamiento de datos sensibles se mueve de los </a:t>
            </a:r>
            <a:r>
              <a:rPr lang="es-AR" i="1" baseline="0" dirty="0"/>
              <a:t>mainframes</a:t>
            </a:r>
            <a:r>
              <a:rPr lang="es-AR" baseline="0" dirty="0"/>
              <a:t> a las computadoras personales, las soluciones de almacenamiento portables se volvieron muy útiles.</a:t>
            </a:r>
          </a:p>
          <a:p>
            <a:pPr algn="just"/>
            <a:r>
              <a:rPr lang="es-AR" baseline="0" dirty="0"/>
              <a:t>Los disquetes fueron eliminados del mercado y, aunque fueron los dispositivos de almacenamiento removible más comunes de los últimos veinte/treinta años, resultan inadecuados por su capacidad limitada, por lo tanto, fueron desplazados por los CD-ROM y otros dispositivos ópticos tales como los discos magneto-ópticos (MO), las tarjetas de memoria, los </a:t>
            </a:r>
            <a:r>
              <a:rPr lang="es-AR" i="1" baseline="0" dirty="0"/>
              <a:t>memory sticks</a:t>
            </a:r>
            <a:r>
              <a:rPr lang="es-AR" baseline="0" dirty="0"/>
              <a:t> y los DVD.</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Hay 3 tecnologías de discos</a:t>
            </a:r>
            <a:r>
              <a:rPr lang="es-AR" baseline="0" dirty="0"/>
              <a:t> ópticos primarias disponibles para almacenamiento: unidades de CD-ROM (</a:t>
            </a:r>
            <a:r>
              <a:rPr lang="es-AR" i="1" baseline="0" dirty="0"/>
              <a:t>Compact Disk - Read Only Memory</a:t>
            </a:r>
            <a:r>
              <a:rPr lang="es-AR" baseline="0" dirty="0"/>
              <a:t>) y sus derivadas CD-R (</a:t>
            </a:r>
            <a:r>
              <a:rPr lang="es-AR" i="1" baseline="0" dirty="0"/>
              <a:t>Compact Disk – Recordable</a:t>
            </a:r>
            <a:r>
              <a:rPr lang="es-AR" baseline="0" dirty="0"/>
              <a:t> o disco compacto regrabable), CD-RW (</a:t>
            </a:r>
            <a:r>
              <a:rPr lang="es-AR" i="1" baseline="0" dirty="0"/>
              <a:t>Compact Disk – ReWritable</a:t>
            </a:r>
            <a:r>
              <a:rPr lang="es-AR" baseline="0" dirty="0"/>
              <a:t> o disco compacto regrabable), DVD-ROM (</a:t>
            </a:r>
            <a:r>
              <a:rPr lang="es-AR" i="1" baseline="0" dirty="0"/>
              <a:t>Digital Video Disk – Read Only Memory</a:t>
            </a:r>
            <a:r>
              <a:rPr lang="es-AR" baseline="0" dirty="0"/>
              <a:t> o disco de video digital de lectura) y DVD-RAM (</a:t>
            </a:r>
            <a:r>
              <a:rPr lang="es-AR" i="1" baseline="0" dirty="0"/>
              <a:t>Digital Video Disk – Random Access Memory</a:t>
            </a:r>
            <a:r>
              <a:rPr lang="es-AR" baseline="0" dirty="0"/>
              <a:t> o disco de video digital regrabable) y los Blu-Ray, desarrollado por la Blu-ray Disc Association (BDA), empleado para vídeo de alta definición (HD) y con mayor capacidad de almacenamiento de datos de alta densidad que la del DVD.</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19</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Si bien las memorias de semiconductores son las más rápidas para el acceso des</a:t>
            </a:r>
            <a:r>
              <a:rPr lang="es-AR" baseline="0" dirty="0"/>
              <a:t>de la CPU, su capacidad de almacenamiento es relativamente pequeña. Ej.: una notebook almacena 120 veces más información en memoria de disco que en memoria principal.</a:t>
            </a:r>
          </a:p>
          <a:p>
            <a:endParaRPr lang="es-AR" baseline="0" dirty="0"/>
          </a:p>
          <a:p>
            <a:r>
              <a:rPr lang="es-AR" baseline="0" dirty="0"/>
              <a:t>Las memorias secundarias almacenan pgm ejecutables y no ejecutables, base de datos, archivos de imágenes, de video y toda información digital que se quiera almacenar de forma permanente.</a:t>
            </a:r>
          </a:p>
          <a:p>
            <a:endParaRPr lang="es-AR" baseline="0" dirty="0"/>
          </a:p>
          <a:p>
            <a:r>
              <a:rPr lang="es-AR" baseline="0" dirty="0"/>
              <a:t>La versión original de un pgm ejecutable o de los datos son trasladados a memoria principal desde un almacén masivo. De la misma manera, los resultados obtenidos se almacenan primero, y en forma temporal, en la memoria principal (memoria de semiconductores). Para almacenar los resultados obtenidos por la CPU en forma permanente se actualizan archivos, que se graban en medios magnéticos u ópticos. </a:t>
            </a:r>
          </a:p>
          <a:p>
            <a:endParaRPr lang="es-AR" baseline="0" dirty="0"/>
          </a:p>
          <a:p>
            <a:r>
              <a:rPr lang="es-AR" baseline="0" dirty="0"/>
              <a:t>Ej.: Nadie duda de la gran ventaja que presentan las tarjetas de memoria cuando se habla de almacenamiento portable y la gran ventaja que presentan los discos rígidos a la hora de grandes volúmenes de información de acceso rápido.</a:t>
            </a:r>
          </a:p>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u="sng" dirty="0"/>
              <a:t>Punto de Curie</a:t>
            </a:r>
            <a:r>
              <a:rPr lang="es-AR" dirty="0"/>
              <a:t>: temperatura que permite que las partículas magnéticas de la superficie del disco sean alineadas por el campo</a:t>
            </a:r>
            <a:r>
              <a:rPr lang="es-AR" baseline="0" dirty="0"/>
              <a:t> magnético creado en la cabeza.</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20</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21</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22</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Aún cuando algunas</a:t>
            </a:r>
            <a:r>
              <a:rPr lang="es-AR" baseline="0" dirty="0"/>
              <a:t> unidades MO gira, en promedio, a revoluciones por minuto comparables a las unidades de disco rígido, las dos rotaciones necesarias para escribir los datos las hacen dos veces más lentas que las unidades de disco rígido durante las operaciones de escritura. </a:t>
            </a:r>
          </a:p>
          <a:p>
            <a:pPr algn="just"/>
            <a:endParaRPr lang="es-AR" baseline="0" dirty="0"/>
          </a:p>
          <a:p>
            <a:pPr algn="just"/>
            <a:r>
              <a:rPr lang="es-AR" baseline="0" dirty="0"/>
              <a:t>Por supuesto, los fabricantes de unidades MO están trabajando para tratar de comprimir el proceso de escritura a una sola rotación del disco. </a:t>
            </a:r>
          </a:p>
          <a:p>
            <a:pPr algn="just"/>
            <a:endParaRPr lang="es-AR" baseline="0" dirty="0"/>
          </a:p>
          <a:p>
            <a:pPr algn="just"/>
            <a:r>
              <a:rPr lang="es-AR" baseline="0" dirty="0"/>
              <a:t>En el presente las unidades MO no son muy populares.</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dirty="0"/>
              <a:t>Actualmente su uso principal es como sistema de copia de seguridad de rápida disponibilidad y como unidad NAS (</a:t>
            </a:r>
            <a:r>
              <a:rPr lang="es-AR" i="1" dirty="0"/>
              <a:t>Network Attached Storage</a:t>
            </a:r>
            <a:r>
              <a:rPr lang="es-AR" dirty="0"/>
              <a:t>) para almacenar datos que suelen cambiar poco y donde mayoritariamente se añaden nuevos ficheros, como una base de datos documental o las digitalizaciones de catálogos, libros, periódicos y documentos.</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u="sng" dirty="0"/>
              <a:t>PCMCIA</a:t>
            </a:r>
            <a:r>
              <a:rPr lang="es-AR" dirty="0"/>
              <a:t>: </a:t>
            </a:r>
            <a:r>
              <a:rPr lang="es-AR" i="1" dirty="0"/>
              <a:t>Personal Computer Memory Card International Association</a:t>
            </a:r>
          </a:p>
          <a:p>
            <a:pPr algn="just"/>
            <a:r>
              <a:rPr lang="es-AR" i="0" u="sng" dirty="0"/>
              <a:t>PDA</a:t>
            </a:r>
            <a:r>
              <a:rPr lang="es-AR" i="0" dirty="0"/>
              <a:t>:</a:t>
            </a:r>
            <a:r>
              <a:rPr lang="es-AR" i="0" baseline="0" dirty="0"/>
              <a:t> Asistentes Personales Portátiles</a:t>
            </a:r>
          </a:p>
          <a:p>
            <a:pPr algn="just"/>
            <a:endParaRPr lang="es-AR" i="0" baseline="0" dirty="0"/>
          </a:p>
          <a:p>
            <a:pPr algn="just"/>
            <a:r>
              <a:rPr lang="es-AR" dirty="0"/>
              <a:t>Debido a su tamaño diminuto, las PC </a:t>
            </a:r>
            <a:r>
              <a:rPr lang="es-AR" i="1" dirty="0"/>
              <a:t>cards</a:t>
            </a:r>
            <a:r>
              <a:rPr lang="es-AR" dirty="0"/>
              <a:t> usadas para almacenamiento, llamadas comúnmente tarjetas de memoria, facilitan el transporte de datos.</a:t>
            </a:r>
            <a:endParaRPr lang="es-AR" i="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AR" i="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i="0" dirty="0"/>
              <a:t>Cuando se fabrica una tarjeta ROM, el programa o los datos, o ambos, van incorporados</a:t>
            </a:r>
            <a:r>
              <a:rPr lang="es-AR" i="0" baseline="0" dirty="0"/>
              <a:t> en los chips ROM. Debido a que la información almacenada en una tarjeta ROM es integral e inseparable del HW por lo general una tarjeta ROM es dependiente del dispositivo y no funcionará en un sistema de computadora que sea aquel para el que fue fabricada de manera específica (a menos que la arquitectura del sistema sea virtualmente idéntica). </a:t>
            </a:r>
          </a:p>
          <a:p>
            <a:pPr algn="just"/>
            <a:r>
              <a:rPr lang="es-AR" i="0" baseline="0" dirty="0"/>
              <a:t>Por el contrario, las tarjetas OTP (al igual que otros tipos de PC </a:t>
            </a:r>
            <a:r>
              <a:rPr lang="es-AR" i="1" baseline="0" dirty="0"/>
              <a:t>cards</a:t>
            </a:r>
            <a:r>
              <a:rPr lang="es-AR" i="0" baseline="0" dirty="0"/>
              <a:t> de almacenamiento) se fabrican borradas, esto es, sin información alguna. Luego de fabricadas, sus chips pueden escribirse con un dispositivo especial. Una vez escritos, la información almacenada en una tarjeta OTP no puede borrarse o alterarse.</a:t>
            </a:r>
            <a:endParaRPr lang="es-AR" i="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i="0" dirty="0"/>
              <a:t>Una sola pila provee alrededor</a:t>
            </a:r>
            <a:r>
              <a:rPr lang="es-AR" i="0" baseline="0" dirty="0"/>
              <a:t> de un año de alimentación a la tarjeta, lo que indica la poca energía que consumen. </a:t>
            </a:r>
          </a:p>
          <a:p>
            <a:pPr algn="just"/>
            <a:endParaRPr lang="es-AR" i="0" baseline="0" dirty="0"/>
          </a:p>
          <a:p>
            <a:pPr algn="just"/>
            <a:r>
              <a:rPr lang="es-AR" i="0" baseline="0" dirty="0"/>
              <a:t>Las SRAM se usan para volúmenes de almacenamiento relativamente bajos debido a su costo prohibitivo. Las tarjetas SRAM nunca fueron populares.</a:t>
            </a:r>
            <a:endParaRPr lang="es-AR" i="0"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AR" i="0" dirty="0"/>
              <a:t>Es uno de los</a:t>
            </a:r>
            <a:r>
              <a:rPr lang="es-AR" i="0" baseline="0" dirty="0"/>
              <a:t> últimos adelantos en las tarjetas de memoria</a:t>
            </a:r>
          </a:p>
          <a:p>
            <a:pPr algn="just"/>
            <a:endParaRPr lang="es-AR" i="0" baseline="0" dirty="0"/>
          </a:p>
          <a:p>
            <a:pPr algn="just"/>
            <a:r>
              <a:rPr lang="es-AR" i="0" dirty="0"/>
              <a:t>La memoria flash —derivada de la memoria EEPROM— permite la lectura y escritura de múltiples posiciones de memoria en la misma operación. Gracias a ello, la tecnología flash, siempre mediante impulsos eléctricos, permite velocidades de funcionamiento muy superiores frente a la tecnología EEPROM primigenia, que sólo permitía actuar sobre una única celda de memoria en cada operación de programación. Se trata de la tecnología empleada en los dispositivos denominados memoria USB.</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29</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Son los dispositivos de E/S de mayor uso en nuestros días.</a:t>
            </a:r>
          </a:p>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3</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La cantidad de pistas en la superficie depende del tipo de unidad a la que está asociado el soporte y del SO que lo gestione.</a:t>
            </a:r>
            <a:r>
              <a:rPr lang="es-AR" baseline="0" dirty="0"/>
              <a:t> </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4</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5</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6</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La información</a:t>
            </a:r>
            <a:r>
              <a:rPr lang="es-AR" baseline="0" dirty="0"/>
              <a:t> se graba por cilindro, esto es, verticalmente. Cada movimiento de cabeza es mecánico y, por lo tanto, resulta óptimo grabar todas las pistas de igual número sin modificar su posición. Cuando se complete un cilindro, se pasa al siguiente.</a:t>
            </a:r>
          </a:p>
          <a:p>
            <a:endParaRPr lang="es-AR" baseline="0" dirty="0"/>
          </a:p>
          <a:p>
            <a:r>
              <a:rPr lang="es-AR" baseline="0" dirty="0"/>
              <a:t>Los 0 y 1 que conforman la información en un disco se almacenan como patrones magnéticos en la cubierta magnética de éste. Las cabezas lectograbadoras generan estos patrones al escribir los datos en los platos del disco. Luego, al leer el disco, las cabezas lectograbadoras convierten los patrones magnéticos almacenados en señales eléctricas que representan los datos almacenados. </a:t>
            </a:r>
          </a:p>
          <a:p>
            <a:endParaRPr lang="es-AR" baseline="0" dirty="0"/>
          </a:p>
          <a:p>
            <a:r>
              <a:rPr lang="es-AR" baseline="0" dirty="0"/>
              <a:t>Las unidades de disco rígido suelen tener una cabeza lectograbadora a cada lado del plato.</a:t>
            </a: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7</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La electrónica del </a:t>
            </a:r>
            <a:r>
              <a:rPr lang="el-GR" dirty="0"/>
              <a:t>μ</a:t>
            </a:r>
            <a:r>
              <a:rPr lang="es-AR" dirty="0"/>
              <a:t>P y la memoria asociada de un disco es compleja y delicada; el conjunto de platos está incluido en una caja soldada de aluminio que provee un entorno libre de contaminación para la operación de las cabezas lectograbadoras.</a:t>
            </a:r>
          </a:p>
          <a:p>
            <a:endParaRPr lang="es-AR" dirty="0"/>
          </a:p>
          <a:p>
            <a:pPr marL="0" marR="0" indent="0" algn="l" defTabSz="914400" rtl="0" eaLnBrk="1" fontAlgn="auto" latinLnBrk="0" hangingPunct="1">
              <a:lnSpc>
                <a:spcPct val="100000"/>
              </a:lnSpc>
              <a:spcBef>
                <a:spcPts val="0"/>
              </a:spcBef>
              <a:spcAft>
                <a:spcPts val="0"/>
              </a:spcAft>
              <a:buClrTx/>
              <a:buSzTx/>
              <a:buFontTx/>
              <a:buNone/>
              <a:tabLst/>
              <a:defRPr/>
            </a:pPr>
            <a:r>
              <a:rPr lang="es-AR" dirty="0"/>
              <a:t>El vínculo entre la unidad de disco rígido y el bus del sistema se realiza a través del conector de la interfaz del bus, que toma las señales de la parte electrónica que oficia de interfaz de la unidad de disco y la pasa al bus de E/S de la computadora.</a:t>
            </a:r>
          </a:p>
        </p:txBody>
      </p:sp>
      <p:sp>
        <p:nvSpPr>
          <p:cNvPr id="4" name="3 Marcador de número de diapositiva"/>
          <p:cNvSpPr>
            <a:spLocks noGrp="1"/>
          </p:cNvSpPr>
          <p:nvPr>
            <p:ph type="sldNum" sz="quarter" idx="10"/>
          </p:nvPr>
        </p:nvSpPr>
        <p:spPr/>
        <p:txBody>
          <a:bodyPr/>
          <a:lstStyle/>
          <a:p>
            <a:fld id="{BB290C42-5423-4105-9918-BA0E3678071E}" type="slidenum">
              <a:rPr lang="es-AR" smtClean="0"/>
              <a:t>8</a:t>
            </a:fld>
            <a:endParaRPr lang="es-AR" dirty="0"/>
          </a:p>
        </p:txBody>
      </p:sp>
    </p:spTree>
    <p:extLst>
      <p:ext uri="{BB962C8B-B14F-4D97-AF65-F5344CB8AC3E}">
        <p14:creationId xmlns:p14="http://schemas.microsoft.com/office/powerpoint/2010/main" val="403285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Ver ejemplo en “Arquitectura</a:t>
            </a:r>
            <a:r>
              <a:rPr lang="es-AR" baseline="0" dirty="0"/>
              <a:t> de Computadoras” de Patricia Quiroga en pág. 291 (Unidad 12)</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a:p>
          <a:p>
            <a:pPr algn="just"/>
            <a:r>
              <a:rPr lang="es-AR" dirty="0"/>
              <a:t>Las velocidades de transferencia del disco miden la velocidad de transferencia entre el </a:t>
            </a:r>
            <a:r>
              <a:rPr lang="es-AR" i="1" dirty="0"/>
              <a:t>buffer</a:t>
            </a:r>
            <a:r>
              <a:rPr lang="es-AR" dirty="0"/>
              <a:t> del disco y el </a:t>
            </a:r>
            <a:r>
              <a:rPr lang="es-AR" i="1" dirty="0"/>
              <a:t>host</a:t>
            </a:r>
            <a:r>
              <a:rPr lang="es-AR" dirty="0"/>
              <a:t>, que es una función puramente electrónica.</a:t>
            </a:r>
          </a:p>
          <a:p>
            <a:pPr algn="just"/>
            <a:r>
              <a:rPr lang="es-AR" dirty="0"/>
              <a:t>La velocidad de transferencia de datos determina la relación efectiva de transferencia de datos entre el buffer de disco y el soporte en disco.</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p:txBody>
      </p:sp>
      <p:sp>
        <p:nvSpPr>
          <p:cNvPr id="4" name="3 Marcador de número de diapositiva"/>
          <p:cNvSpPr>
            <a:spLocks noGrp="1"/>
          </p:cNvSpPr>
          <p:nvPr>
            <p:ph type="sldNum" sz="quarter" idx="10"/>
          </p:nvPr>
        </p:nvSpPr>
        <p:spPr/>
        <p:txBody>
          <a:bodyPr/>
          <a:lstStyle/>
          <a:p>
            <a:fld id="{BB290C42-5423-4105-9918-BA0E3678071E}" type="slidenum">
              <a:rPr lang="es-AR" smtClean="0"/>
              <a:t>9</a:t>
            </a:fld>
            <a:endParaRPr lang="es-AR" dirty="0"/>
          </a:p>
        </p:txBody>
      </p:sp>
    </p:spTree>
    <p:extLst>
      <p:ext uri="{BB962C8B-B14F-4D97-AF65-F5344CB8AC3E}">
        <p14:creationId xmlns:p14="http://schemas.microsoft.com/office/powerpoint/2010/main" val="4032855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7A847CFC-816F-41D0-AAC0-9BF4FEBC753E}" type="datetimeFigureOut">
              <a:rPr lang="es-ES" smtClean="0"/>
              <a:t>14/10/2022</a:t>
            </a:fld>
            <a:endParaRPr lang="es-ES" dirty="0"/>
          </a:p>
        </p:txBody>
      </p:sp>
      <p:sp>
        <p:nvSpPr>
          <p:cNvPr id="5" name="Footer Placeholder 4"/>
          <p:cNvSpPr>
            <a:spLocks noGrp="1"/>
          </p:cNvSpPr>
          <p:nvPr>
            <p:ph type="ftr" sz="quarter" idx="11"/>
          </p:nvPr>
        </p:nvSpPr>
        <p:spPr>
          <a:xfrm>
            <a:off x="1900237" y="5410202"/>
            <a:ext cx="3843665" cy="365125"/>
          </a:xfrm>
        </p:spPr>
        <p:txBody>
          <a:bodyPr/>
          <a:lstStyle/>
          <a:p>
            <a:endParaRPr lang="es-ES" dirty="0"/>
          </a:p>
        </p:txBody>
      </p:sp>
      <p:sp>
        <p:nvSpPr>
          <p:cNvPr id="6" name="Slide Number Placeholder 5"/>
          <p:cNvSpPr>
            <a:spLocks noGrp="1"/>
          </p:cNvSpPr>
          <p:nvPr>
            <p:ph type="sldNum" sz="quarter" idx="12"/>
          </p:nvPr>
        </p:nvSpPr>
        <p:spPr>
          <a:xfrm>
            <a:off x="7915603" y="5410200"/>
            <a:ext cx="578317" cy="365125"/>
          </a:xfrm>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83643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86362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71115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370171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58431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04517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4" name="Footer Placeholder 3"/>
          <p:cNvSpPr>
            <a:spLocks noGrp="1"/>
          </p:cNvSpPr>
          <p:nvPr>
            <p:ph type="ftr" sz="quarter" idx="11"/>
          </p:nvPr>
        </p:nvSpPr>
        <p:spPr/>
        <p:txBody>
          <a:bodyPr/>
          <a:lstStyle>
            <a:lvl1pPr>
              <a:defRPr cap="all" baseline="0"/>
            </a:lvl1p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68909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3283297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30411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s-ES"/>
              <a:t>Haga clic para modificar el estilo de título del patrón</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7A847CFC-816F-41D0-AAC0-9BF4FEBC753E}" type="datetimeFigureOut">
              <a:rPr lang="es-ES" smtClean="0"/>
              <a:t>14/10/2022</a:t>
            </a:fld>
            <a:endParaRPr lang="es-ES" dirty="0"/>
          </a:p>
        </p:txBody>
      </p:sp>
      <p:sp>
        <p:nvSpPr>
          <p:cNvPr id="50" name="Footer Placeholder 4"/>
          <p:cNvSpPr>
            <a:spLocks noGrp="1"/>
          </p:cNvSpPr>
          <p:nvPr>
            <p:ph type="ftr" sz="quarter" idx="11"/>
          </p:nvPr>
        </p:nvSpPr>
        <p:spPr>
          <a:xfrm>
            <a:off x="856059" y="5883276"/>
            <a:ext cx="4679482" cy="365125"/>
          </a:xfrm>
        </p:spPr>
        <p:txBody>
          <a:bodyPr/>
          <a:lstStyle/>
          <a:p>
            <a:endParaRPr lang="es-ES" dirty="0"/>
          </a:p>
        </p:txBody>
      </p:sp>
      <p:sp>
        <p:nvSpPr>
          <p:cNvPr id="51" name="Slide Number Placeholder 5"/>
          <p:cNvSpPr>
            <a:spLocks noGrp="1"/>
          </p:cNvSpPr>
          <p:nvPr>
            <p:ph type="sldNum" sz="quarter" idx="12"/>
          </p:nvPr>
        </p:nvSpPr>
        <p:spPr>
          <a:xfrm>
            <a:off x="7707241" y="5883275"/>
            <a:ext cx="578317" cy="365125"/>
          </a:xfrm>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67953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28786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9154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56058" y="3073398"/>
            <a:ext cx="3658793"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3073398"/>
            <a:ext cx="3656408"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57682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428171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257186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425848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14/10/2022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extLst>
      <p:ext uri="{BB962C8B-B14F-4D97-AF65-F5344CB8AC3E}">
        <p14:creationId xmlns:p14="http://schemas.microsoft.com/office/powerpoint/2010/main" val="76126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847CFC-816F-41D0-AAC0-9BF4FEBC753E}" type="datetimeFigureOut">
              <a:rPr lang="es-ES" smtClean="0"/>
              <a:t>14/10/2022</a:t>
            </a:fld>
            <a:endParaRPr lang="es-E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2FADFE-3B8F-471C-ABF0-DBC7717ECBBC}" type="slidenum">
              <a:rPr lang="es-ES" smtClean="0"/>
              <a:t>‹Nº›</a:t>
            </a:fld>
            <a:endParaRPr lang="es-ES" dirty="0"/>
          </a:p>
        </p:txBody>
      </p:sp>
    </p:spTree>
    <p:extLst>
      <p:ext uri="{BB962C8B-B14F-4D97-AF65-F5344CB8AC3E}">
        <p14:creationId xmlns:p14="http://schemas.microsoft.com/office/powerpoint/2010/main" val="14466660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gif"/><Relationship Id="rId4" Type="http://schemas.openxmlformats.org/officeDocument/2006/relationships/image" Target="../media/image15.gif"/></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vert="horz" lIns="91440" tIns="45720" rIns="91440" bIns="45720" rtlCol="0" anchor="b">
            <a:normAutofit/>
          </a:bodyPr>
          <a:lstStyle/>
          <a:p>
            <a:r>
              <a:rPr lang="es-AR" sz="5400" b="1" dirty="0"/>
              <a:t>UNIDAD 5</a:t>
            </a:r>
          </a:p>
        </p:txBody>
      </p:sp>
      <p:sp>
        <p:nvSpPr>
          <p:cNvPr id="5" name="4 Subtítulo"/>
          <p:cNvSpPr>
            <a:spLocks noGrp="1"/>
          </p:cNvSpPr>
          <p:nvPr>
            <p:ph type="subTitle" idx="1"/>
          </p:nvPr>
        </p:nvSpPr>
        <p:spPr/>
        <p:txBody>
          <a:bodyPr/>
          <a:lstStyle/>
          <a:p>
            <a:r>
              <a:rPr lang="es-AR" dirty="0"/>
              <a:t>Dispositivos de entrada/salida</a:t>
            </a:r>
          </a:p>
        </p:txBody>
      </p:sp>
    </p:spTree>
    <p:extLst>
      <p:ext uri="{BB962C8B-B14F-4D97-AF65-F5344CB8AC3E}">
        <p14:creationId xmlns:p14="http://schemas.microsoft.com/office/powerpoint/2010/main" val="425052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1900839"/>
            <a:ext cx="7408333" cy="4968553"/>
          </a:xfrm>
        </p:spPr>
        <p:txBody>
          <a:bodyPr>
            <a:normAutofit fontScale="85000" lnSpcReduction="20000"/>
          </a:bodyPr>
          <a:lstStyle/>
          <a:p>
            <a:pPr algn="just"/>
            <a:r>
              <a:rPr lang="es-AR" b="1" dirty="0"/>
              <a:t>Tiempo de búsqueda</a:t>
            </a:r>
          </a:p>
          <a:p>
            <a:pPr lvl="1" algn="just"/>
            <a:r>
              <a:rPr lang="es-AR" dirty="0"/>
              <a:t>Es el período que tarda el brazo en mover las cabezas lectograbadoras entre las pistas en milisegundos. Se computan considerando el tiempo de posicionamiento entre pistas adyacentes, el tiempo de posicionamiento entre la pista más intensa y la más externa y el tiempo de búsqueda promedio que se determina que toma posicionar las cabezas lectograbadoras de la unidad de disco para un pedido de posición aleatoria. En general, es una especificación valiosa y el tiempo que se toma como parámetro es el período de búsqueda promedio.</a:t>
            </a:r>
          </a:p>
          <a:p>
            <a:pPr algn="just"/>
            <a:r>
              <a:rPr lang="es-AR" b="1" dirty="0"/>
              <a:t>Tiempo de cambio de cabezas o tiempo de </a:t>
            </a:r>
            <a:r>
              <a:rPr lang="es-AR" b="1" i="1" dirty="0"/>
              <a:t>switch</a:t>
            </a:r>
          </a:p>
          <a:p>
            <a:pPr lvl="1" algn="just"/>
            <a:r>
              <a:rPr lang="es-AR" dirty="0"/>
              <a:t>El brazo mueve todas las cabezas lectograbadoras sobre los platos de forma sincrónica. Sin embargo, sólo una de las cabezas puede estar leyendo o grabando datos a la vez. El tiempo de cambio de cabezas mide el período medio que le lleva a la unidad de disco cambiar entre dos de las cabezas cuando está leyendo o escribiendo datos. Este tiempo también se mide en milisegundos.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HDD – Especificaciones técnicas – Tiempos de acceso a disco</a:t>
            </a:r>
          </a:p>
        </p:txBody>
      </p:sp>
    </p:spTree>
    <p:extLst>
      <p:ext uri="{BB962C8B-B14F-4D97-AF65-F5344CB8AC3E}">
        <p14:creationId xmlns:p14="http://schemas.microsoft.com/office/powerpoint/2010/main" val="342582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1900839"/>
            <a:ext cx="7408333" cy="4968553"/>
          </a:xfrm>
        </p:spPr>
        <p:txBody>
          <a:bodyPr>
            <a:normAutofit fontScale="92500" lnSpcReduction="10000"/>
          </a:bodyPr>
          <a:lstStyle/>
          <a:p>
            <a:pPr algn="just"/>
            <a:r>
              <a:rPr lang="es-AR" b="1" dirty="0"/>
              <a:t>Tiempo de acceso a los datos</a:t>
            </a:r>
          </a:p>
          <a:p>
            <a:pPr lvl="1" algn="just"/>
            <a:r>
              <a:rPr lang="es-AR" dirty="0"/>
              <a:t>El tiempo de acceso a los datos (o tiempo de acceso) es una medida de lo que se tarda en posicionar una cabeza lectograbadora sobre una pista en particular y encontrar el o los sectores de interés dentro de esa pista para leer o escribir. Por lo tanto, el tiempo de acceso es una combinación del tiempo de búsqueda, el tiempo de cambio de cabezas y la latencia rotacional y se mide en milisegundos.		</a:t>
            </a:r>
            <a:br>
              <a:rPr lang="es-AR" dirty="0"/>
            </a:br>
            <a:r>
              <a:rPr lang="es-AR" dirty="0"/>
              <a:t>Con el caché de lectura, una vez que la CPU genera un pedido de datos, la unidad de disco accede a los sectores apropiados, los lee y los almacena en la memoria caché. No obstante, no sólo lee lo pedido sino que continúa leyendo los datos secuenciales hasta que el </a:t>
            </a:r>
            <a:r>
              <a:rPr lang="es-AR" i="1" dirty="0"/>
              <a:t>buffer</a:t>
            </a:r>
            <a:r>
              <a:rPr lang="es-AR" dirty="0"/>
              <a:t> caché esté lleno. La lectura de estos datos adicionales no pedidos se llama pre búsqueda o caché </a:t>
            </a:r>
            <a:r>
              <a:rPr lang="es-AR" i="1" dirty="0"/>
              <a:t>look ahead</a:t>
            </a:r>
            <a:r>
              <a:rPr lang="es-AR" dirty="0"/>
              <a:t>.</a:t>
            </a:r>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HDD – Especificaciones técnicas – Tiempos de acceso a disco</a:t>
            </a:r>
          </a:p>
        </p:txBody>
      </p:sp>
    </p:spTree>
    <p:extLst>
      <p:ext uri="{BB962C8B-B14F-4D97-AF65-F5344CB8AC3E}">
        <p14:creationId xmlns:p14="http://schemas.microsoft.com/office/powerpoint/2010/main" val="273736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2665127"/>
            <a:ext cx="7408333" cy="4968553"/>
          </a:xfrm>
        </p:spPr>
        <p:txBody>
          <a:bodyPr>
            <a:normAutofit/>
          </a:bodyPr>
          <a:lstStyle/>
          <a:p>
            <a:pPr algn="just"/>
            <a:r>
              <a:rPr lang="es-AR" dirty="0"/>
              <a:t>La utilización de una técnica de pre búsqueda se apoya en el supuesto de que se accede a los datos de manera secuencial. Cuando la unidad de disco recibe un pedido de lectura, recupera los sectores pedidos y pre busca tantos sectores secuenciales como pueda. Si estos datos son pedidos por el siguiente comando de lectura, pueden transferirse desde el caché en microsegundos en vez de milisegundos. En general, la técnica mejora el tiempo de transferencia.</a:t>
            </a:r>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HDD – Especificaciones técnicas – Tiempos de acceso a disco</a:t>
            </a:r>
          </a:p>
        </p:txBody>
      </p:sp>
    </p:spTree>
    <p:extLst>
      <p:ext uri="{BB962C8B-B14F-4D97-AF65-F5344CB8AC3E}">
        <p14:creationId xmlns:p14="http://schemas.microsoft.com/office/powerpoint/2010/main" val="42837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2392167"/>
            <a:ext cx="7408333" cy="4968553"/>
          </a:xfrm>
        </p:spPr>
        <p:txBody>
          <a:bodyPr>
            <a:normAutofit/>
          </a:bodyPr>
          <a:lstStyle/>
          <a:p>
            <a:pPr algn="just"/>
            <a:r>
              <a:rPr lang="es-AR" dirty="0"/>
              <a:t>Durante las operaciones de escritura de datos, el caché de escritura permite que las transferencias del sistema al buffer y del buffer al disco se produzcan en paralelo. Esto elimina el tiempo de búsqueda con procesamiento del sistema durante los accesos aleatorios. Esto permite que mejoren las velocidades de transferencia de datos sostenidas que se incrementan cuando las escrituras son secuenciales.</a:t>
            </a:r>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HDD – Especificaciones técnicas – Tiempos de acceso a disco</a:t>
            </a:r>
          </a:p>
        </p:txBody>
      </p:sp>
      <p:sp>
        <p:nvSpPr>
          <p:cNvPr id="3" name="2 Rectángulo"/>
          <p:cNvSpPr/>
          <p:nvPr/>
        </p:nvSpPr>
        <p:spPr>
          <a:xfrm>
            <a:off x="1115616" y="5844076"/>
            <a:ext cx="16561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Soporte</a:t>
            </a:r>
          </a:p>
        </p:txBody>
      </p:sp>
      <p:sp>
        <p:nvSpPr>
          <p:cNvPr id="9" name="8 Rectángulo"/>
          <p:cNvSpPr/>
          <p:nvPr/>
        </p:nvSpPr>
        <p:spPr>
          <a:xfrm>
            <a:off x="3391656" y="5733256"/>
            <a:ext cx="2376264" cy="46805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Caché de lectura</a:t>
            </a:r>
          </a:p>
        </p:txBody>
      </p:sp>
      <p:sp>
        <p:nvSpPr>
          <p:cNvPr id="10" name="9 Rectángulo"/>
          <p:cNvSpPr/>
          <p:nvPr/>
        </p:nvSpPr>
        <p:spPr>
          <a:xfrm>
            <a:off x="3391656" y="6201308"/>
            <a:ext cx="2376264" cy="46805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Caché de escritura</a:t>
            </a:r>
          </a:p>
        </p:txBody>
      </p:sp>
      <p:sp>
        <p:nvSpPr>
          <p:cNvPr id="11" name="10 Rectángulo"/>
          <p:cNvSpPr/>
          <p:nvPr/>
        </p:nvSpPr>
        <p:spPr>
          <a:xfrm>
            <a:off x="6532414" y="5733256"/>
            <a:ext cx="1656184" cy="9361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Memoria interna</a:t>
            </a:r>
          </a:p>
        </p:txBody>
      </p:sp>
    </p:spTree>
    <p:extLst>
      <p:ext uri="{BB962C8B-B14F-4D97-AF65-F5344CB8AC3E}">
        <p14:creationId xmlns:p14="http://schemas.microsoft.com/office/powerpoint/2010/main" val="12896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2228391"/>
            <a:ext cx="7408333" cy="4968553"/>
          </a:xfrm>
        </p:spPr>
        <p:txBody>
          <a:bodyPr>
            <a:normAutofit/>
          </a:bodyPr>
          <a:lstStyle/>
          <a:p>
            <a:pPr algn="just"/>
            <a:r>
              <a:rPr lang="es-AR" b="1" dirty="0"/>
              <a:t>Velocidades de transferencia</a:t>
            </a:r>
          </a:p>
          <a:p>
            <a:pPr lvl="1" algn="just"/>
            <a:r>
              <a:rPr lang="es-AR" dirty="0"/>
              <a:t>Luego de posicionar la cabeza lectograbadora, la unidad de disco está lista para leer/escribir datos desde/hacia el disco. Esto conlleva una transferencia de datos entre el disco y la memoria interna. Cuanto más rápida sea esa transferencia, menor será el tiempo que el proceso tenga sus datos disponibles.</a:t>
            </a:r>
          </a:p>
          <a:p>
            <a:pPr lvl="1" algn="just"/>
            <a:r>
              <a:rPr lang="es-AR" dirty="0"/>
              <a:t>La velocidad de transferencia de datos es sumamente dependiente de dos medidas: la velocidad de transferencia del disco y la velocidad de transferencia del </a:t>
            </a:r>
            <a:r>
              <a:rPr lang="es-AR" i="1" dirty="0"/>
              <a:t>host</a:t>
            </a:r>
            <a:r>
              <a:rPr lang="es-AR" dirty="0"/>
              <a:t>. La velocidad de transferencia de datos se mide en megabits por segundo (Mb/s) o gigabits por segundo (Gb/s)</a:t>
            </a:r>
          </a:p>
          <a:p>
            <a:pPr algn="just"/>
            <a:endParaRPr lang="es-AR" dirty="0"/>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HDD – Especificaciones técnicas</a:t>
            </a:r>
          </a:p>
        </p:txBody>
      </p:sp>
    </p:spTree>
    <p:extLst>
      <p:ext uri="{BB962C8B-B14F-4D97-AF65-F5344CB8AC3E}">
        <p14:creationId xmlns:p14="http://schemas.microsoft.com/office/powerpoint/2010/main" val="408633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2228391"/>
            <a:ext cx="7408333" cy="4968553"/>
          </a:xfrm>
        </p:spPr>
        <p:txBody>
          <a:bodyPr>
            <a:normAutofit/>
          </a:bodyPr>
          <a:lstStyle/>
          <a:p>
            <a:pPr algn="just"/>
            <a:r>
              <a:rPr lang="es-AR" b="1" dirty="0"/>
              <a:t>Discos ópticos</a:t>
            </a:r>
          </a:p>
          <a:p>
            <a:pPr lvl="1" algn="just"/>
            <a:r>
              <a:rPr lang="es-AR" dirty="0"/>
              <a:t>Almacenan cantidades de datos grandes y se utilizan cabezales que emiten rayos láser para leer/escribir desde/en el medio. </a:t>
            </a:r>
          </a:p>
          <a:p>
            <a:pPr lvl="1" algn="just"/>
            <a:r>
              <a:rPr lang="es-AR" dirty="0"/>
              <a:t>Al escribir un disco óptico, el láser crea agujeros microscópicos denominados </a:t>
            </a:r>
            <a:r>
              <a:rPr lang="es-AR" i="1" dirty="0"/>
              <a:t>pits</a:t>
            </a:r>
            <a:r>
              <a:rPr lang="es-AR" dirty="0"/>
              <a:t>. Las áreas que no son quemadas por el láser se llaman </a:t>
            </a:r>
            <a:r>
              <a:rPr lang="es-AR" i="1" dirty="0"/>
              <a:t>lands</a:t>
            </a:r>
            <a:r>
              <a:rPr lang="es-AR" dirty="0"/>
              <a:t>.</a:t>
            </a:r>
          </a:p>
          <a:p>
            <a:pPr lvl="1" algn="just"/>
            <a:r>
              <a:rPr lang="es-AR" dirty="0"/>
              <a:t>El láser de lectura, de menor potencia que el de escritura, lee los datos en el disco óptico buscando </a:t>
            </a:r>
            <a:r>
              <a:rPr lang="es-AR" i="1" dirty="0"/>
              <a:t>pits</a:t>
            </a:r>
            <a:r>
              <a:rPr lang="es-AR" dirty="0"/>
              <a:t> y </a:t>
            </a:r>
            <a:r>
              <a:rPr lang="es-AR" i="1" dirty="0"/>
              <a:t>lands</a:t>
            </a:r>
            <a:r>
              <a:rPr lang="es-AR" dirty="0"/>
              <a:t>. </a:t>
            </a:r>
          </a:p>
          <a:p>
            <a:pPr lvl="1" algn="just"/>
            <a:r>
              <a:rPr lang="es-AR" dirty="0"/>
              <a:t>Si bien ofrecen gran capacidad de almacenamiento, no son tan rápidos como las unidades de disco rígido.</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DO</a:t>
            </a:r>
          </a:p>
        </p:txBody>
      </p:sp>
    </p:spTree>
    <p:extLst>
      <p:ext uri="{BB962C8B-B14F-4D97-AF65-F5344CB8AC3E}">
        <p14:creationId xmlns:p14="http://schemas.microsoft.com/office/powerpoint/2010/main" val="224130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DO</a:t>
            </a:r>
          </a:p>
        </p:txBody>
      </p:sp>
      <p:pic>
        <p:nvPicPr>
          <p:cNvPr id="6146" name="Picture 2" descr="http://www.network-graphics.com/images/el_hi/cd_pits_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7" y="1632572"/>
            <a:ext cx="2780324" cy="210822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 name="Picture 2" descr="https://www.st-andrews.ac.uk/~www_pa/Scots_Guide/info/signals/bits_cd/bits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822" y="2329510"/>
            <a:ext cx="5219700" cy="449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48" name="Picture 4" descr="http://www.co-bw.com/Images_Audio/Image_CDROM_RD.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1632572"/>
            <a:ext cx="2286808" cy="23540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53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DO</a:t>
            </a:r>
          </a:p>
        </p:txBody>
      </p:sp>
      <p:pic>
        <p:nvPicPr>
          <p:cNvPr id="9" name="Picture 6" descr="https://wiki.metropolia.fi/download/attachments/61608878/Comparison_CD_DVD_HDDVD_BD.svg.png?version=1&amp;modificationDate=1355147497000&amp;api=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8" y="2524282"/>
            <a:ext cx="8305695" cy="41528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85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DO</a:t>
            </a:r>
          </a:p>
        </p:txBody>
      </p:sp>
      <p:pic>
        <p:nvPicPr>
          <p:cNvPr id="16388" name="Picture 4" descr="https://ignorante.files.wordpress.com/2009/09/discos-optico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62" y="2002488"/>
            <a:ext cx="8430473" cy="460851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2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0483" y="1982727"/>
            <a:ext cx="7408333" cy="4968553"/>
          </a:xfrm>
        </p:spPr>
        <p:txBody>
          <a:bodyPr>
            <a:normAutofit/>
          </a:bodyPr>
          <a:lstStyle/>
          <a:p>
            <a:pPr algn="just"/>
            <a:r>
              <a:rPr lang="es-AR" b="1" dirty="0"/>
              <a:t>Discos magneto-ópticos (MO)</a:t>
            </a:r>
          </a:p>
          <a:p>
            <a:pPr lvl="1" algn="just"/>
            <a:r>
              <a:rPr lang="es-AR" dirty="0"/>
              <a:t>Combinan la tecnología de los medios magnéticos tradicionales, como las HDD, con la tecnología de los discos ópticos. </a:t>
            </a:r>
          </a:p>
          <a:p>
            <a:pPr lvl="1" algn="just"/>
            <a:r>
              <a:rPr lang="es-AR" dirty="0"/>
              <a:t>Las unidades MO también son conocidas como </a:t>
            </a:r>
            <a:r>
              <a:rPr lang="es-AR" i="1" dirty="0"/>
              <a:t>floptical</a:t>
            </a:r>
            <a:r>
              <a:rPr lang="es-AR" dirty="0"/>
              <a:t> (disquete óptico).</a:t>
            </a:r>
          </a:p>
          <a:p>
            <a:pPr lvl="1" algn="just"/>
            <a:r>
              <a:rPr lang="es-AR" dirty="0"/>
              <a:t>La tecnología MO permite a los usuarios almacenar cientos de megabytes de datos en un disco que luce similar a un disquete de 3,5 pulgadas y viene, por lo general, en factores de forma de 3,5 y 5,25 pulgadas. </a:t>
            </a:r>
          </a:p>
          <a:p>
            <a:pPr lvl="1" algn="just"/>
            <a:r>
              <a:rPr lang="es-AR" dirty="0"/>
              <a:t>Un disco MO está fabricado con materiales altamente resistentes a los campos magnéticos, o fuerza coercitiva, a temperatura ambiente.</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MO</a:t>
            </a:r>
          </a:p>
        </p:txBody>
      </p:sp>
      <p:pic>
        <p:nvPicPr>
          <p:cNvPr id="17410" name="Picture 2" descr="https://upload.wikimedia.org/wikipedia/commons/thumb/1/15/MO_OLYMPUS_OL-D640.jpg/200px-MO_OLYMPUS_OL-D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095" y="2619496"/>
            <a:ext cx="1487563" cy="15396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7412" name="Picture 4" descr="http://upload.wikimedia.org/wikipedia/commons/a/a8/3point5_inch_MO_cartridge.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040" t="6239" r="6501" b="9415"/>
          <a:stretch/>
        </p:blipFill>
        <p:spPr bwMode="auto">
          <a:xfrm>
            <a:off x="7577809" y="4797152"/>
            <a:ext cx="1512167" cy="139455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13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5" name="1 Marcador de contenido"/>
          <p:cNvSpPr>
            <a:spLocks noGrp="1"/>
          </p:cNvSpPr>
          <p:nvPr>
            <p:ph idx="1"/>
          </p:nvPr>
        </p:nvSpPr>
        <p:spPr>
          <a:xfrm>
            <a:off x="867833" y="1783135"/>
            <a:ext cx="7408333" cy="4968553"/>
          </a:xfrm>
        </p:spPr>
        <p:txBody>
          <a:bodyPr>
            <a:normAutofit fontScale="92500" lnSpcReduction="20000"/>
          </a:bodyPr>
          <a:lstStyle/>
          <a:p>
            <a:pPr algn="just"/>
            <a:r>
              <a:rPr lang="es-AR" dirty="0"/>
              <a:t>Por su característica de no volatilidad y bajo costo por bit (respecto a las memorias de semiconductores), se utilizan como medios de almacenamiento masivo. </a:t>
            </a:r>
          </a:p>
          <a:p>
            <a:pPr algn="just"/>
            <a:r>
              <a:rPr lang="es-AR" dirty="0"/>
              <a:t>La CPU intercambia instrucciones y datos con distintos periféricos, como la unidad de disco rígido, una tarjeta de memoria o una unidad de DVD. Estos dispositivos están conectados a la CPU en la mayoría de las computadoras, con un bus individual denominado bus de E/S (</a:t>
            </a:r>
            <a:r>
              <a:rPr lang="es-AR" i="1" dirty="0"/>
              <a:t>input/output bus</a:t>
            </a:r>
            <a:r>
              <a:rPr lang="es-AR" dirty="0"/>
              <a:t>), que actúa de colector auxiliar del bus de sistema y hacia el mismo.</a:t>
            </a:r>
          </a:p>
          <a:p>
            <a:pPr algn="just"/>
            <a:r>
              <a:rPr lang="es-AR" dirty="0"/>
              <a:t>Existe una variedad de opciones de almacenamiento masivo, c/u con características que las hace más apropiadas a un uso particular.</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Memorias de almacenamiento secundario</a:t>
            </a:r>
          </a:p>
        </p:txBody>
      </p:sp>
    </p:spTree>
    <p:extLst>
      <p:ext uri="{BB962C8B-B14F-4D97-AF65-F5344CB8AC3E}">
        <p14:creationId xmlns:p14="http://schemas.microsoft.com/office/powerpoint/2010/main" val="1931911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90929" y="2204864"/>
            <a:ext cx="7408333" cy="4968553"/>
          </a:xfrm>
        </p:spPr>
        <p:txBody>
          <a:bodyPr>
            <a:normAutofit/>
          </a:bodyPr>
          <a:lstStyle/>
          <a:p>
            <a:pPr algn="just"/>
            <a:r>
              <a:rPr lang="es-AR" dirty="0"/>
              <a:t>Una unidad MO escribe en el disco usando una cabeza lectograbadora asistida por un láser. El láser caliente la superficie del disco hasta su punto de Curie. Luego, la cabeza pasa sobre la superficie del disco, polarizando aquellas áreas que fueron calentadas por el láser.</a:t>
            </a:r>
          </a:p>
          <a:p>
            <a:pPr algn="just"/>
            <a:r>
              <a:rPr lang="es-AR" dirty="0"/>
              <a:t>Debido a que un láser puede enfocarse en un campo mucho más angosto que un campo magnético tradicional, los datos escritos en un disco MO dan como resultado una densidad mayor que la disponible con tecnología de unidad de disco rígido tradicional</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MO</a:t>
            </a:r>
          </a:p>
        </p:txBody>
      </p:sp>
    </p:spTree>
    <p:extLst>
      <p:ext uri="{BB962C8B-B14F-4D97-AF65-F5344CB8AC3E}">
        <p14:creationId xmlns:p14="http://schemas.microsoft.com/office/powerpoint/2010/main" val="3539460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90929" y="2573360"/>
            <a:ext cx="7408333" cy="4968553"/>
          </a:xfrm>
        </p:spPr>
        <p:txBody>
          <a:bodyPr>
            <a:normAutofit/>
          </a:bodyPr>
          <a:lstStyle/>
          <a:p>
            <a:pPr algn="just"/>
            <a:r>
              <a:rPr lang="es-AR" dirty="0"/>
              <a:t>Durante la operación de lectura, la unidad MO usa el mismo láser para cesar los datos almacenados en el disco. A medida que el láser recorre la superficie del disco, la unidad detecta una reflexión de luz por los bits de datos orientados en un sentido y no detecta reflexión alguna por los bits de datos orientados en sentido contrario. De esta forma, la unidad MO distingue entre los 0 y 1 almacenados en el disco.</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MO</a:t>
            </a:r>
          </a:p>
        </p:txBody>
      </p:sp>
    </p:spTree>
    <p:extLst>
      <p:ext uri="{BB962C8B-B14F-4D97-AF65-F5344CB8AC3E}">
        <p14:creationId xmlns:p14="http://schemas.microsoft.com/office/powerpoint/2010/main" val="4241262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90929" y="1972848"/>
            <a:ext cx="7408333" cy="4968553"/>
          </a:xfrm>
        </p:spPr>
        <p:txBody>
          <a:bodyPr>
            <a:normAutofit fontScale="92500" lnSpcReduction="10000"/>
          </a:bodyPr>
          <a:lstStyle/>
          <a:p>
            <a:pPr algn="just"/>
            <a:r>
              <a:rPr lang="es-AR" u="sng" dirty="0"/>
              <a:t>Ventajas</a:t>
            </a:r>
            <a:r>
              <a:rPr lang="es-AR" dirty="0"/>
              <a:t>:</a:t>
            </a:r>
          </a:p>
          <a:p>
            <a:pPr lvl="1" algn="just"/>
            <a:r>
              <a:rPr lang="es-AR" dirty="0"/>
              <a:t>Proveen densidades de datos muy altas, disponibles gracias a la asistencia del láser.</a:t>
            </a:r>
          </a:p>
          <a:p>
            <a:pPr lvl="1" algn="just"/>
            <a:r>
              <a:rPr lang="es-AR" dirty="0"/>
              <a:t>Los datos almacenados en ellos pueden cambiarse a gusto (agregados, modificados o borrados) como si estuviesen almacenados en una unidad de disco rígido.</a:t>
            </a:r>
          </a:p>
          <a:p>
            <a:pPr lvl="1" algn="just"/>
            <a:r>
              <a:rPr lang="es-AR" dirty="0"/>
              <a:t>Son resistentes a los campos magnéticos. Al contrario que los disquetes o los discos rígidos, un campo magnético por sí solo no puede alterar los datos sin el calor adicional provisto por un láser.</a:t>
            </a:r>
          </a:p>
          <a:p>
            <a:pPr lvl="1" algn="just"/>
            <a:r>
              <a:rPr lang="es-AR" dirty="0"/>
              <a:t>Debido al uso del láser para asistir las operaciones de lectura y escritura, las cabezas lectograbadoras no necesitan estar tan cerca de la superficie del disco como en un HDD. En vez de volar, la cabeza de una unidad MO recorre la pista, lo que implica una posibilidad de choque menor.</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MO</a:t>
            </a:r>
          </a:p>
        </p:txBody>
      </p:sp>
    </p:spTree>
    <p:extLst>
      <p:ext uri="{BB962C8B-B14F-4D97-AF65-F5344CB8AC3E}">
        <p14:creationId xmlns:p14="http://schemas.microsoft.com/office/powerpoint/2010/main" val="97145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90929" y="2564904"/>
            <a:ext cx="7408333" cy="4376497"/>
          </a:xfrm>
        </p:spPr>
        <p:txBody>
          <a:bodyPr>
            <a:normAutofit/>
          </a:bodyPr>
          <a:lstStyle/>
          <a:p>
            <a:pPr algn="just"/>
            <a:r>
              <a:rPr lang="es-AR" u="sng" dirty="0"/>
              <a:t>Desventaja</a:t>
            </a:r>
            <a:r>
              <a:rPr lang="es-AR" dirty="0"/>
              <a:t>:</a:t>
            </a:r>
          </a:p>
          <a:p>
            <a:pPr lvl="1" algn="just"/>
            <a:r>
              <a:rPr lang="es-AR" dirty="0"/>
              <a:t>Debido a la intensidad alta del campo magnético creado con el uso combinado de cabeza y láser, la unidad no puede cambiar la polaridad del campo con gran rapidez. Por lo tanto la unidad debe pasar dos veces sobre el disco para escribirlo. En la primera rotación todos los bits se orientan de la misma forma, borrando los datos de manera efectiva; en la segunda rotación, algunos de esos bits se orientan en el sentido opuesto para distinguir los bits 0 de los bits en 1.</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MO</a:t>
            </a:r>
          </a:p>
        </p:txBody>
      </p:sp>
    </p:spTree>
    <p:extLst>
      <p:ext uri="{BB962C8B-B14F-4D97-AF65-F5344CB8AC3E}">
        <p14:creationId xmlns:p14="http://schemas.microsoft.com/office/powerpoint/2010/main" val="1226975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MO</a:t>
            </a:r>
          </a:p>
        </p:txBody>
      </p:sp>
      <p:pic>
        <p:nvPicPr>
          <p:cNvPr id="18434" name="Picture 2" descr="Resultado de imagen para disco magneto-óptico grab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84" y="1700808"/>
            <a:ext cx="2988125" cy="23084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9458" name="Picture 2" descr="http://image.slidesharecdn.com/presentacin-141105192158-conversion-gate02/95/dispositivos-de-almacenamiento-10-638.jpg?cb=14152155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058" y="3301936"/>
            <a:ext cx="6076950" cy="34194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349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2636912"/>
            <a:ext cx="7408333" cy="4560032"/>
          </a:xfrm>
        </p:spPr>
        <p:txBody>
          <a:bodyPr>
            <a:normAutofit/>
          </a:bodyPr>
          <a:lstStyle/>
          <a:p>
            <a:pPr algn="just"/>
            <a:r>
              <a:rPr lang="es-AR" b="1" dirty="0"/>
              <a:t>Tarjetas de memoria</a:t>
            </a:r>
          </a:p>
          <a:p>
            <a:pPr lvl="1" algn="just"/>
            <a:r>
              <a:rPr lang="es-AR" dirty="0"/>
              <a:t>El estándar PCMCIA, que define las PC </a:t>
            </a:r>
            <a:r>
              <a:rPr lang="es-AR" i="1" dirty="0"/>
              <a:t>cards</a:t>
            </a:r>
            <a:r>
              <a:rPr lang="es-AR" dirty="0"/>
              <a:t>, está aceptado internacionalmente. Son tarjetas de memoria usadas para expandir las capacidades de la computadora con más medios de almacenamiento. Pueden ser  tarjetas de E/S o de almacenamiento. Las PC </a:t>
            </a:r>
            <a:r>
              <a:rPr lang="es-AR" i="1" dirty="0"/>
              <a:t>cards</a:t>
            </a:r>
            <a:r>
              <a:rPr lang="es-AR" dirty="0"/>
              <a:t> consumen poca energía y son compactas, muy confiables y livianas, lo que las hace ideal para las computadoras portátiles, los PDA y otros dispositivos de mano y de comunicaciones. </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TM</a:t>
            </a:r>
          </a:p>
        </p:txBody>
      </p:sp>
    </p:spTree>
    <p:extLst>
      <p:ext uri="{BB962C8B-B14F-4D97-AF65-F5344CB8AC3E}">
        <p14:creationId xmlns:p14="http://schemas.microsoft.com/office/powerpoint/2010/main" val="41344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2708920"/>
            <a:ext cx="7408333" cy="4488024"/>
          </a:xfrm>
        </p:spPr>
        <p:txBody>
          <a:bodyPr>
            <a:normAutofit/>
          </a:bodyPr>
          <a:lstStyle/>
          <a:p>
            <a:pPr lvl="1" algn="just"/>
            <a:r>
              <a:rPr lang="es-AR" dirty="0"/>
              <a:t>En la actualidad la tarjeta de memoria aún es más cara que el almacenamiento en medio magnético. Dado que los chips de memoria de las tarjetas son los componentes más caros, el costo de duplicar la capacidad de una tarjeta de memoria duplica el costo de producción. Por el contrario, los avances en la densidad magnética en las unidades de disco tienen como consecuencia incrementos mínimos en el costo.</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TM</a:t>
            </a:r>
          </a:p>
        </p:txBody>
      </p:sp>
    </p:spTree>
    <p:extLst>
      <p:ext uri="{BB962C8B-B14F-4D97-AF65-F5344CB8AC3E}">
        <p14:creationId xmlns:p14="http://schemas.microsoft.com/office/powerpoint/2010/main" val="4143884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2473136"/>
            <a:ext cx="7408333" cy="4560032"/>
          </a:xfrm>
        </p:spPr>
        <p:txBody>
          <a:bodyPr>
            <a:normAutofit/>
          </a:bodyPr>
          <a:lstStyle/>
          <a:p>
            <a:pPr algn="just"/>
            <a:r>
              <a:rPr lang="es-AR" b="1" dirty="0"/>
              <a:t>Tarjetas ROM y OTP</a:t>
            </a:r>
          </a:p>
          <a:p>
            <a:pPr lvl="1" algn="just"/>
            <a:r>
              <a:rPr lang="es-AR" dirty="0"/>
              <a:t>Para un usuario final, una tarjeta ROM (</a:t>
            </a:r>
            <a:r>
              <a:rPr lang="es-AR" i="1" dirty="0"/>
              <a:t>Read Only Memory </a:t>
            </a:r>
            <a:r>
              <a:rPr lang="es-AR" dirty="0"/>
              <a:t>o memoria de solo lectura) y una tarjeta OTP (</a:t>
            </a:r>
            <a:r>
              <a:rPr lang="es-AR" i="1" dirty="0"/>
              <a:t>One Time Programmable</a:t>
            </a:r>
            <a:r>
              <a:rPr lang="es-AR" dirty="0"/>
              <a:t> o programable una sola vez) lucen y se comportan igual. La diferencia está en la manera en que se programa la información almacenada en la tarjeta.</a:t>
            </a:r>
          </a:p>
          <a:p>
            <a:pPr lvl="1" algn="just"/>
            <a:r>
              <a:rPr lang="es-AR" dirty="0"/>
              <a:t>Debido al desplazamiento de las tecnologías nuevas, el uso actual de las tarjetas ROM y OTP es muy limitado, si no es nulo. Aunque tienen la ventaja de brindar una forma de almacenamiento no volátil, hay nuevas tecnologías de almacenamiento no volátiles disponibles.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TM</a:t>
            </a:r>
          </a:p>
        </p:txBody>
      </p:sp>
    </p:spTree>
    <p:extLst>
      <p:ext uri="{BB962C8B-B14F-4D97-AF65-F5344CB8AC3E}">
        <p14:creationId xmlns:p14="http://schemas.microsoft.com/office/powerpoint/2010/main" val="2720056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90929" y="1916832"/>
            <a:ext cx="7408333" cy="4560032"/>
          </a:xfrm>
        </p:spPr>
        <p:txBody>
          <a:bodyPr>
            <a:normAutofit fontScale="92500" lnSpcReduction="10000"/>
          </a:bodyPr>
          <a:lstStyle/>
          <a:p>
            <a:pPr algn="just"/>
            <a:r>
              <a:rPr lang="es-AR" b="1" dirty="0"/>
              <a:t>Tarjetas SRAM</a:t>
            </a:r>
          </a:p>
          <a:p>
            <a:pPr lvl="1" algn="just"/>
            <a:r>
              <a:rPr lang="es-AR" dirty="0"/>
              <a:t>Tienen una ventaja respecto a las ROM y las OTP: los usuarios pueden escribir, modificar o borrar la información almacenada en ellas. </a:t>
            </a:r>
          </a:p>
          <a:p>
            <a:pPr lvl="1" algn="just"/>
            <a:r>
              <a:rPr lang="es-AR" dirty="0"/>
              <a:t>Sin embargo, los chips SRAM son volátiles, lo que hace que las tarjetas SRAM necesiten que se las alimente con algo de energía todo el tiempo. Si se interrumpe la energía, la información de la tarjeta se pierde.</a:t>
            </a:r>
          </a:p>
          <a:p>
            <a:pPr lvl="1" algn="just"/>
            <a:r>
              <a:rPr lang="es-AR" dirty="0"/>
              <a:t>Mientras está insertada en el zócalo PCMCIA, una tarjeta SRAM toma energía de su </a:t>
            </a:r>
            <a:r>
              <a:rPr lang="es-AR" i="1" dirty="0"/>
              <a:t>host</a:t>
            </a:r>
            <a:r>
              <a:rPr lang="es-AR" dirty="0"/>
              <a:t>. Cuando se quita del zócalo, se alimenta con su propia pila interna, una pila de reloj pequeña.</a:t>
            </a:r>
          </a:p>
          <a:p>
            <a:pPr lvl="1" algn="just"/>
            <a:r>
              <a:rPr lang="es-AR" dirty="0"/>
              <a:t>La desventaja de las SRAM es obvia: una falla en la pila significa la pérdida de los datos.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SRAM</a:t>
            </a:r>
          </a:p>
        </p:txBody>
      </p:sp>
    </p:spTree>
    <p:extLst>
      <p:ext uri="{BB962C8B-B14F-4D97-AF65-F5344CB8AC3E}">
        <p14:creationId xmlns:p14="http://schemas.microsoft.com/office/powerpoint/2010/main" val="2539143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1640608"/>
            <a:ext cx="7408333" cy="4560032"/>
          </a:xfrm>
        </p:spPr>
        <p:txBody>
          <a:bodyPr>
            <a:normAutofit/>
          </a:bodyPr>
          <a:lstStyle/>
          <a:p>
            <a:pPr algn="just"/>
            <a:r>
              <a:rPr lang="es-AR" b="1" dirty="0"/>
              <a:t>Tarjetas </a:t>
            </a:r>
            <a:r>
              <a:rPr lang="es-AR" b="1" i="1" dirty="0"/>
              <a:t>Flash</a:t>
            </a:r>
          </a:p>
          <a:p>
            <a:pPr lvl="1" algn="just"/>
            <a:r>
              <a:rPr lang="es-AR" dirty="0"/>
              <a:t>Combinan las mejores características tanto de las SRAM como de las ROM/OTP. </a:t>
            </a:r>
          </a:p>
          <a:p>
            <a:pPr lvl="1" algn="just"/>
            <a:r>
              <a:rPr lang="es-AR" dirty="0"/>
              <a:t>Al igual que los chips ROM u OTP, los componentes </a:t>
            </a:r>
            <a:r>
              <a:rPr lang="es-AR" i="1" dirty="0"/>
              <a:t>Flash</a:t>
            </a:r>
            <a:r>
              <a:rPr lang="es-AR" dirty="0"/>
              <a:t> no son volátiles, retienen los datos aún sin fuente de energía.</a:t>
            </a:r>
          </a:p>
          <a:p>
            <a:pPr lvl="1" algn="just"/>
            <a:r>
              <a:rPr lang="es-AR" dirty="0"/>
              <a:t>Asimismo, el igual que los chips SRAM, los usuarios pueden escribir, modificar y borrar la información almacenada en ellas.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Dispositivos de almacenamiento removibles - Flash</a:t>
            </a:r>
          </a:p>
        </p:txBody>
      </p:sp>
      <p:pic>
        <p:nvPicPr>
          <p:cNvPr id="20482" name="Picture 2" descr="http://www.channelbiz.es/wp-content/uploads/2014/08/1285095493_122989103_2-Como-reparar-tarjetas-de-memoria-SD-danadas-Santiago-128509549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107250"/>
            <a:ext cx="2483768" cy="168171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484" name="Picture 4" descr="http://cca.org.mx/cca/cursos/cucfc/modulo5/img/memor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9712" y="4948707"/>
            <a:ext cx="2656091" cy="17163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486" name="Picture 6" descr="File:USB flash driv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2612" y="4729575"/>
            <a:ext cx="2699792" cy="20248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1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5" name="1 Marcador de contenido"/>
          <p:cNvSpPr>
            <a:spLocks noGrp="1"/>
          </p:cNvSpPr>
          <p:nvPr>
            <p:ph idx="1"/>
          </p:nvPr>
        </p:nvSpPr>
        <p:spPr>
          <a:xfrm>
            <a:off x="867833" y="1359040"/>
            <a:ext cx="7408333" cy="4968553"/>
          </a:xfrm>
        </p:spPr>
        <p:txBody>
          <a:bodyPr>
            <a:normAutofit/>
          </a:bodyPr>
          <a:lstStyle/>
          <a:p>
            <a:pPr algn="just"/>
            <a:r>
              <a:rPr lang="es-AR" dirty="0"/>
              <a:t>Los discos magnéticos pueden ser rígidos, dispuestos en unidades de cabezas fijas o móviles, en grupo de uno o más platos.</a:t>
            </a:r>
          </a:p>
          <a:p>
            <a:pPr algn="just"/>
            <a:r>
              <a:rPr lang="es-AR" dirty="0"/>
              <a:t>Un disco está constituido por una base, recubierta de material magnetizable con forma de circunferencia, que gira alrededor de un eje dispuesto en la unidad, y que es accedido por una o más cabezas lectograbadoras. </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Discos rígidos</a:t>
            </a:r>
          </a:p>
        </p:txBody>
      </p:sp>
      <p:pic>
        <p:nvPicPr>
          <p:cNvPr id="1026" name="Picture 2" descr="http://manualadali.galeon.com/disco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043" y="4631070"/>
            <a:ext cx="3119440" cy="22029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http://www.fullnet.com.uy/imagenes/disco_dur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085184"/>
            <a:ext cx="2376264" cy="14195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13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5" name="1 Marcador de contenido"/>
          <p:cNvSpPr>
            <a:spLocks noGrp="1"/>
          </p:cNvSpPr>
          <p:nvPr>
            <p:ph idx="1"/>
          </p:nvPr>
        </p:nvSpPr>
        <p:spPr>
          <a:xfrm>
            <a:off x="872067" y="2050967"/>
            <a:ext cx="7408333" cy="4968553"/>
          </a:xfrm>
        </p:spPr>
        <p:txBody>
          <a:bodyPr>
            <a:normAutofit/>
          </a:bodyPr>
          <a:lstStyle/>
          <a:p>
            <a:pPr algn="just"/>
            <a:r>
              <a:rPr lang="es-AR" dirty="0"/>
              <a:t>Una cabeza registra los bits en círculos concéntricos denominados </a:t>
            </a:r>
            <a:r>
              <a:rPr lang="es-AR" u="sng" dirty="0"/>
              <a:t>pistas</a:t>
            </a:r>
            <a:r>
              <a:rPr lang="es-AR" dirty="0"/>
              <a:t>. Una pista es una división lógica y no física de la superficie, producto de la acción de rotación del soporte y de la posición fija de la cabeza al momento de grabación o lectura.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Discos rígidos</a:t>
            </a:r>
          </a:p>
        </p:txBody>
      </p:sp>
      <p:pic>
        <p:nvPicPr>
          <p:cNvPr id="2050" name="Picture 2" descr="http://www.monografias.com/trabajos14/discosduros/Image2607.gif"/>
          <p:cNvPicPr>
            <a:picLocks noChangeAspect="1" noChangeArrowheads="1"/>
          </p:cNvPicPr>
          <p:nvPr/>
        </p:nvPicPr>
        <p:blipFill rotWithShape="1">
          <a:blip r:embed="rId3">
            <a:extLst>
              <a:ext uri="{28A0092B-C50C-407E-A947-70E740481C1C}">
                <a14:useLocalDpi xmlns:a14="http://schemas.microsoft.com/office/drawing/2010/main" val="0"/>
              </a:ext>
            </a:extLst>
          </a:blip>
          <a:srcRect l="3794" t="6817" r="4505" b="7847"/>
          <a:stretch/>
        </p:blipFill>
        <p:spPr bwMode="auto">
          <a:xfrm>
            <a:off x="230924" y="4331494"/>
            <a:ext cx="3169559" cy="19058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5/57/Cilindro_Cabeza_Sector.svg/250px-Cilindro_Cabeza_Sector.svg.png"/>
          <p:cNvPicPr>
            <a:picLocks noChangeAspect="1" noChangeArrowheads="1"/>
          </p:cNvPicPr>
          <p:nvPr/>
        </p:nvPicPr>
        <p:blipFill rotWithShape="1">
          <a:blip r:embed="rId4">
            <a:extLst>
              <a:ext uri="{28A0092B-C50C-407E-A947-70E740481C1C}">
                <a14:useLocalDpi xmlns:a14="http://schemas.microsoft.com/office/drawing/2010/main" val="0"/>
              </a:ext>
            </a:extLst>
          </a:blip>
          <a:srcRect t="5303" b="33974"/>
          <a:stretch/>
        </p:blipFill>
        <p:spPr bwMode="auto">
          <a:xfrm>
            <a:off x="3403881" y="5109506"/>
            <a:ext cx="2381250" cy="155584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dis.um.es/~barzana/Imagenes/Disco_duro_esquem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344" y="3943861"/>
            <a:ext cx="3297416" cy="214004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10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5" name="1 Marcador de contenido"/>
          <p:cNvSpPr>
            <a:spLocks noGrp="1"/>
          </p:cNvSpPr>
          <p:nvPr>
            <p:ph idx="1"/>
          </p:nvPr>
        </p:nvSpPr>
        <p:spPr>
          <a:xfrm>
            <a:off x="872067" y="2050967"/>
            <a:ext cx="7408333" cy="4968553"/>
          </a:xfrm>
        </p:spPr>
        <p:txBody>
          <a:bodyPr>
            <a:normAutofit/>
          </a:bodyPr>
          <a:lstStyle/>
          <a:p>
            <a:pPr algn="just"/>
            <a:r>
              <a:rPr lang="es-AR" dirty="0"/>
              <a:t>Si la unidad graba las 2 caras de un plato o cuenta con más de uno, o se presentan ambas situaciones, habrá muchas pistas de igual número (e igual distancia respecto del eje) en las distintas caras. Por efecto de la rotación se describen tantos cilindros concéntricos como pistas haya.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Discos rígidos</a:t>
            </a:r>
          </a:p>
        </p:txBody>
      </p:sp>
      <p:pic>
        <p:nvPicPr>
          <p:cNvPr id="3074" name="Picture 2" descr="http://www.saulo.net/pub/ddypart/Disco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333715"/>
            <a:ext cx="3279075" cy="24179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63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5" name="1 Marcador de contenido"/>
          <p:cNvSpPr>
            <a:spLocks noGrp="1"/>
          </p:cNvSpPr>
          <p:nvPr>
            <p:ph idx="1"/>
          </p:nvPr>
        </p:nvSpPr>
        <p:spPr>
          <a:xfrm>
            <a:off x="755576" y="1759149"/>
            <a:ext cx="7408333" cy="4968553"/>
          </a:xfrm>
        </p:spPr>
        <p:txBody>
          <a:bodyPr>
            <a:normAutofit/>
          </a:bodyPr>
          <a:lstStyle/>
          <a:p>
            <a:pPr algn="just"/>
            <a:r>
              <a:rPr lang="es-AR" dirty="0"/>
              <a:t>Por cada cara grabable habrá una cabeza lectograbadora. Todas ellas acceden en forma simultánea, cuya dirección está dada por un número relativo a la distancia del radio entre las cabezas y el eje. Luego, la información se graba por cilindro, esto es, verticalmente.</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Discos rígidos</a:t>
            </a:r>
          </a:p>
        </p:txBody>
      </p:sp>
      <p:pic>
        <p:nvPicPr>
          <p:cNvPr id="4098" name="Picture 2" descr="http://www.datosperdidos.com/templates/datosperdidos/imgs/disco_duro_esq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25" y="4365104"/>
            <a:ext cx="2561081" cy="23625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0" name="Picture 4" descr="http://i.imgbox.com/SlzrZxN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4365104"/>
            <a:ext cx="3466728" cy="209448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102" name="Picture 6" descr="https://upload.wikimedia.org/wikipedia/commons/thumb/5/57/Cilindro_Cabeza_Sector.svg/250px-Cilindro_Cabeza_Sector.svg.png"/>
          <p:cNvPicPr>
            <a:picLocks noChangeAspect="1" noChangeArrowheads="1"/>
          </p:cNvPicPr>
          <p:nvPr/>
        </p:nvPicPr>
        <p:blipFill rotWithShape="1">
          <a:blip r:embed="rId5">
            <a:extLst>
              <a:ext uri="{28A0092B-C50C-407E-A947-70E740481C1C}">
                <a14:useLocalDpi xmlns:a14="http://schemas.microsoft.com/office/drawing/2010/main" val="0"/>
              </a:ext>
            </a:extLst>
          </a:blip>
          <a:srcRect t="66166"/>
          <a:stretch/>
        </p:blipFill>
        <p:spPr bwMode="auto">
          <a:xfrm>
            <a:off x="6594800" y="5112946"/>
            <a:ext cx="2381250" cy="8669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48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Discos rígidos</a:t>
            </a:r>
          </a:p>
        </p:txBody>
      </p:sp>
      <p:pic>
        <p:nvPicPr>
          <p:cNvPr id="5122" name="Picture 2" descr="http://t1.gstatic.com/images?q=tbn:ANd9GcQiPlkOLpwbuLLkBjELV5MPF5LjM5cQopDzpHHMKguYvBr86AP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24" y="1700808"/>
            <a:ext cx="1771650" cy="25717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6" name="Picture 6" descr="http://www.blogdelpc.com/wp-content/uploads/disco-duro-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744" y="1700808"/>
            <a:ext cx="4915325" cy="25202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128" name="Picture 8" descr="http://www.datadoctor.biz/images/chap2-page19-img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5443" y="3964902"/>
            <a:ext cx="3400602" cy="272048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48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2405815"/>
            <a:ext cx="7408333" cy="4258353"/>
          </a:xfrm>
        </p:spPr>
        <p:txBody>
          <a:bodyPr>
            <a:normAutofit lnSpcReduction="10000"/>
          </a:bodyPr>
          <a:lstStyle/>
          <a:p>
            <a:pPr algn="just"/>
            <a:r>
              <a:rPr lang="es-AR" dirty="0"/>
              <a:t>La controladora de disco está constituida por:</a:t>
            </a:r>
          </a:p>
          <a:p>
            <a:pPr lvl="1" algn="just"/>
            <a:r>
              <a:rPr lang="es-AR" dirty="0"/>
              <a:t>Controladora de motor del eje y brazo actuador, para asegurar que los platos giran a la velocidad correcta y que el brazo actuador posiciona las cabezas lectograbadoras en el lugar preciso sobre el plato.</a:t>
            </a:r>
          </a:p>
          <a:p>
            <a:pPr lvl="1" algn="just"/>
            <a:r>
              <a:rPr lang="es-AR" dirty="0"/>
              <a:t>Controladora de interfaz, para comunicarse con la CPU del sistema de transferencia adecuado.</a:t>
            </a:r>
          </a:p>
          <a:p>
            <a:pPr lvl="1" algn="just"/>
            <a:r>
              <a:rPr lang="es-AR" dirty="0"/>
              <a:t>Un </a:t>
            </a:r>
            <a:r>
              <a:rPr lang="el-GR" dirty="0"/>
              <a:t>μ</a:t>
            </a:r>
            <a:r>
              <a:rPr lang="es-AR" dirty="0"/>
              <a:t>P que “ejecuta” los “comandos” propios del disco, como “estacionar cabeza” o “detener motor”, y una memoria asociada para almacenar el bloque que se leyó o que se va a transferir.</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Discos rígidos – Controladora de disco</a:t>
            </a:r>
          </a:p>
        </p:txBody>
      </p:sp>
    </p:spTree>
    <p:extLst>
      <p:ext uri="{BB962C8B-B14F-4D97-AF65-F5344CB8AC3E}">
        <p14:creationId xmlns:p14="http://schemas.microsoft.com/office/powerpoint/2010/main" val="412922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Título"/>
          <p:cNvSpPr>
            <a:spLocks noGrp="1"/>
          </p:cNvSpPr>
          <p:nvPr>
            <p:ph type="title"/>
          </p:nvPr>
        </p:nvSpPr>
        <p:spPr>
          <a:xfrm>
            <a:off x="457200" y="106312"/>
            <a:ext cx="8229600" cy="1252728"/>
          </a:xfrm>
        </p:spPr>
        <p:txBody>
          <a:bodyPr>
            <a:normAutofit/>
          </a:bodyPr>
          <a:lstStyle/>
          <a:p>
            <a:r>
              <a:rPr lang="es-AR" dirty="0"/>
              <a:t>Dispositivos de entrada/salida</a:t>
            </a:r>
          </a:p>
        </p:txBody>
      </p:sp>
      <p:sp>
        <p:nvSpPr>
          <p:cNvPr id="7" name="1 Marcador de contenido"/>
          <p:cNvSpPr>
            <a:spLocks noGrp="1"/>
          </p:cNvSpPr>
          <p:nvPr>
            <p:ph idx="1"/>
          </p:nvPr>
        </p:nvSpPr>
        <p:spPr>
          <a:xfrm>
            <a:off x="872067" y="2460407"/>
            <a:ext cx="7408333" cy="4968553"/>
          </a:xfrm>
        </p:spPr>
        <p:txBody>
          <a:bodyPr>
            <a:normAutofit/>
          </a:bodyPr>
          <a:lstStyle/>
          <a:p>
            <a:pPr algn="just"/>
            <a:r>
              <a:rPr lang="es-AR" dirty="0"/>
              <a:t>Cuando se debe seleccionar una unidad de disco apropiada para una computadora se deben considerar fundamentalmente las “especificaciones de desempeño” y hacer un estudio comparativo de precios y prestaciones. </a:t>
            </a:r>
          </a:p>
          <a:p>
            <a:pPr algn="just"/>
            <a:r>
              <a:rPr lang="es-AR" dirty="0"/>
              <a:t>Hay especificaciones que permiten medir la funcionalidad mecánica de la unidad, otras, sus características electrónicas y otras, sus requerimientos eléctricos. </a:t>
            </a:r>
          </a:p>
          <a:p>
            <a:pPr lvl="1" algn="just"/>
            <a:r>
              <a:rPr lang="es-AR" dirty="0"/>
              <a:t>Además se consideran sus dimensiones físicas y requerimientos ambientales.</a:t>
            </a:r>
          </a:p>
        </p:txBody>
      </p:sp>
      <p:sp>
        <p:nvSpPr>
          <p:cNvPr id="4" name="3 CuadroTexto"/>
          <p:cNvSpPr txBox="1"/>
          <p:nvPr/>
        </p:nvSpPr>
        <p:spPr>
          <a:xfrm>
            <a:off x="310620" y="1036744"/>
            <a:ext cx="8568952" cy="461665"/>
          </a:xfrm>
          <a:prstGeom prst="rect">
            <a:avLst/>
          </a:prstGeom>
          <a:noFill/>
        </p:spPr>
        <p:txBody>
          <a:bodyPr wrap="square" rtlCol="0">
            <a:spAutoFit/>
          </a:bodyPr>
          <a:lstStyle/>
          <a:p>
            <a:pPr algn="ctr"/>
            <a:r>
              <a:rPr lang="es-AR" sz="2400" dirty="0">
                <a:solidFill>
                  <a:schemeClr val="bg1"/>
                </a:solidFill>
              </a:rPr>
              <a:t>Discos rígidos – Especificaciones técnicas</a:t>
            </a:r>
          </a:p>
        </p:txBody>
      </p:sp>
    </p:spTree>
    <p:extLst>
      <p:ext uri="{BB962C8B-B14F-4D97-AF65-F5344CB8AC3E}">
        <p14:creationId xmlns:p14="http://schemas.microsoft.com/office/powerpoint/2010/main" val="642752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Circuito</Template>
  <TotalTime>23855</TotalTime>
  <Words>3954</Words>
  <Application>Microsoft Office PowerPoint</Application>
  <PresentationFormat>Presentación en pantalla (4:3)</PresentationFormat>
  <Paragraphs>203</Paragraphs>
  <Slides>29</Slides>
  <Notes>29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Tw Cen MT</vt:lpstr>
      <vt:lpstr>Circuito</vt:lpstr>
      <vt:lpstr>UNIDAD 5</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lpstr>Dispositivos de entrada/salida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dc:title>
  <dc:creator>Nahuel</dc:creator>
  <cp:lastModifiedBy>Nahuel Salazar</cp:lastModifiedBy>
  <cp:revision>214</cp:revision>
  <dcterms:modified xsi:type="dcterms:W3CDTF">2022-10-14T19:22:29Z</dcterms:modified>
</cp:coreProperties>
</file>