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sldIdLst>
    <p:sldId id="258" r:id="rId2"/>
    <p:sldId id="290" r:id="rId3"/>
    <p:sldId id="291" r:id="rId4"/>
    <p:sldId id="292" r:id="rId5"/>
    <p:sldId id="293" r:id="rId6"/>
    <p:sldId id="294" r:id="rId7"/>
    <p:sldId id="295" r:id="rId8"/>
    <p:sldId id="336" r:id="rId9"/>
    <p:sldId id="337"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20" r:id="rId34"/>
    <p:sldId id="319" r:id="rId35"/>
    <p:sldId id="322" r:id="rId36"/>
    <p:sldId id="321"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C8A1D-39C8-4940-B858-6977E0EC1E8E}" v="1" dt="2022-10-28T17:12:54.479"/>
    <p1510:client id="{E79392A0-39B6-4F52-B2F5-B98FBF1BFD83}" v="1" dt="2022-10-28T17:08:01.61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5968" autoAdjust="0"/>
  </p:normalViewPr>
  <p:slideViewPr>
    <p:cSldViewPr>
      <p:cViewPr varScale="1">
        <p:scale>
          <a:sx n="71" d="100"/>
          <a:sy n="71" d="100"/>
        </p:scale>
        <p:origin x="1795" y="48"/>
      </p:cViewPr>
      <p:guideLst>
        <p:guide orient="horz" pos="2160"/>
        <p:guide pos="2880"/>
      </p:guideLst>
    </p:cSldViewPr>
  </p:slideViewPr>
  <p:outlineViewPr>
    <p:cViewPr>
      <p:scale>
        <a:sx n="33" d="100"/>
        <a:sy n="33" d="100"/>
      </p:scale>
      <p:origin x="0" y="149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 Salazar" userId="b42227e5266220d9" providerId="LiveId" clId="{629C8A1D-39C8-4940-B858-6977E0EC1E8E}"/>
    <pc:docChg chg="modSld">
      <pc:chgData name="Nahuel Salazar" userId="b42227e5266220d9" providerId="LiveId" clId="{629C8A1D-39C8-4940-B858-6977E0EC1E8E}" dt="2022-10-28T17:11:31.135" v="1" actId="20577"/>
      <pc:docMkLst>
        <pc:docMk/>
      </pc:docMkLst>
      <pc:sldChg chg="modSp mod">
        <pc:chgData name="Nahuel Salazar" userId="b42227e5266220d9" providerId="LiveId" clId="{629C8A1D-39C8-4940-B858-6977E0EC1E8E}" dt="2022-10-28T17:11:31.135" v="1" actId="20577"/>
        <pc:sldMkLst>
          <pc:docMk/>
          <pc:sldMk cId="4250523365" sldId="258"/>
        </pc:sldMkLst>
        <pc:spChg chg="mod">
          <ac:chgData name="Nahuel Salazar" userId="b42227e5266220d9" providerId="LiveId" clId="{629C8A1D-39C8-4940-B858-6977E0EC1E8E}" dt="2022-10-28T17:11:31.135" v="1" actId="20577"/>
          <ac:spMkLst>
            <pc:docMk/>
            <pc:sldMk cId="4250523365" sldId="25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A4F0F-4FAD-41B3-A72F-E0A5A4AE1339}" type="datetimeFigureOut">
              <a:rPr lang="es-AR" smtClean="0"/>
              <a:t>28/10/2022</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90C42-5423-4105-9918-BA0E3678071E}" type="slidenum">
              <a:rPr lang="es-AR" smtClean="0"/>
              <a:t>‹Nº›</a:t>
            </a:fld>
            <a:endParaRPr lang="es-AR" dirty="0"/>
          </a:p>
        </p:txBody>
      </p:sp>
    </p:spTree>
    <p:extLst>
      <p:ext uri="{BB962C8B-B14F-4D97-AF65-F5344CB8AC3E}">
        <p14:creationId xmlns:p14="http://schemas.microsoft.com/office/powerpoint/2010/main" val="383768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Buses: Jerarquía de Buses; Buses internos al Chip; Buses que conectan chips sobre una placa; Buses que </a:t>
            </a:r>
            <a:r>
              <a:rPr lang="es-ES" sz="1200" kern="1200" dirty="0" err="1">
                <a:solidFill>
                  <a:schemeClr val="tx1"/>
                </a:solidFill>
                <a:effectLst/>
                <a:latin typeface="+mn-lt"/>
                <a:ea typeface="+mn-ea"/>
                <a:cs typeface="+mn-cs"/>
              </a:rPr>
              <a:t>co-nectan</a:t>
            </a:r>
            <a:r>
              <a:rPr lang="es-ES" sz="1200" kern="1200" dirty="0">
                <a:solidFill>
                  <a:schemeClr val="tx1"/>
                </a:solidFill>
                <a:effectLst/>
                <a:latin typeface="+mn-lt"/>
                <a:ea typeface="+mn-ea"/>
                <a:cs typeface="+mn-cs"/>
              </a:rPr>
              <a:t> distintas placas; Buses de Entrada/Salida // Dispositivos de Entrada Salida: Controladores; Adaptadores; Puertos de entrada/salida; Interfaces: Interfaz paralela; Interfaz Serie; Canales o Procesador I/O // Transferencias de Entrada/Salida: Dispositivos maestros y esclavos; Drivers // Modalidades de Entrada/Salida: Transferencia controlada por programa; Transferencia iniciada por Interrupción; Transferencia con acceso directo a memoria.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Referencias:</a:t>
            </a:r>
          </a:p>
          <a:p>
            <a:pPr marL="171450" indent="-171450">
              <a:buFont typeface="Arial" panose="020B0604020202020204" pitchFamily="34" charset="0"/>
              <a:buChar char="•"/>
            </a:pPr>
            <a:r>
              <a:rPr lang="es-ES" sz="1200" kern="1200" dirty="0">
                <a:solidFill>
                  <a:schemeClr val="tx1"/>
                </a:solidFill>
                <a:effectLst/>
                <a:latin typeface="+mn-lt"/>
                <a:ea typeface="+mn-ea"/>
                <a:cs typeface="+mn-cs"/>
              </a:rPr>
              <a:t>http://es.slideshare.net/Champi12/arquitectura-de-computadoras-patricia-quiroga (Unidad 13)</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a:t>
            </a:fld>
            <a:endParaRPr lang="es-AR"/>
          </a:p>
        </p:txBody>
      </p:sp>
    </p:spTree>
    <p:extLst>
      <p:ext uri="{BB962C8B-B14F-4D97-AF65-F5344CB8AC3E}">
        <p14:creationId xmlns:p14="http://schemas.microsoft.com/office/powerpoint/2010/main" val="383697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Si bien en este modelo se</a:t>
            </a:r>
            <a:r>
              <a:rPr lang="es-AR" baseline="0" dirty="0"/>
              <a:t> pueden acoplar placas que controlen dispositivos de entrada/salida, sus detalles se analizan con mayor profundidad a continuación…</a:t>
            </a:r>
            <a:endParaRPr lang="es-AR" dirty="0"/>
          </a:p>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Los </a:t>
            </a:r>
            <a:r>
              <a:rPr lang="es-AR" i="1" dirty="0"/>
              <a:t>buses</a:t>
            </a:r>
            <a:r>
              <a:rPr lang="es-AR" dirty="0"/>
              <a:t> de E/S están relacionados con las</a:t>
            </a:r>
            <a:r>
              <a:rPr lang="es-AR" baseline="0" dirty="0"/>
              <a:t> transferencias de información entre el bus de sistema y el exterior.</a:t>
            </a:r>
          </a:p>
          <a:p>
            <a:r>
              <a:rPr lang="es-AR" baseline="0" dirty="0"/>
              <a:t>Para algunas computadoras el bus que relaciona la CPU con la memoria está separado del que conecta estas unidades con los dispositivos de E/S. La cantidad de variantes que admiten los sistemas convierte al subsistema de E/S en algo muy relevante que afecta el diseño del HW y el SW del sistema total.</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El bus ha sido el camino de comunicación de alta velocidad tradicional entre la CPU y la memoria del sistema. Las velocidades de la CPU y los anchos del bus se incrementaron de 8 MHz y 16 bits en 1979, con sistemas basados en el procesador 8086 a los sistemas avanzados con microprocesadores Pentium IV; así mismo, las velocidades de transferencia de disco aumentaron.</a:t>
            </a:r>
          </a:p>
          <a:p>
            <a:pPr algn="just"/>
            <a:r>
              <a:rPr lang="es-AR" dirty="0"/>
              <a:t>Los avances en la tecnología siguieron a esas mejoras con frecuencias de reloj más altas y anchos de canal mayores, por lo que la CPU y la memoria pueden operar con máximo rendimiento.</a:t>
            </a:r>
          </a:p>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La transmisión en un sistema digital puede utilizar como medio de enlace conductores por lo que se transfieran (por ejemplo) tensiones que representen los valores lógicos 0 y 1 que se denominan </a:t>
            </a:r>
            <a:r>
              <a:rPr lang="es-AR" i="1" dirty="0"/>
              <a:t>buses</a:t>
            </a:r>
            <a:r>
              <a:rPr lang="es-AR" dirty="0"/>
              <a:t>, utilizados para la conectividad de módulos de HW.</a:t>
            </a:r>
          </a:p>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Un teclado</a:t>
            </a:r>
            <a:r>
              <a:rPr lang="es-AR" baseline="0" dirty="0"/>
              <a:t> y un monitor son típicos dispositivos periféricos, de entrada el primero, de salida el segundo.</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Por ej., un controlador de disco permite el acceso al soporte de información,</a:t>
            </a:r>
            <a:r>
              <a:rPr lang="es-AR" baseline="0" dirty="0"/>
              <a:t> que exige una serie de actividades que son muy distintas si comparamos dispositivos de distinto tipo. Para acceder a un sector del disco, el controlador acciona el motor que hace girar el soporte. Cuando éste alcanza una velocidad constante, el controlador gestiona el movimiento del brazo desde una posición inicial hasta otra calculada, según el número de cilindro que se desea acceder. Con esta descripción elemental del conjunto de actividades, necesarias para el acceso, podemos darnos cuenta de que el controlador de una impresora no realiza ninguna de estas actividades, sino que las suyas tendrán que ver con el avance del papel, el movimiento del cabezal de impresión, etc.</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Por ej., un adaptador de red es un dispositivo</a:t>
            </a:r>
            <a:r>
              <a:rPr lang="es-AR" baseline="0" dirty="0"/>
              <a:t> que, instalado en una placa principal de una computadora personal, conecta ésta físicamente a una red que puede ser pública o privada.</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Para el primer punto, se puede dar como ejemplo</a:t>
            </a:r>
            <a:r>
              <a:rPr lang="es-AR" baseline="0" dirty="0"/>
              <a:t> que el tiempo que “pierde” una impresora para imprimir una línea en el soporte, en este caso el papel, es mucho mayor que el que tarda la CPU en enviar los caracteres que constituyen la línea desde la memoria principal hacia el intermediario.</a:t>
            </a:r>
          </a:p>
          <a:p>
            <a:pPr algn="just"/>
            <a:r>
              <a:rPr lang="es-AR" baseline="0" dirty="0"/>
              <a:t>Para el punto dos se debe tener en cuenta que cada dispositivo de E/S se referencia con una agrupación de bits que constituye su dirección, y que lo identifica respecto de los demás. </a:t>
            </a:r>
          </a:p>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En los sistemas más simples, la CPU es el maestro absoluto y controla</a:t>
            </a:r>
            <a:r>
              <a:rPr lang="es-AR" baseline="0" dirty="0"/>
              <a:t> toda transferencia a través del bus. En los más complejos y, por lo tanto, más frecuentes, el uso del bus es compartido alternativamente por maestros ocasionales; incluso pueden armarse sistemas de varios maestros fijos que compartan el control de las transferencias sobre el bus. La estrategia de control del bus depende de la arquitectura diseñada para el sistema y se denomina “arbitraje” del bus.</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Suponga la transferencia de entrada desde un periférico hacia</a:t>
            </a:r>
            <a:r>
              <a:rPr lang="es-AR" baseline="0" dirty="0"/>
              <a:t> la memoria. La CPU ejecuta un comando de verificación del estado de la interfaz, si ésta no se encuentra disponible, la CPU permanece ejecutando un bucle de consulta hasta que el resultado de verificación sea afirmativo. El puerto de control de la interfaz es actualizado por el periférico, así que si éste es lento respecto de la CPU, el indicador de su estado se consultará miles de veces antes de que la CPU pueda salir de la ejecución del bucle. Así el tiempo de CPU que se pierde en la consulta es mucho y se genera un mal aprovechamiento del recurso.</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Entonces, la CPU queda en condiciones de ejecutar el servicio de tratamiento de interrupciones que permitirá la transferencia entre el dispositivo y un área</a:t>
            </a:r>
            <a:r>
              <a:rPr lang="es-AR" baseline="0" dirty="0"/>
              <a:t> de memoria interna. Finalizada la transferencia se reanuda el proceso suspendido.</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Suponiendo que una transferencia</a:t>
            </a:r>
            <a:r>
              <a:rPr lang="es-AR" baseline="0" dirty="0"/>
              <a:t> se realiza sin DMA, en ese caso el controlador de un disco lee el soporte bit tras bit hasta completar su </a:t>
            </a:r>
            <a:r>
              <a:rPr lang="es-AR" i="1" baseline="0" dirty="0"/>
              <a:t>buffer</a:t>
            </a:r>
            <a:r>
              <a:rPr lang="es-AR" baseline="0" dirty="0"/>
              <a:t>; al finalizar esta actividad en la CPU se debería procesar el programa de E/S que respete el algoritmo descripto antes. Por cada palabra transferida del </a:t>
            </a:r>
            <a:r>
              <a:rPr lang="es-AR" i="1" baseline="0" dirty="0"/>
              <a:t>buffer</a:t>
            </a:r>
            <a:r>
              <a:rPr lang="es-AR" baseline="0" dirty="0"/>
              <a:t> a la memoria principal vía la interfaz, el programa debe actualizar una variable de cuenta y otra variable puntero; la primera variable permite controlar la cantidad de transferencias elementales hasta haber leído todo el buffer, el puntero se incrementa cada vez para permitir la escritura en la siguiente palabra. La ejecución del programa hace que la CPU gaste todo este tiempo hasta lograr la transferencia completa.</a:t>
            </a:r>
          </a:p>
          <a:p>
            <a:pPr algn="just"/>
            <a:r>
              <a:rPr lang="es-AR" baseline="0" dirty="0"/>
              <a:t>Si la gestión la lleva a cabo un controlador con acceso directo a memoria, la CPU sólo interviene indicándole como parámetro la cantidad de palabras a transferir, la posición inicial de la palabra en memoria interna y la dirección del dispositivo, y queda liberada para realizar otra actividad.</a:t>
            </a:r>
          </a:p>
          <a:p>
            <a:pPr algn="just"/>
            <a:endParaRPr lang="es-AR" baseline="0" dirty="0"/>
          </a:p>
          <a:p>
            <a:pPr algn="just"/>
            <a:r>
              <a:rPr lang="es-AR" baseline="0" dirty="0"/>
              <a:t>Se debe tener en cuenta que, cuando un maestro (por ej. la CPU) accede a que un esclavo (por ej. un controlador DMA) utilice el bus, el primero activa el estado de “alta impedancia” de su buffer “desconectándose” y liberando el bus.</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En la tabla</a:t>
            </a:r>
            <a:r>
              <a:rPr lang="es-AR" baseline="0" dirty="0"/>
              <a:t> se muestran </a:t>
            </a:r>
            <a:r>
              <a:rPr lang="es-AR" dirty="0"/>
              <a:t>todas las señales correspondientes a un </a:t>
            </a:r>
            <a:r>
              <a:rPr lang="es-AR" b="1" i="1" dirty="0"/>
              <a:t>bus</a:t>
            </a:r>
            <a:r>
              <a:rPr lang="es-AR" b="1" dirty="0"/>
              <a:t> de sistema</a:t>
            </a:r>
            <a:r>
              <a:rPr lang="es-AR" dirty="0"/>
              <a:t> que conecta un microprocesador con la memoria principal.</a:t>
            </a:r>
          </a:p>
          <a:p>
            <a:endParaRPr lang="es-AR" dirty="0"/>
          </a:p>
          <a:p>
            <a:r>
              <a:rPr lang="es-AR" dirty="0"/>
              <a:t>El microprocesador no es actual pero sirve</a:t>
            </a:r>
            <a:r>
              <a:rPr lang="es-AR" baseline="0" dirty="0"/>
              <a:t> como ejemplo.</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Tabla que muestra la descripción</a:t>
            </a:r>
            <a:r>
              <a:rPr lang="es-AR" baseline="0" dirty="0"/>
              <a:t> de la identificación estándar de cada pin</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9</a:t>
            </a:fld>
            <a:endParaRPr lang="es-AR" dirty="0"/>
          </a:p>
        </p:txBody>
      </p:sp>
    </p:spTree>
    <p:extLst>
      <p:ext uri="{BB962C8B-B14F-4D97-AF65-F5344CB8AC3E}">
        <p14:creationId xmlns:p14="http://schemas.microsoft.com/office/powerpoint/2010/main" val="4032855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a:xfrm>
            <a:off x="1900237" y="5410202"/>
            <a:ext cx="3843665" cy="365125"/>
          </a:xfrm>
        </p:spPr>
        <p:txBody>
          <a:bodyPr/>
          <a:lstStyle/>
          <a:p>
            <a:endParaRPr lang="es-ES" dirty="0"/>
          </a:p>
        </p:txBody>
      </p:sp>
      <p:sp>
        <p:nvSpPr>
          <p:cNvPr id="6" name="Slide Number Placeholder 5"/>
          <p:cNvSpPr>
            <a:spLocks noGrp="1"/>
          </p:cNvSpPr>
          <p:nvPr>
            <p:ph type="sldNum" sz="quarter" idx="12"/>
          </p:nvPr>
        </p:nvSpPr>
        <p:spPr>
          <a:xfrm>
            <a:off x="7915603" y="5410200"/>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42406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60207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49100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792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52606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93554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lvl1pPr>
              <a:defRPr cap="all" baseline="0"/>
            </a:lvl1p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724574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123220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15417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A847CFC-816F-41D0-AAC0-9BF4FEBC753E}" type="datetimeFigureOut">
              <a:rPr lang="es-ES" smtClean="0"/>
              <a:t>28/10/2022</a:t>
            </a:fld>
            <a:endParaRPr lang="es-ES" dirty="0"/>
          </a:p>
        </p:txBody>
      </p:sp>
      <p:sp>
        <p:nvSpPr>
          <p:cNvPr id="50" name="Footer Placeholder 4"/>
          <p:cNvSpPr>
            <a:spLocks noGrp="1"/>
          </p:cNvSpPr>
          <p:nvPr>
            <p:ph type="ftr" sz="quarter" idx="11"/>
          </p:nvPr>
        </p:nvSpPr>
        <p:spPr>
          <a:xfrm>
            <a:off x="856059" y="5883276"/>
            <a:ext cx="4679482" cy="365125"/>
          </a:xfrm>
        </p:spPr>
        <p:txBody>
          <a:bodyPr/>
          <a:lstStyle/>
          <a:p>
            <a:endParaRPr lang="es-ES" dirty="0"/>
          </a:p>
        </p:txBody>
      </p:sp>
      <p:sp>
        <p:nvSpPr>
          <p:cNvPr id="51" name="Slide Number Placeholder 5"/>
          <p:cNvSpPr>
            <a:spLocks noGrp="1"/>
          </p:cNvSpPr>
          <p:nvPr>
            <p:ph type="sldNum" sz="quarter" idx="12"/>
          </p:nvPr>
        </p:nvSpPr>
        <p:spPr>
          <a:xfrm>
            <a:off x="7707241" y="5883275"/>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71545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1829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21013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85978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95499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42096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50529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28/10/2022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73544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847CFC-816F-41D0-AAC0-9BF4FEBC753E}" type="datetimeFigureOut">
              <a:rPr lang="es-ES" smtClean="0"/>
              <a:t>28/10/2022</a:t>
            </a:fld>
            <a:endParaRPr lang="es-E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4313881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vert="horz" lIns="91440" tIns="45720" rIns="91440" bIns="45720" rtlCol="0" anchor="b">
            <a:normAutofit/>
          </a:bodyPr>
          <a:lstStyle/>
          <a:p>
            <a:r>
              <a:rPr lang="es-AR" sz="5400" b="1" dirty="0"/>
              <a:t>UNIDAD 7</a:t>
            </a:r>
          </a:p>
        </p:txBody>
      </p:sp>
      <p:sp>
        <p:nvSpPr>
          <p:cNvPr id="5" name="4 Subtítulo"/>
          <p:cNvSpPr>
            <a:spLocks noGrp="1"/>
          </p:cNvSpPr>
          <p:nvPr>
            <p:ph type="subTitle" idx="1"/>
          </p:nvPr>
        </p:nvSpPr>
        <p:spPr/>
        <p:txBody>
          <a:bodyPr/>
          <a:lstStyle/>
          <a:p>
            <a:r>
              <a:rPr lang="es-AR" dirty="0"/>
              <a:t>Transferencias de Entrada/Salida</a:t>
            </a:r>
          </a:p>
        </p:txBody>
      </p:sp>
    </p:spTree>
    <p:extLst>
      <p:ext uri="{BB962C8B-B14F-4D97-AF65-F5344CB8AC3E}">
        <p14:creationId xmlns:p14="http://schemas.microsoft.com/office/powerpoint/2010/main" val="425052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chips sobre una placa</a:t>
            </a:r>
          </a:p>
        </p:txBody>
      </p:sp>
      <p:pic>
        <p:nvPicPr>
          <p:cNvPr id="3" name="2 Imagen"/>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4893" t="63756" r="2769" b="1692"/>
          <a:stretch/>
        </p:blipFill>
        <p:spPr>
          <a:xfrm>
            <a:off x="1083544" y="2708920"/>
            <a:ext cx="7023104" cy="35040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493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492896"/>
            <a:ext cx="7408333" cy="4365104"/>
          </a:xfrm>
        </p:spPr>
        <p:txBody>
          <a:bodyPr>
            <a:normAutofit fontScale="92500" lnSpcReduction="20000"/>
          </a:bodyPr>
          <a:lstStyle/>
          <a:p>
            <a:pPr algn="just"/>
            <a:r>
              <a:rPr lang="es-AR" dirty="0"/>
              <a:t>La conexión entre las distintas placas necesita </a:t>
            </a:r>
            <a:r>
              <a:rPr lang="es-AR" i="1" dirty="0"/>
              <a:t>buses</a:t>
            </a:r>
            <a:r>
              <a:rPr lang="es-AR" dirty="0"/>
              <a:t> que permitan su interconexión. Las placas se conectan entre sí por medio de </a:t>
            </a:r>
            <a:r>
              <a:rPr lang="es-AR" i="1" dirty="0"/>
              <a:t>buses</a:t>
            </a:r>
            <a:r>
              <a:rPr lang="es-AR" dirty="0"/>
              <a:t> pero esta vez el control de la transferencia es más complejo.</a:t>
            </a:r>
          </a:p>
          <a:p>
            <a:pPr algn="just"/>
            <a:r>
              <a:rPr lang="es-AR" dirty="0"/>
              <a:t>En este nivel, los diversos diseños de placas que provienen de distintos fabricantes crean la necesidad de compatibilizar la forma de transferir un dato.</a:t>
            </a:r>
          </a:p>
          <a:p>
            <a:pPr algn="just"/>
            <a:r>
              <a:rPr lang="es-AR" dirty="0"/>
              <a:t>Ya no se puede pensar en un bus como un simple camino de bits, sino como un componente de complejidad superior estandarizado e independiente, que se acopla a los componentes del sistema HW de la computadora.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distintas placas</a:t>
            </a:r>
          </a:p>
        </p:txBody>
      </p:sp>
    </p:spTree>
    <p:extLst>
      <p:ext uri="{BB962C8B-B14F-4D97-AF65-F5344CB8AC3E}">
        <p14:creationId xmlns:p14="http://schemas.microsoft.com/office/powerpoint/2010/main" val="342839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457201" y="1700808"/>
            <a:ext cx="7823200" cy="5157192"/>
          </a:xfrm>
        </p:spPr>
        <p:txBody>
          <a:bodyPr>
            <a:normAutofit lnSpcReduction="10000"/>
          </a:bodyPr>
          <a:lstStyle/>
          <a:p>
            <a:pPr algn="just"/>
            <a:r>
              <a:rPr lang="es-AR" dirty="0"/>
              <a:t>Los </a:t>
            </a:r>
            <a:r>
              <a:rPr lang="es-AR" i="1" dirty="0"/>
              <a:t>buses</a:t>
            </a:r>
            <a:r>
              <a:rPr lang="es-AR" dirty="0"/>
              <a:t> afectados a la E/S de información (datos, direcciones, control y estado) determinan una multiplicidad de estructuras que se denominan </a:t>
            </a:r>
            <a:r>
              <a:rPr lang="es-AR" b="1" dirty="0"/>
              <a:t>arquitectura de buses</a:t>
            </a:r>
            <a:r>
              <a:rPr lang="es-AR" dirty="0"/>
              <a:t>. </a:t>
            </a:r>
          </a:p>
          <a:p>
            <a:pPr algn="just"/>
            <a:r>
              <a:rPr lang="es-AR" dirty="0"/>
              <a:t>Una computadora puede variar desde una arquitectura de bus único hasta complejas estructura de buses.</a:t>
            </a:r>
          </a:p>
          <a:p>
            <a:pPr algn="just"/>
            <a:r>
              <a:rPr lang="es-AR" dirty="0"/>
              <a:t>La </a:t>
            </a:r>
            <a:r>
              <a:rPr lang="es-AR" u="sng" dirty="0"/>
              <a:t>arquitectura de buses</a:t>
            </a:r>
            <a:r>
              <a:rPr lang="es-AR" dirty="0"/>
              <a:t> permite definir normas de comportamiento para la transferencia de datos desde o hacia los dispositivos de E/S. Su </a:t>
            </a:r>
            <a:r>
              <a:rPr lang="es-AR" u="sng" dirty="0"/>
              <a:t>diseño</a:t>
            </a:r>
            <a:r>
              <a:rPr lang="es-AR" dirty="0"/>
              <a:t> involucra, por ejemplo, la determinación de controles de estado durante y luego de la transferencia, las velocidades admitidas por los distintos componentes y la cantidad de bits de datos para enviar entre ellos.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de entrada/salida</a:t>
            </a:r>
          </a:p>
        </p:txBody>
      </p:sp>
    </p:spTree>
    <p:extLst>
      <p:ext uri="{BB962C8B-B14F-4D97-AF65-F5344CB8AC3E}">
        <p14:creationId xmlns:p14="http://schemas.microsoft.com/office/powerpoint/2010/main" val="422786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310621" y="1700808"/>
            <a:ext cx="7969780" cy="5157192"/>
          </a:xfrm>
        </p:spPr>
        <p:txBody>
          <a:bodyPr>
            <a:normAutofit/>
          </a:bodyPr>
          <a:lstStyle/>
          <a:p>
            <a:pPr algn="just"/>
            <a:r>
              <a:rPr lang="es-AR" dirty="0"/>
              <a:t>Las señales más comunes de los buses de E/S son:</a:t>
            </a:r>
          </a:p>
          <a:p>
            <a:pPr lvl="1" algn="just">
              <a:buFont typeface="Wingdings" panose="05000000000000000000" pitchFamily="2" charset="2"/>
              <a:buChar char="Ø"/>
            </a:pPr>
            <a:r>
              <a:rPr lang="es-AR" b="1" dirty="0"/>
              <a:t>AEN</a:t>
            </a:r>
            <a:r>
              <a:rPr lang="es-AR" dirty="0"/>
              <a:t> (</a:t>
            </a:r>
            <a:r>
              <a:rPr lang="es-AR" i="1" dirty="0"/>
              <a:t>Address Enabled</a:t>
            </a:r>
            <a:r>
              <a:rPr lang="es-AR" dirty="0"/>
              <a:t>). Se utiliza para indicar si es la CPU o el controlador de acceso directo a memoria el que tiene el control sobre las líneas de datos y direcciones en ese momento. Esta señal activa la interpretación de otras relacionadas con el controlador DMA, como son: MEMR, MEMW, IOR e IOW.</a:t>
            </a:r>
          </a:p>
          <a:p>
            <a:pPr lvl="1" algn="just">
              <a:buFont typeface="Wingdings" panose="05000000000000000000" pitchFamily="2" charset="2"/>
              <a:buChar char="Ø"/>
            </a:pPr>
            <a:r>
              <a:rPr lang="es-AR" b="1" dirty="0"/>
              <a:t>ALE</a:t>
            </a:r>
            <a:r>
              <a:rPr lang="es-AR" dirty="0"/>
              <a:t> (</a:t>
            </a:r>
            <a:r>
              <a:rPr lang="es-AR" i="1" dirty="0"/>
              <a:t>Address Latch Enabled</a:t>
            </a:r>
            <a:r>
              <a:rPr lang="es-AR" dirty="0"/>
              <a:t>). Cuando está alta, señala que la CPU colocó una dirección válida en el bus de direcciones.</a:t>
            </a:r>
          </a:p>
          <a:p>
            <a:pPr lvl="1" algn="just">
              <a:buFont typeface="Wingdings" panose="05000000000000000000" pitchFamily="2" charset="2"/>
              <a:buChar char="Ø"/>
            </a:pPr>
            <a:r>
              <a:rPr lang="es-AR" b="1" dirty="0"/>
              <a:t>CLK</a:t>
            </a:r>
            <a:r>
              <a:rPr lang="es-AR" dirty="0"/>
              <a:t> (</a:t>
            </a:r>
            <a:r>
              <a:rPr lang="es-AR" i="1" dirty="0"/>
              <a:t>Clock</a:t>
            </a:r>
            <a:r>
              <a:rPr lang="es-AR" dirty="0"/>
              <a:t>). Señal del reloj que conecta directamente con un pin del procesador.</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de entrada/salida</a:t>
            </a:r>
          </a:p>
        </p:txBody>
      </p:sp>
    </p:spTree>
    <p:extLst>
      <p:ext uri="{BB962C8B-B14F-4D97-AF65-F5344CB8AC3E}">
        <p14:creationId xmlns:p14="http://schemas.microsoft.com/office/powerpoint/2010/main" val="65186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0" y="1628800"/>
            <a:ext cx="8748463" cy="5229200"/>
          </a:xfrm>
        </p:spPr>
        <p:txBody>
          <a:bodyPr>
            <a:normAutofit/>
          </a:bodyPr>
          <a:lstStyle/>
          <a:p>
            <a:pPr lvl="1" algn="just">
              <a:buFont typeface="Wingdings" panose="05000000000000000000" pitchFamily="2" charset="2"/>
              <a:buChar char="Ø"/>
            </a:pPr>
            <a:r>
              <a:rPr lang="es-AR" b="1" dirty="0"/>
              <a:t>I/O CH CHK</a:t>
            </a:r>
            <a:r>
              <a:rPr lang="es-AR" dirty="0"/>
              <a:t> (</a:t>
            </a:r>
            <a:r>
              <a:rPr lang="es-AR" i="1" dirty="0"/>
              <a:t>Channel Check</a:t>
            </a:r>
            <a:r>
              <a:rPr lang="es-AR" dirty="0"/>
              <a:t>). Es una señal de detección de errores, que indica que algún dispositivo del bus ha detectado un error de paridad.</a:t>
            </a:r>
          </a:p>
          <a:p>
            <a:pPr lvl="1" algn="just">
              <a:buFont typeface="Wingdings" panose="05000000000000000000" pitchFamily="2" charset="2"/>
              <a:buChar char="Ø"/>
            </a:pPr>
            <a:r>
              <a:rPr lang="es-AR" b="1" dirty="0"/>
              <a:t>I/O CH RDY</a:t>
            </a:r>
            <a:r>
              <a:rPr lang="es-AR" dirty="0"/>
              <a:t> (</a:t>
            </a:r>
            <a:r>
              <a:rPr lang="es-AR" i="1" dirty="0"/>
              <a:t>Channel Ready</a:t>
            </a:r>
            <a:r>
              <a:rPr lang="es-AR" dirty="0"/>
              <a:t>). Sirve para avisar al procesador o al controlador de acceso directo a memoria que un dispositivo lento necesita tiempo extra para estar preparado.</a:t>
            </a:r>
          </a:p>
          <a:p>
            <a:pPr lvl="1" algn="just">
              <a:buFont typeface="Wingdings" panose="05000000000000000000" pitchFamily="2" charset="2"/>
              <a:buChar char="Ø"/>
            </a:pPr>
            <a:r>
              <a:rPr lang="es-AR" b="1" dirty="0"/>
              <a:t>IRQ</a:t>
            </a:r>
            <a:r>
              <a:rPr lang="es-AR" dirty="0"/>
              <a:t> (</a:t>
            </a:r>
            <a:r>
              <a:rPr lang="es-AR" i="1" dirty="0"/>
              <a:t>Interruption Request</a:t>
            </a:r>
            <a:r>
              <a:rPr lang="es-AR" dirty="0"/>
              <a:t>). Señal de interrupción. Es una señal que se origina en un dispositivo externo para indicar al procesador que se requiere su atención inmediata. Se solicita al procesador que suspenda lo que está haciendo para atender la petición.</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de entrada/salida</a:t>
            </a:r>
          </a:p>
        </p:txBody>
      </p:sp>
    </p:spTree>
    <p:extLst>
      <p:ext uri="{BB962C8B-B14F-4D97-AF65-F5344CB8AC3E}">
        <p14:creationId xmlns:p14="http://schemas.microsoft.com/office/powerpoint/2010/main" val="60923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251520" y="1916832"/>
            <a:ext cx="8435279" cy="4941168"/>
          </a:xfrm>
        </p:spPr>
        <p:txBody>
          <a:bodyPr>
            <a:normAutofit/>
          </a:bodyPr>
          <a:lstStyle/>
          <a:p>
            <a:pPr lvl="1" algn="just">
              <a:buFont typeface="Wingdings" panose="05000000000000000000" pitchFamily="2" charset="2"/>
              <a:buChar char="Ø"/>
            </a:pPr>
            <a:r>
              <a:rPr lang="es-AR" b="1" dirty="0"/>
              <a:t>IOR</a:t>
            </a:r>
            <a:r>
              <a:rPr lang="es-AR" dirty="0"/>
              <a:t> (</a:t>
            </a:r>
            <a:r>
              <a:rPr lang="es-AR" i="1" dirty="0"/>
              <a:t>I/O Read</a:t>
            </a:r>
            <a:r>
              <a:rPr lang="es-AR" dirty="0"/>
              <a:t>) u orden de lectura. Esta señal indica a un dispositivo de E/S conectado al </a:t>
            </a:r>
            <a:r>
              <a:rPr lang="es-AR" i="1" dirty="0"/>
              <a:t>bus</a:t>
            </a:r>
            <a:r>
              <a:rPr lang="es-AR" dirty="0"/>
              <a:t> que debe colocar un dato en el </a:t>
            </a:r>
            <a:r>
              <a:rPr lang="es-AR" i="1" dirty="0"/>
              <a:t>bus</a:t>
            </a:r>
            <a:r>
              <a:rPr lang="es-AR" dirty="0"/>
              <a:t> de datos.</a:t>
            </a:r>
          </a:p>
          <a:p>
            <a:pPr lvl="1" algn="just">
              <a:buFont typeface="Wingdings" panose="05000000000000000000" pitchFamily="2" charset="2"/>
              <a:buChar char="Ø"/>
            </a:pPr>
            <a:r>
              <a:rPr lang="es-AR" b="1" dirty="0"/>
              <a:t>IOW</a:t>
            </a:r>
            <a:r>
              <a:rPr lang="es-AR" dirty="0"/>
              <a:t> (</a:t>
            </a:r>
            <a:r>
              <a:rPr lang="es-AR" i="1" dirty="0"/>
              <a:t>I/O Write</a:t>
            </a:r>
            <a:r>
              <a:rPr lang="es-AR" dirty="0"/>
              <a:t>) u orden de escritura. Esta señal indica a un dispositivo de E/S que debe leer el dato en el </a:t>
            </a:r>
            <a:r>
              <a:rPr lang="es-AR" i="1" dirty="0"/>
              <a:t>bus</a:t>
            </a:r>
            <a:r>
              <a:rPr lang="es-AR" dirty="0"/>
              <a:t> de datos.</a:t>
            </a:r>
          </a:p>
          <a:p>
            <a:pPr lvl="1" algn="just">
              <a:buFont typeface="Wingdings" panose="05000000000000000000" pitchFamily="2" charset="2"/>
              <a:buChar char="Ø"/>
            </a:pPr>
            <a:r>
              <a:rPr lang="es-AR" b="1" dirty="0"/>
              <a:t>RESET</a:t>
            </a:r>
            <a:r>
              <a:rPr lang="es-AR" dirty="0"/>
              <a:t>. Una señal en esta línea, que conecta con un </a:t>
            </a:r>
            <a:r>
              <a:rPr lang="es-AR" i="1" dirty="0"/>
              <a:t>pin</a:t>
            </a:r>
            <a:r>
              <a:rPr lang="es-AR" dirty="0"/>
              <a:t> especial del procesador, originando su reinicio.</a:t>
            </a:r>
          </a:p>
          <a:p>
            <a:pPr lvl="1" algn="just">
              <a:buFont typeface="Wingdings" panose="05000000000000000000" pitchFamily="2" charset="2"/>
              <a:buChar char="Ø"/>
            </a:pPr>
            <a:r>
              <a:rPr lang="es-AR" b="1" dirty="0"/>
              <a:t>SBHE</a:t>
            </a:r>
            <a:r>
              <a:rPr lang="es-AR" dirty="0"/>
              <a:t> (</a:t>
            </a:r>
            <a:r>
              <a:rPr lang="es-AR" i="1" dirty="0"/>
              <a:t>System Bus High Enable</a:t>
            </a:r>
            <a:r>
              <a:rPr lang="es-AR" dirty="0"/>
              <a:t>). Cuando está activado indica que se está realizando una transferencia de datos.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de entrada/salida</a:t>
            </a:r>
          </a:p>
        </p:txBody>
      </p:sp>
    </p:spTree>
    <p:extLst>
      <p:ext uri="{BB962C8B-B14F-4D97-AF65-F5344CB8AC3E}">
        <p14:creationId xmlns:p14="http://schemas.microsoft.com/office/powerpoint/2010/main" val="296919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683569" y="1700808"/>
            <a:ext cx="7596832" cy="5157192"/>
          </a:xfrm>
        </p:spPr>
        <p:txBody>
          <a:bodyPr>
            <a:normAutofit fontScale="92500" lnSpcReduction="20000"/>
          </a:bodyPr>
          <a:lstStyle/>
          <a:p>
            <a:pPr algn="just"/>
            <a:r>
              <a:rPr lang="es-AR" dirty="0"/>
              <a:t>Los periféricos (como las unidades de disco rígido), fueron conectados en las PC por el bus de expansión, que se conoce como bus ISA (</a:t>
            </a:r>
            <a:r>
              <a:rPr lang="es-AR" i="1" dirty="0"/>
              <a:t>Industry Standard Arquitecture</a:t>
            </a:r>
            <a:r>
              <a:rPr lang="es-AR" dirty="0"/>
              <a:t>). </a:t>
            </a:r>
          </a:p>
          <a:p>
            <a:pPr algn="just"/>
            <a:r>
              <a:rPr lang="es-AR" dirty="0"/>
              <a:t>Con el tiempo se introdujeron buses de expansión adicionales, como el EISA (</a:t>
            </a:r>
            <a:r>
              <a:rPr lang="es-AR" i="1" dirty="0"/>
              <a:t>Enhanced ISA</a:t>
            </a:r>
            <a:r>
              <a:rPr lang="es-AR" dirty="0"/>
              <a:t>) y el MicroChannel.</a:t>
            </a:r>
          </a:p>
          <a:p>
            <a:pPr algn="just"/>
            <a:r>
              <a:rPr lang="es-AR" dirty="0"/>
              <a:t>Aunque estos buses nuevos mejoraban las limitaciones de ancho y velocidad del bus ISA, cada uno fue excedido en desempeño por lo diseños modernos de las PC basadas en los procesadores Pentium, en las que las unidades de HDD aprovecharon las posibilidades provistas por el Bus Local. </a:t>
            </a:r>
          </a:p>
          <a:p>
            <a:pPr algn="just"/>
            <a:r>
              <a:rPr lang="es-AR" dirty="0"/>
              <a:t>El uso del Bus Local para la transferencia de datos hizo posible que las velocidades de transferencia sean hasta 4 veces superiores a las del bus ISA.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Evolución de las distintas tecnologías del bus</a:t>
            </a:r>
          </a:p>
        </p:txBody>
      </p:sp>
    </p:spTree>
    <p:extLst>
      <p:ext uri="{BB962C8B-B14F-4D97-AF65-F5344CB8AC3E}">
        <p14:creationId xmlns:p14="http://schemas.microsoft.com/office/powerpoint/2010/main" val="198055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72067" y="2492896"/>
            <a:ext cx="7408333" cy="4365104"/>
          </a:xfrm>
        </p:spPr>
        <p:txBody>
          <a:bodyPr>
            <a:normAutofit fontScale="92500" lnSpcReduction="10000"/>
          </a:bodyPr>
          <a:lstStyle/>
          <a:p>
            <a:pPr algn="just"/>
            <a:r>
              <a:rPr lang="es-AR" dirty="0"/>
              <a:t>Se desarrollaron 2 estándares para la implementación del Bus Local: la </a:t>
            </a:r>
            <a:r>
              <a:rPr lang="es-AR" i="1" dirty="0"/>
              <a:t>Video Electronics Standards Association</a:t>
            </a:r>
            <a:r>
              <a:rPr lang="es-AR" dirty="0"/>
              <a:t> (VESA) creó la VESA Local (VL) bus e Intel creó la </a:t>
            </a:r>
            <a:r>
              <a:rPr lang="es-AR" i="1" dirty="0"/>
              <a:t>Peripheral Components Interface</a:t>
            </a:r>
            <a:r>
              <a:rPr lang="es-AR" dirty="0"/>
              <a:t> (PCI) local bus.</a:t>
            </a:r>
          </a:p>
          <a:p>
            <a:pPr algn="just"/>
            <a:r>
              <a:rPr lang="es-AR" dirty="0"/>
              <a:t>El bus local PCI también se usó en los sistemas 486 y compatibles. Más aún, se convirtió en el estándar para todos los diseños de computadoras personales basados en los procesadores Pentium, porque ofreció un conjunto de comandos para comunicación más completo que el bus VL, además de proporcionar un mejor soporte para el estándar </a:t>
            </a:r>
            <a:r>
              <a:rPr lang="es-AR" i="1" dirty="0"/>
              <a:t>Plug &amp; Play</a:t>
            </a:r>
            <a:r>
              <a:rPr lang="es-AR" dirty="0"/>
              <a:t>.</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Evolución de las distintas tecnologías del bus</a:t>
            </a:r>
          </a:p>
        </p:txBody>
      </p:sp>
    </p:spTree>
    <p:extLst>
      <p:ext uri="{BB962C8B-B14F-4D97-AF65-F5344CB8AC3E}">
        <p14:creationId xmlns:p14="http://schemas.microsoft.com/office/powerpoint/2010/main" val="283276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72067" y="2492896"/>
            <a:ext cx="7408333" cy="4365104"/>
          </a:xfrm>
        </p:spPr>
        <p:txBody>
          <a:bodyPr>
            <a:normAutofit/>
          </a:bodyPr>
          <a:lstStyle/>
          <a:p>
            <a:pPr algn="just"/>
            <a:r>
              <a:rPr lang="es-AR" dirty="0"/>
              <a:t>Las funciones de la “lógica o inteligencia” de un bus de E/S son:</a:t>
            </a:r>
          </a:p>
          <a:p>
            <a:pPr lvl="1" algn="just">
              <a:buFont typeface="Arial" panose="020B0604020202020204" pitchFamily="34" charset="0"/>
              <a:buChar char="•"/>
            </a:pPr>
            <a:r>
              <a:rPr lang="es-AR" dirty="0"/>
              <a:t>Comunicarse con el periférico y el sistema CPU-memoria.</a:t>
            </a:r>
          </a:p>
          <a:p>
            <a:pPr lvl="1" algn="just">
              <a:buFont typeface="Arial" panose="020B0604020202020204" pitchFamily="34" charset="0"/>
              <a:buChar char="•"/>
            </a:pPr>
            <a:r>
              <a:rPr lang="es-AR" dirty="0"/>
              <a:t>Controlar la temporización durante la transferencia.</a:t>
            </a:r>
          </a:p>
          <a:p>
            <a:pPr lvl="1" algn="just">
              <a:buFont typeface="Arial" panose="020B0604020202020204" pitchFamily="34" charset="0"/>
              <a:buChar char="•"/>
            </a:pPr>
            <a:r>
              <a:rPr lang="es-AR" dirty="0"/>
              <a:t>Almacenar temporalmente bits para “paliar” la diferencia de velocidad entre emisor y receptor.</a:t>
            </a:r>
          </a:p>
          <a:p>
            <a:pPr lvl="1" algn="just">
              <a:buFont typeface="Arial" panose="020B0604020202020204" pitchFamily="34" charset="0"/>
              <a:buChar char="•"/>
            </a:pPr>
            <a:r>
              <a:rPr lang="es-AR" dirty="0"/>
              <a:t>Detectar si se produjeron errores durante la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187728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72067" y="2492896"/>
            <a:ext cx="7408333" cy="4365104"/>
          </a:xfrm>
        </p:spPr>
        <p:txBody>
          <a:bodyPr>
            <a:normAutofit/>
          </a:bodyPr>
          <a:lstStyle/>
          <a:p>
            <a:pPr algn="just"/>
            <a:r>
              <a:rPr lang="es-AR" dirty="0"/>
              <a:t>Cuando la actividad del bus de E/S es </a:t>
            </a:r>
            <a:r>
              <a:rPr lang="es-AR" u="sng" dirty="0"/>
              <a:t>sincrónica</a:t>
            </a:r>
            <a:r>
              <a:rPr lang="es-AR" dirty="0"/>
              <a:t> se utilizan señales del </a:t>
            </a:r>
            <a:r>
              <a:rPr lang="es-AR" i="1" dirty="0"/>
              <a:t>clock</a:t>
            </a:r>
            <a:r>
              <a:rPr lang="es-AR" dirty="0"/>
              <a:t> que regulan la transferencia. Un bus sincrónico requiere que los dispositivos conectados a él estén “sincronizados” a esa frecuencia y que todas las actividades se produzcan en intervalos de tiempo fijo.</a:t>
            </a:r>
          </a:p>
          <a:p>
            <a:pPr algn="just"/>
            <a:r>
              <a:rPr lang="es-AR" dirty="0"/>
              <a:t>Cuando la actividad del bus es </a:t>
            </a:r>
            <a:r>
              <a:rPr lang="es-AR" u="sng" dirty="0"/>
              <a:t>asincrónica</a:t>
            </a:r>
            <a:r>
              <a:rPr lang="es-AR" dirty="0"/>
              <a:t>, las señales del clock no regulan su operación. Por lo tanto, su velocidad depende de los tiempos de los dispositivos conectados a ellos.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121856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492896"/>
            <a:ext cx="7408333" cy="4365104"/>
          </a:xfrm>
        </p:spPr>
        <p:txBody>
          <a:bodyPr>
            <a:normAutofit/>
          </a:bodyPr>
          <a:lstStyle/>
          <a:p>
            <a:pPr algn="just"/>
            <a:r>
              <a:rPr lang="es-AR" dirty="0"/>
              <a:t>Un </a:t>
            </a:r>
            <a:r>
              <a:rPr lang="es-AR" b="1" dirty="0"/>
              <a:t>bus</a:t>
            </a:r>
            <a:r>
              <a:rPr lang="es-AR" dirty="0"/>
              <a:t> es un elemento de comunicación que relaciona cierto número de componentes o dispositivos. Se puede definir como un conjunto de conductores que transfieren señales eléctricas en forma pasiva, asociado con un HW que regula su actividad, denominado </a:t>
            </a:r>
            <a:r>
              <a:rPr lang="es-AR" b="1" dirty="0"/>
              <a:t>controlador de bus</a:t>
            </a:r>
            <a:r>
              <a:rPr lang="es-AR" dirty="0"/>
              <a:t>.</a:t>
            </a:r>
          </a:p>
          <a:p>
            <a:pPr algn="just"/>
            <a:r>
              <a:rPr lang="es-AR" dirty="0"/>
              <a:t>Los tipos de señales que transfieren se pueden </a:t>
            </a:r>
            <a:r>
              <a:rPr lang="es-AR" u="sng" dirty="0"/>
              <a:t>clasificar según su tipo de información</a:t>
            </a:r>
            <a:r>
              <a:rPr lang="es-AR" dirty="0"/>
              <a:t> en señales de </a:t>
            </a:r>
            <a:r>
              <a:rPr lang="es-AR" u="sng" dirty="0"/>
              <a:t>dirección</a:t>
            </a:r>
            <a:r>
              <a:rPr lang="es-AR" dirty="0"/>
              <a:t>, </a:t>
            </a:r>
            <a:r>
              <a:rPr lang="es-AR" u="sng" dirty="0"/>
              <a:t>control</a:t>
            </a:r>
            <a:r>
              <a:rPr lang="es-AR" dirty="0"/>
              <a:t> y </a:t>
            </a:r>
            <a:r>
              <a:rPr lang="es-AR" u="sng" dirty="0"/>
              <a:t>dato</a:t>
            </a:r>
            <a:r>
              <a:rPr lang="es-AR" dirty="0"/>
              <a:t>.</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Buses</a:t>
            </a:r>
          </a:p>
        </p:txBody>
      </p:sp>
    </p:spTree>
    <p:extLst>
      <p:ext uri="{BB962C8B-B14F-4D97-AF65-F5344CB8AC3E}">
        <p14:creationId xmlns:p14="http://schemas.microsoft.com/office/powerpoint/2010/main" val="193191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72067" y="2492896"/>
            <a:ext cx="7408333" cy="4365104"/>
          </a:xfrm>
        </p:spPr>
        <p:txBody>
          <a:bodyPr>
            <a:normAutofit fontScale="92500" lnSpcReduction="20000"/>
          </a:bodyPr>
          <a:lstStyle/>
          <a:p>
            <a:pPr algn="just"/>
            <a:r>
              <a:rPr lang="es-AR" dirty="0"/>
              <a:t>Resumen de las señales diferentes comunes a la mayoría de los </a:t>
            </a:r>
            <a:r>
              <a:rPr lang="es-AR" i="1" dirty="0"/>
              <a:t>buses</a:t>
            </a:r>
            <a:r>
              <a:rPr lang="es-AR" dirty="0"/>
              <a:t> de E/S para “controlar” la transferencia:</a:t>
            </a:r>
          </a:p>
          <a:p>
            <a:pPr lvl="1" algn="just">
              <a:buFont typeface="Arial" panose="020B0604020202020204" pitchFamily="34" charset="0"/>
              <a:buChar char="•"/>
            </a:pPr>
            <a:r>
              <a:rPr lang="es-AR" dirty="0"/>
              <a:t>Señal de </a:t>
            </a:r>
            <a:r>
              <a:rPr lang="es-AR" i="1" dirty="0"/>
              <a:t>clock</a:t>
            </a:r>
            <a:r>
              <a:rPr lang="es-AR" dirty="0"/>
              <a:t>, que permite sincronizar el ciclo del </a:t>
            </a:r>
            <a:r>
              <a:rPr lang="es-AR" i="1" dirty="0"/>
              <a:t>bus</a:t>
            </a:r>
            <a:r>
              <a:rPr lang="es-AR" dirty="0"/>
              <a:t> con la operación de la CPU (CLK).</a:t>
            </a:r>
          </a:p>
          <a:p>
            <a:pPr lvl="1" algn="just">
              <a:buFont typeface="Arial" panose="020B0604020202020204" pitchFamily="34" charset="0"/>
              <a:buChar char="•"/>
            </a:pPr>
            <a:r>
              <a:rPr lang="es-AR" dirty="0"/>
              <a:t>Señal que puede habilitar un tiempo de espera.</a:t>
            </a:r>
          </a:p>
          <a:p>
            <a:pPr lvl="1" algn="just">
              <a:buFont typeface="Arial" panose="020B0604020202020204" pitchFamily="34" charset="0"/>
              <a:buChar char="•"/>
            </a:pPr>
            <a:r>
              <a:rPr lang="es-AR" dirty="0"/>
              <a:t>Señal de lectura o escritura a un dispositivo de E/S o a la memoria (IOR o IOW)</a:t>
            </a:r>
          </a:p>
          <a:p>
            <a:pPr lvl="1" algn="just">
              <a:buFont typeface="Arial" panose="020B0604020202020204" pitchFamily="34" charset="0"/>
              <a:buChar char="•"/>
            </a:pPr>
            <a:r>
              <a:rPr lang="es-AR" dirty="0"/>
              <a:t>Señales de interrupción a la CPU (IRQn)</a:t>
            </a:r>
          </a:p>
          <a:p>
            <a:pPr lvl="1" algn="just">
              <a:buFont typeface="Arial" panose="020B0604020202020204" pitchFamily="34" charset="0"/>
              <a:buChar char="•"/>
            </a:pPr>
            <a:r>
              <a:rPr lang="es-AR" dirty="0"/>
              <a:t>Señales de reconocimiento (aceptación o requerimiento), que permiten el diálogo de los dispositivos durante la transferencia (por ej. la técnica de </a:t>
            </a:r>
            <a:r>
              <a:rPr lang="es-AR" i="1" dirty="0"/>
              <a:t>hand shaking</a:t>
            </a:r>
            <a:r>
              <a:rPr lang="es-AR" dirty="0"/>
              <a:t>)</a:t>
            </a:r>
          </a:p>
          <a:p>
            <a:pPr lvl="1" algn="just">
              <a:buFont typeface="Arial" panose="020B0604020202020204" pitchFamily="34" charset="0"/>
              <a:buChar char="•"/>
            </a:pPr>
            <a:r>
              <a:rPr lang="es-AR" dirty="0"/>
              <a:t>Señal de </a:t>
            </a:r>
            <a:r>
              <a:rPr lang="es-AR" i="1" dirty="0"/>
              <a:t>bus</a:t>
            </a:r>
            <a:r>
              <a:rPr lang="es-AR" dirty="0"/>
              <a:t> cedido u ocupado.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128946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276872"/>
            <a:ext cx="7408333" cy="4581128"/>
          </a:xfrm>
        </p:spPr>
        <p:txBody>
          <a:bodyPr>
            <a:normAutofit fontScale="85000" lnSpcReduction="10000"/>
          </a:bodyPr>
          <a:lstStyle/>
          <a:p>
            <a:pPr algn="just"/>
            <a:r>
              <a:rPr lang="es-AR" dirty="0"/>
              <a:t>Las señales de dirección permiten representar la dirección del emisor y el receptor (A</a:t>
            </a:r>
            <a:r>
              <a:rPr lang="es-AR" baseline="-25000" dirty="0"/>
              <a:t>n</a:t>
            </a:r>
            <a:r>
              <a:rPr lang="es-AR" dirty="0"/>
              <a:t>).</a:t>
            </a:r>
          </a:p>
          <a:p>
            <a:pPr algn="just"/>
            <a:r>
              <a:rPr lang="es-AR" dirty="0"/>
              <a:t>Cada dispositivo de E/S tiene asociada una combinación binaria. Por ej., cuando se envía una transferencia al receptor, éste “reconoce” su dirección tomando los bits A</a:t>
            </a:r>
            <a:r>
              <a:rPr lang="es-AR" baseline="-25000" dirty="0"/>
              <a:t>n </a:t>
            </a:r>
            <a:r>
              <a:rPr lang="es-AR" dirty="0"/>
              <a:t>del </a:t>
            </a:r>
            <a:r>
              <a:rPr lang="es-AR" i="1" dirty="0"/>
              <a:t>bus</a:t>
            </a:r>
            <a:r>
              <a:rPr lang="es-AR" dirty="0"/>
              <a:t> y decodificándolos con un circuito lógico o “lógica circuital”. O sea que las señales de dirección permiten contestar las preguntas: ¿de quién? y ¿a quién?</a:t>
            </a:r>
          </a:p>
          <a:p>
            <a:pPr algn="just"/>
            <a:r>
              <a:rPr lang="es-AR" dirty="0"/>
              <a:t>Las señales de dato representan los bits del mensaje a transferir (D</a:t>
            </a:r>
            <a:r>
              <a:rPr lang="es-AR" baseline="-25000" dirty="0"/>
              <a:t>n</a:t>
            </a:r>
            <a:r>
              <a:rPr lang="es-AR" dirty="0"/>
              <a:t>). El ancho del bus de datos o bien la cantidad de líneas afectadas a la transferencia elemental dan una medida de potencial de trabajo; esto es, a mayor, cantidad de bits transferidos en paralelo mayor capacidad de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61220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060848"/>
            <a:ext cx="7408333" cy="4797152"/>
          </a:xfrm>
        </p:spPr>
        <p:txBody>
          <a:bodyPr>
            <a:normAutofit fontScale="85000" lnSpcReduction="20000"/>
          </a:bodyPr>
          <a:lstStyle/>
          <a:p>
            <a:pPr algn="just"/>
            <a:r>
              <a:rPr lang="es-AR" dirty="0"/>
              <a:t>Las unidades de comunicación con el bus son unidades de HW, que actúan de intermediarias en la comunicación: CPU – memoria interna -&gt; controlador – periférico, y resuelven fundamentalmente, el problema de disparidad en los tiempos de operación entre las unidades que conectan. </a:t>
            </a:r>
          </a:p>
          <a:p>
            <a:pPr algn="just"/>
            <a:r>
              <a:rPr lang="es-AR" dirty="0"/>
              <a:t>Se pueden agrupar en:</a:t>
            </a:r>
          </a:p>
          <a:p>
            <a:pPr lvl="1" algn="just">
              <a:buFont typeface="Courier New" panose="02070309020205020404" pitchFamily="49" charset="0"/>
              <a:buChar char="o"/>
            </a:pPr>
            <a:r>
              <a:rPr lang="es-AR" dirty="0"/>
              <a:t>Interfaces paralelo</a:t>
            </a:r>
          </a:p>
          <a:p>
            <a:pPr lvl="1" algn="just">
              <a:buFont typeface="Courier New" panose="02070309020205020404" pitchFamily="49" charset="0"/>
              <a:buChar char="o"/>
            </a:pPr>
            <a:r>
              <a:rPr lang="es-AR" dirty="0"/>
              <a:t>Interfaces serie</a:t>
            </a:r>
          </a:p>
          <a:p>
            <a:pPr lvl="1" algn="just">
              <a:buFont typeface="Courier New" panose="02070309020205020404" pitchFamily="49" charset="0"/>
              <a:buChar char="o"/>
            </a:pPr>
            <a:r>
              <a:rPr lang="es-AR" dirty="0"/>
              <a:t>Controlador DMA</a:t>
            </a:r>
          </a:p>
          <a:p>
            <a:pPr lvl="1" algn="just">
              <a:buFont typeface="Courier New" panose="02070309020205020404" pitchFamily="49" charset="0"/>
              <a:buChar char="o"/>
            </a:pPr>
            <a:r>
              <a:rPr lang="es-AR" dirty="0"/>
              <a:t>Canal o procesador de entrada-salida (IOP – </a:t>
            </a:r>
            <a:r>
              <a:rPr lang="es-AR" i="1" dirty="0"/>
              <a:t>Input Output Processor</a:t>
            </a:r>
            <a:r>
              <a:rPr lang="es-AR" dirty="0"/>
              <a:t>)</a:t>
            </a:r>
          </a:p>
          <a:p>
            <a:pPr algn="just"/>
            <a:r>
              <a:rPr lang="es-AR" dirty="0"/>
              <a:t>La elección del tipo de intermediario tiene que ver con las características de cada dispositivo que se ha de conectar. Así, en un mismo sistema pueden existir todos o algunos de ellos. A su vez, cada intermediario puede estar asociado con más de un dispositivo.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1100800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Los dispositivos de E/S permiten la comunicación de la CPU/memoria con el medio externo. O sea que son aquellas unidades que permiten la entrada (</a:t>
            </a:r>
            <a:r>
              <a:rPr lang="es-AR" i="1" dirty="0"/>
              <a:t>Input</a:t>
            </a:r>
            <a:r>
              <a:rPr lang="es-AR" dirty="0"/>
              <a:t> o 1) o la salida (</a:t>
            </a:r>
            <a:r>
              <a:rPr lang="es-AR" i="1" dirty="0"/>
              <a:t>Output</a:t>
            </a:r>
            <a:r>
              <a:rPr lang="es-AR" dirty="0"/>
              <a:t> u 0), o ambas.</a:t>
            </a:r>
          </a:p>
          <a:p>
            <a:pPr algn="just"/>
            <a:r>
              <a:rPr lang="es-AR" dirty="0"/>
              <a:t>La relación entre la CPU y los periféricos no puede ser directa sino que se necesitan nexos físicos, cuya función establezca los controles para lograr una transferencia. Éstos también forman parte del conjunto “dispositivos de E/S”….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Dispositivos de E/S</a:t>
            </a:r>
          </a:p>
        </p:txBody>
      </p:sp>
    </p:spTree>
    <p:extLst>
      <p:ext uri="{BB962C8B-B14F-4D97-AF65-F5344CB8AC3E}">
        <p14:creationId xmlns:p14="http://schemas.microsoft.com/office/powerpoint/2010/main" val="60579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El término </a:t>
            </a:r>
            <a:r>
              <a:rPr lang="es-AR" b="1" dirty="0"/>
              <a:t>controlador</a:t>
            </a:r>
            <a:r>
              <a:rPr lang="es-AR" dirty="0"/>
              <a:t> se utiliza en gran medida para definir cualquier unidad HW “que gobierne” a otra.</a:t>
            </a:r>
          </a:p>
          <a:p>
            <a:pPr algn="just"/>
            <a:r>
              <a:rPr lang="es-AR" dirty="0"/>
              <a:t>Un </a:t>
            </a:r>
            <a:r>
              <a:rPr lang="es-AR" b="1" dirty="0"/>
              <a:t>controlador de periférico</a:t>
            </a:r>
            <a:r>
              <a:rPr lang="es-AR" dirty="0"/>
              <a:t> es un dispositivo asociado en forma directa al periférico, que puede estar físicamente integrado a él, o bien separado de éste, y está constituido por:</a:t>
            </a:r>
          </a:p>
          <a:p>
            <a:pPr lvl="1" algn="just">
              <a:buFont typeface="Courier New" panose="02070309020205020404" pitchFamily="49" charset="0"/>
              <a:buChar char="o"/>
            </a:pPr>
            <a:r>
              <a:rPr lang="es-AR" dirty="0"/>
              <a:t>Un buffer interno (memoria RAM), que permite el almacenamiento de información que “viaja” desde o hacia el soporte</a:t>
            </a:r>
          </a:p>
          <a:p>
            <a:pPr lvl="1" algn="just">
              <a:buFont typeface="Courier New" panose="02070309020205020404" pitchFamily="49" charset="0"/>
              <a:buChar char="o"/>
            </a:pPr>
            <a:r>
              <a:rPr lang="es-AR" dirty="0"/>
              <a:t>Una lógica de control, que interpreta comandos de periférico, genera señales para su ejecución y gobierna así la unidad.</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Controladores</a:t>
            </a:r>
          </a:p>
        </p:txBody>
      </p:sp>
    </p:spTree>
    <p:extLst>
      <p:ext uri="{BB962C8B-B14F-4D97-AF65-F5344CB8AC3E}">
        <p14:creationId xmlns:p14="http://schemas.microsoft.com/office/powerpoint/2010/main" val="37788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Cada dispositivo distinto se asocia con su propio controlador. Su función se puede resumir en, por lo menos, dos operaciones fundamentales:</a:t>
            </a:r>
          </a:p>
          <a:p>
            <a:pPr lvl="1" algn="just">
              <a:buFont typeface="Wingdings" panose="05000000000000000000" pitchFamily="2" charset="2"/>
              <a:buChar char="§"/>
            </a:pPr>
            <a:r>
              <a:rPr lang="es-AR" dirty="0"/>
              <a:t>Aislar el SW de servicio de E/S, que se “ocupa” de la transferencia de los detalles específicos del HW del periférico y los convierte en invisible.</a:t>
            </a:r>
          </a:p>
          <a:p>
            <a:pPr lvl="1" algn="just">
              <a:buFont typeface="Wingdings" panose="05000000000000000000" pitchFamily="2" charset="2"/>
              <a:buChar char="§"/>
            </a:pPr>
            <a:r>
              <a:rPr lang="es-AR" dirty="0"/>
              <a:t>Compatibilizar la velocidad del periférico respecto de la del resto del sistema.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Controladores</a:t>
            </a:r>
          </a:p>
        </p:txBody>
      </p:sp>
    </p:spTree>
    <p:extLst>
      <p:ext uri="{BB962C8B-B14F-4D97-AF65-F5344CB8AC3E}">
        <p14:creationId xmlns:p14="http://schemas.microsoft.com/office/powerpoint/2010/main" val="258629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El Controlador de sistema libera a la CPU de ciertas tareas que pueden llevarse a cabo de manera independiente</a:t>
            </a:r>
          </a:p>
          <a:p>
            <a:pPr lvl="1" algn="just">
              <a:buFont typeface="Wingdings" panose="05000000000000000000" pitchFamily="2" charset="2"/>
              <a:buChar char="§"/>
            </a:pPr>
            <a:r>
              <a:rPr lang="es-AR" dirty="0"/>
              <a:t>El controlador </a:t>
            </a:r>
            <a:r>
              <a:rPr lang="es-AR" b="1" dirty="0"/>
              <a:t>DMA</a:t>
            </a:r>
            <a:r>
              <a:rPr lang="es-AR" dirty="0"/>
              <a:t> permite una transferencia entre un dispositivo de E/S y la memoria interna, sin intervención de la CPU (sólo su permiso).</a:t>
            </a:r>
          </a:p>
          <a:p>
            <a:pPr lvl="1" algn="just">
              <a:buFont typeface="Wingdings" panose="05000000000000000000" pitchFamily="2" charset="2"/>
              <a:buChar char="§"/>
            </a:pPr>
            <a:r>
              <a:rPr lang="es-AR" dirty="0"/>
              <a:t>El controlador programable de interrupciones atiende solicitudes de distintos dispositivos que requieren atención de la CPU y arbitra sus demandas.</a:t>
            </a:r>
          </a:p>
          <a:p>
            <a:pPr lvl="1" algn="just">
              <a:buFont typeface="Wingdings" panose="05000000000000000000" pitchFamily="2" charset="2"/>
              <a:buChar char="§"/>
            </a:pPr>
            <a:r>
              <a:rPr lang="es-AR" dirty="0"/>
              <a:t>El controlador de memorias tipo DRAM.</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Controladores de Sistema</a:t>
            </a:r>
          </a:p>
        </p:txBody>
      </p:sp>
    </p:spTree>
    <p:extLst>
      <p:ext uri="{BB962C8B-B14F-4D97-AF65-F5344CB8AC3E}">
        <p14:creationId xmlns:p14="http://schemas.microsoft.com/office/powerpoint/2010/main" val="291497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85000" lnSpcReduction="10000"/>
          </a:bodyPr>
          <a:lstStyle/>
          <a:p>
            <a:pPr algn="just"/>
            <a:r>
              <a:rPr lang="es-AR" dirty="0"/>
              <a:t>Un </a:t>
            </a:r>
            <a:r>
              <a:rPr lang="es-AR" b="1" dirty="0"/>
              <a:t>adaptador</a:t>
            </a:r>
            <a:r>
              <a:rPr lang="es-AR" dirty="0"/>
              <a:t> provee una función para conectar y lograr la operación de un componente conectado a un bus. Un adaptador puede residir en una tarjeta o en la placa del sistema (integrado en un chip). Por ej., un </a:t>
            </a:r>
            <a:r>
              <a:rPr lang="es-AR" u="sng" dirty="0"/>
              <a:t>adaptador gráfico de video</a:t>
            </a:r>
            <a:r>
              <a:rPr lang="es-AR" dirty="0"/>
              <a:t> se usa para controlar la operación de un video y su relación con el bus.</a:t>
            </a:r>
          </a:p>
          <a:p>
            <a:pPr algn="just"/>
            <a:r>
              <a:rPr lang="es-AR" dirty="0"/>
              <a:t>Las unidades que constituyen este adaptador son básicamente el controlador de video (por ej. trazado de rayos), el procesador de video (por ej. procesa imágenes según estén codificadas; como rotarlas) y el conversor analógico-digital (por ej. convierte la imagen digital a señal analógica y regula la frecuencia de refresco de la pantalla). O sea que todo dispositivo que no cumpla la función por sí solo necesita su propio adaptador.</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Adaptadores</a:t>
            </a:r>
          </a:p>
        </p:txBody>
      </p:sp>
    </p:spTree>
    <p:extLst>
      <p:ext uri="{BB962C8B-B14F-4D97-AF65-F5344CB8AC3E}">
        <p14:creationId xmlns:p14="http://schemas.microsoft.com/office/powerpoint/2010/main" val="201165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Un puerto (</a:t>
            </a:r>
            <a:r>
              <a:rPr lang="es-AR" i="1" dirty="0"/>
              <a:t>port</a:t>
            </a:r>
            <a:r>
              <a:rPr lang="es-AR" dirty="0"/>
              <a:t>) es un área de almacenamiento alojada en una interface, que permite la comunicación de un periférico con la memoria para enviar o recibir una secuencia de bits.</a:t>
            </a:r>
          </a:p>
          <a:p>
            <a:pPr algn="just"/>
            <a:r>
              <a:rPr lang="es-AR" dirty="0"/>
              <a:t>El SW de sistema la identifica con su nombre, por ej. COM1, de la interfaz RS232 (el protocolo de transferencia puede “dar nombre” a la interfaz) al que nos referimos por su extendido uso, pero actualmente reemplazado por los puertos más evolucionados como el USB</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Puerto de E/S</a:t>
            </a:r>
          </a:p>
        </p:txBody>
      </p:sp>
    </p:spTree>
    <p:extLst>
      <p:ext uri="{BB962C8B-B14F-4D97-AF65-F5344CB8AC3E}">
        <p14:creationId xmlns:p14="http://schemas.microsoft.com/office/powerpoint/2010/main" val="1007186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Una interfaz es un HW que actúa de nexo entre un periférico o un adaptador y el bus. </a:t>
            </a:r>
          </a:p>
          <a:p>
            <a:pPr algn="just"/>
            <a:r>
              <a:rPr lang="es-AR" dirty="0"/>
              <a:t>Sirve, en primer término, para adecuar las señales y preparar la trasferencia elemental basada en un protocolo (por ej. un byte). </a:t>
            </a:r>
          </a:p>
          <a:p>
            <a:pPr algn="just"/>
            <a:r>
              <a:rPr lang="es-AR" dirty="0"/>
              <a:t>No tiene capacidad suficiente para tomar la responsabilidad de la transferencia completa (bloque), son la CPU o el canal los que asumen el control de una transferencia completa.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a:t>
            </a:r>
          </a:p>
        </p:txBody>
      </p:sp>
    </p:spTree>
    <p:extLst>
      <p:ext uri="{BB962C8B-B14F-4D97-AF65-F5344CB8AC3E}">
        <p14:creationId xmlns:p14="http://schemas.microsoft.com/office/powerpoint/2010/main" val="287832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564904"/>
            <a:ext cx="7408333" cy="4293096"/>
          </a:xfrm>
        </p:spPr>
        <p:txBody>
          <a:bodyPr>
            <a:normAutofit lnSpcReduction="10000"/>
          </a:bodyPr>
          <a:lstStyle/>
          <a:p>
            <a:pPr algn="just"/>
            <a:r>
              <a:rPr lang="es-AR" dirty="0"/>
              <a:t>Cuando se establece la conexión entre 2 unidades, una actúa de emisora y la otra de receptora. En el caso de que ambas unidades puedan invertir sus papeles, el sentido de la transferencia cambia, por lo tanto, una de las cosas que un controlador de bus debe controlar es el sentido de la transferencia. </a:t>
            </a:r>
          </a:p>
          <a:p>
            <a:pPr algn="just"/>
            <a:r>
              <a:rPr lang="es-AR" dirty="0"/>
              <a:t>Cada dato transferido por un bus se conoce como </a:t>
            </a:r>
            <a:r>
              <a:rPr lang="es-AR" b="1" dirty="0"/>
              <a:t>transferencia elemental</a:t>
            </a:r>
            <a:r>
              <a:rPr lang="es-AR" dirty="0"/>
              <a:t> y se produce en un tiempo determinado, regulado por el controlador, y denominado </a:t>
            </a:r>
            <a:r>
              <a:rPr lang="es-AR" b="1" dirty="0"/>
              <a:t>ciclo de bus</a:t>
            </a:r>
            <a:r>
              <a:rPr lang="es-AR" dirty="0"/>
              <a:t>.</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Buses</a:t>
            </a:r>
          </a:p>
        </p:txBody>
      </p:sp>
    </p:spTree>
    <p:extLst>
      <p:ext uri="{BB962C8B-B14F-4D97-AF65-F5344CB8AC3E}">
        <p14:creationId xmlns:p14="http://schemas.microsoft.com/office/powerpoint/2010/main" val="371301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Es un dispositivo HW que permite el control de la transferencia en paralelo entre el bus de sistema y un periférico.</a:t>
            </a:r>
          </a:p>
          <a:p>
            <a:pPr algn="just"/>
            <a:r>
              <a:rPr lang="es-AR" dirty="0"/>
              <a:t>Está asociada a una lógica de direccionamiento que permite establecer que esa interfaz ha sido seleccionada.</a:t>
            </a:r>
          </a:p>
          <a:p>
            <a:pPr algn="just"/>
            <a:r>
              <a:rPr lang="es-AR" dirty="0"/>
              <a:t>La interfaz cuenta con registros denominados </a:t>
            </a:r>
            <a:r>
              <a:rPr lang="es-AR" i="1" dirty="0"/>
              <a:t>ports</a:t>
            </a:r>
            <a:r>
              <a:rPr lang="es-AR" dirty="0"/>
              <a:t>. Un </a:t>
            </a:r>
            <a:r>
              <a:rPr lang="es-AR" i="1" dirty="0"/>
              <a:t>port</a:t>
            </a:r>
            <a:r>
              <a:rPr lang="es-AR" dirty="0"/>
              <a:t> está dividido en partes, por ej., registro de dato (o </a:t>
            </a:r>
            <a:r>
              <a:rPr lang="es-AR" i="1" dirty="0"/>
              <a:t>port</a:t>
            </a:r>
            <a:r>
              <a:rPr lang="es-AR" dirty="0"/>
              <a:t> de dato) y registro de control (o </a:t>
            </a:r>
            <a:r>
              <a:rPr lang="es-AR" i="1" dirty="0"/>
              <a:t>port</a:t>
            </a:r>
            <a:r>
              <a:rPr lang="es-AR" dirty="0"/>
              <a:t> de control).</a:t>
            </a:r>
          </a:p>
          <a:p>
            <a:pPr marL="0" indent="0" algn="just">
              <a:buNone/>
            </a:pPr>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paralela</a:t>
            </a:r>
          </a:p>
        </p:txBody>
      </p:sp>
    </p:spTree>
    <p:extLst>
      <p:ext uri="{BB962C8B-B14F-4D97-AF65-F5344CB8AC3E}">
        <p14:creationId xmlns:p14="http://schemas.microsoft.com/office/powerpoint/2010/main" val="399047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En la relación procesador-interfaz-periférico, el </a:t>
            </a:r>
            <a:r>
              <a:rPr lang="es-AR" i="1" dirty="0"/>
              <a:t>port</a:t>
            </a:r>
            <a:r>
              <a:rPr lang="es-AR" dirty="0"/>
              <a:t> está asociado al </a:t>
            </a:r>
            <a:r>
              <a:rPr lang="es-AR" i="1" dirty="0"/>
              <a:t>bus</a:t>
            </a:r>
            <a:r>
              <a:rPr lang="es-AR" dirty="0"/>
              <a:t> de sistema en su relación con la CPU y al </a:t>
            </a:r>
            <a:r>
              <a:rPr lang="es-AR" i="1" dirty="0"/>
              <a:t>bus</a:t>
            </a:r>
            <a:r>
              <a:rPr lang="es-AR" dirty="0"/>
              <a:t> E/S en su relación con el periférico; su función es lograr la transferencia elemental. </a:t>
            </a:r>
          </a:p>
          <a:p>
            <a:pPr algn="just"/>
            <a:r>
              <a:rPr lang="es-AR" dirty="0"/>
              <a:t>El registro de control tiene una función doble: en primer lugar, recibe un comando que puede enviar al periférico y, en segundo lugar, recibe señales de control de estado; o sea que c/u de sus </a:t>
            </a:r>
            <a:r>
              <a:rPr lang="es-AR" i="1" dirty="0"/>
              <a:t>bits</a:t>
            </a:r>
            <a:r>
              <a:rPr lang="es-AR" dirty="0"/>
              <a:t> se puede interpretar como indicadores de estado o </a:t>
            </a:r>
            <a:r>
              <a:rPr lang="es-AR" i="1" dirty="0"/>
              <a:t>flags</a:t>
            </a:r>
            <a:r>
              <a:rPr lang="es-AR" dirty="0"/>
              <a:t> que informen acerca de la transferencia.</a:t>
            </a:r>
          </a:p>
          <a:p>
            <a:pPr marL="0" indent="0" algn="just">
              <a:buNone/>
            </a:pPr>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paralela</a:t>
            </a:r>
          </a:p>
        </p:txBody>
      </p:sp>
    </p:spTree>
    <p:extLst>
      <p:ext uri="{BB962C8B-B14F-4D97-AF65-F5344CB8AC3E}">
        <p14:creationId xmlns:p14="http://schemas.microsoft.com/office/powerpoint/2010/main" val="13834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Cuando la CPU inicia una transferencia, coloca un comando en este registro, que se conoce como comando de inicialización; este comando determina si la operación va a ser de entrada o de salida y genera las señales de “entrada” o “salida” que indican el sentido de la transferencia.</a:t>
            </a:r>
          </a:p>
          <a:p>
            <a:pPr marL="0" indent="0" algn="just">
              <a:buNone/>
            </a:pPr>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paralela</a:t>
            </a:r>
          </a:p>
        </p:txBody>
      </p:sp>
    </p:spTree>
    <p:extLst>
      <p:ext uri="{BB962C8B-B14F-4D97-AF65-F5344CB8AC3E}">
        <p14:creationId xmlns:p14="http://schemas.microsoft.com/office/powerpoint/2010/main" val="3886572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276872"/>
            <a:ext cx="7408333" cy="4581128"/>
          </a:xfrm>
        </p:spPr>
        <p:txBody>
          <a:bodyPr>
            <a:normAutofit fontScale="92500"/>
          </a:bodyPr>
          <a:lstStyle/>
          <a:p>
            <a:pPr algn="just"/>
            <a:r>
              <a:rPr lang="es-AR" dirty="0"/>
              <a:t>El </a:t>
            </a:r>
            <a:r>
              <a:rPr lang="es-AR" b="1" dirty="0"/>
              <a:t>handshake</a:t>
            </a:r>
            <a:r>
              <a:rPr lang="es-AR" dirty="0"/>
              <a:t>, actividad de la interfaz-periférico, para una operación de salida (y luego de iniciada la transferencia):</a:t>
            </a:r>
          </a:p>
          <a:p>
            <a:pPr lvl="1" algn="just">
              <a:buFont typeface="Courier New" panose="02070309020205020404" pitchFamily="49" charset="0"/>
              <a:buChar char="o"/>
            </a:pPr>
            <a:r>
              <a:rPr lang="es-AR" dirty="0"/>
              <a:t>La CPU escribe el mensaje en un registro de dato del puerto o </a:t>
            </a:r>
            <a:r>
              <a:rPr lang="es-AR" i="1" dirty="0"/>
              <a:t>port</a:t>
            </a:r>
            <a:r>
              <a:rPr lang="es-AR" dirty="0"/>
              <a:t> de datos.</a:t>
            </a:r>
          </a:p>
          <a:p>
            <a:pPr lvl="1" algn="just">
              <a:buFont typeface="Courier New" panose="02070309020205020404" pitchFamily="49" charset="0"/>
              <a:buChar char="o"/>
            </a:pPr>
            <a:r>
              <a:rPr lang="es-AR" dirty="0"/>
              <a:t>La interfaz genera una señal de TE-ENVÍO-DATO al periférico.</a:t>
            </a:r>
          </a:p>
          <a:p>
            <a:pPr lvl="1" algn="just">
              <a:buFont typeface="Courier New" panose="02070309020205020404" pitchFamily="49" charset="0"/>
              <a:buChar char="o"/>
            </a:pPr>
            <a:r>
              <a:rPr lang="es-AR" dirty="0"/>
              <a:t>Cuando el periférico la toma, genera a su vez una señal de DATO-RECONOCIDO hacia la interfaz</a:t>
            </a:r>
          </a:p>
          <a:p>
            <a:pPr lvl="1" algn="just">
              <a:buFont typeface="Courier New" panose="02070309020205020404" pitchFamily="49" charset="0"/>
              <a:buChar char="o"/>
            </a:pPr>
            <a:r>
              <a:rPr lang="es-AR" dirty="0"/>
              <a:t>La CPU testea el registro de control de la interfaz, que le informa si la transferencia del mensaje fue exitosa.</a:t>
            </a:r>
          </a:p>
          <a:p>
            <a:pPr algn="just"/>
            <a:r>
              <a:rPr lang="es-AR" dirty="0"/>
              <a:t>El procedimiento se puede repetir tantas veces como sea necesario.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paralela</a:t>
            </a:r>
          </a:p>
        </p:txBody>
      </p:sp>
    </p:spTree>
    <p:extLst>
      <p:ext uri="{BB962C8B-B14F-4D97-AF65-F5344CB8AC3E}">
        <p14:creationId xmlns:p14="http://schemas.microsoft.com/office/powerpoint/2010/main" val="611873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92500" lnSpcReduction="20000"/>
          </a:bodyPr>
          <a:lstStyle/>
          <a:p>
            <a:pPr algn="just"/>
            <a:r>
              <a:rPr lang="es-AR" dirty="0"/>
              <a:t>En una operación de entrada (y luego de iniciada la transferencia):</a:t>
            </a:r>
          </a:p>
          <a:p>
            <a:pPr lvl="1" algn="just">
              <a:buFont typeface="Courier New" panose="02070309020205020404" pitchFamily="49" charset="0"/>
              <a:buChar char="o"/>
            </a:pPr>
            <a:r>
              <a:rPr lang="es-AR" dirty="0"/>
              <a:t>El periférico coloca el mensaje para transferir (actúa de emisor) en un bus de dato E/S y genera una señal TE-ENVÍO-DATO para la interfaz.</a:t>
            </a:r>
          </a:p>
          <a:p>
            <a:pPr lvl="1" algn="just">
              <a:buFont typeface="Courier New" panose="02070309020205020404" pitchFamily="49" charset="0"/>
              <a:buChar char="o"/>
            </a:pPr>
            <a:r>
              <a:rPr lang="es-AR" dirty="0"/>
              <a:t>La interfaz “contesta” con una señal de DATO-RECONOCIDO al periférico.</a:t>
            </a:r>
          </a:p>
          <a:p>
            <a:pPr lvl="1" algn="just">
              <a:buFont typeface="Courier New" panose="02070309020205020404" pitchFamily="49" charset="0"/>
              <a:buChar char="o"/>
            </a:pPr>
            <a:r>
              <a:rPr lang="es-AR" dirty="0"/>
              <a:t>La CPU testea el registro de control en la interfaz y toma el mensaje vía bus de dato.</a:t>
            </a:r>
          </a:p>
          <a:p>
            <a:pPr algn="just">
              <a:buFont typeface="Courier New" panose="02070309020205020404" pitchFamily="49" charset="0"/>
              <a:buChar char="o"/>
            </a:pPr>
            <a:r>
              <a:rPr lang="es-AR" dirty="0"/>
              <a:t>Esta conexión entre la interfaz y el periférico permite que ambos conozcan el estado de la otra unidad y se asegure así el éxito de la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paralela</a:t>
            </a:r>
          </a:p>
        </p:txBody>
      </p:sp>
    </p:spTree>
    <p:extLst>
      <p:ext uri="{BB962C8B-B14F-4D97-AF65-F5344CB8AC3E}">
        <p14:creationId xmlns:p14="http://schemas.microsoft.com/office/powerpoint/2010/main" val="228560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92500" lnSpcReduction="10000"/>
          </a:bodyPr>
          <a:lstStyle/>
          <a:p>
            <a:pPr algn="just"/>
            <a:r>
              <a:rPr lang="es-AR" dirty="0"/>
              <a:t>Es un dispositivo HW que permite el control de la transferencia de bits en serie entre el bus y un dispositivo de E/S.</a:t>
            </a:r>
          </a:p>
          <a:p>
            <a:pPr algn="just"/>
            <a:r>
              <a:rPr lang="es-AR" dirty="0"/>
              <a:t>Está asociado con una lógica de direccionamiento que permite establecer que esa interfaz fue seleccionada por el procesador para la transferencia.</a:t>
            </a:r>
          </a:p>
          <a:p>
            <a:pPr algn="just"/>
            <a:r>
              <a:rPr lang="es-AR" dirty="0"/>
              <a:t>Los registros de la interfaz constituyen el denominado puerto serie.</a:t>
            </a:r>
          </a:p>
          <a:p>
            <a:pPr algn="just"/>
            <a:r>
              <a:rPr lang="es-AR" dirty="0"/>
              <a:t>La interfaz se inicializa colocando un byte en su registro de control, que establece el tipo de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seria</a:t>
            </a:r>
          </a:p>
        </p:txBody>
      </p:sp>
    </p:spTree>
    <p:extLst>
      <p:ext uri="{BB962C8B-B14F-4D97-AF65-F5344CB8AC3E}">
        <p14:creationId xmlns:p14="http://schemas.microsoft.com/office/powerpoint/2010/main" val="1745639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En el </a:t>
            </a:r>
            <a:r>
              <a:rPr lang="es-AR" u="sng" dirty="0"/>
              <a:t>modo salida</a:t>
            </a:r>
            <a:r>
              <a:rPr lang="es-AR" dirty="0"/>
              <a:t> la interfaz recibe un dato enviado por la CPU a través del bus de dato; este dato se almacena en un registro de recepción relacionado con un registro de desplazamiento, que provoca la serialización de la unidad de información para transferir hacia el dispositivo.</a:t>
            </a:r>
          </a:p>
          <a:p>
            <a:pPr algn="just"/>
            <a:r>
              <a:rPr lang="es-AR" dirty="0"/>
              <a:t>En el </a:t>
            </a:r>
            <a:r>
              <a:rPr lang="es-AR" u="sng" dirty="0"/>
              <a:t>modo entrada</a:t>
            </a:r>
            <a:r>
              <a:rPr lang="es-AR" dirty="0"/>
              <a:t> otro registro de desplazamiento recibe la información bit tras bit desde el dispositivo y la coloca a disposición de la CPU cuando la unidad de información está completa en el registro.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seria</a:t>
            </a:r>
          </a:p>
        </p:txBody>
      </p:sp>
    </p:spTree>
    <p:extLst>
      <p:ext uri="{BB962C8B-B14F-4D97-AF65-F5344CB8AC3E}">
        <p14:creationId xmlns:p14="http://schemas.microsoft.com/office/powerpoint/2010/main" val="1107401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92500" lnSpcReduction="10000"/>
          </a:bodyPr>
          <a:lstStyle/>
          <a:p>
            <a:pPr algn="just"/>
            <a:r>
              <a:rPr lang="es-AR" dirty="0"/>
              <a:t>La </a:t>
            </a:r>
            <a:r>
              <a:rPr lang="es-AR" u="sng" dirty="0"/>
              <a:t>interfaz serie</a:t>
            </a:r>
            <a:r>
              <a:rPr lang="es-AR" dirty="0"/>
              <a:t> acepta las modalidades </a:t>
            </a:r>
            <a:r>
              <a:rPr lang="es-AR" u="sng" dirty="0"/>
              <a:t>sincrónica</a:t>
            </a:r>
            <a:r>
              <a:rPr lang="es-AR" dirty="0"/>
              <a:t> y </a:t>
            </a:r>
            <a:r>
              <a:rPr lang="es-AR" u="sng" dirty="0"/>
              <a:t>asincrónica</a:t>
            </a:r>
            <a:r>
              <a:rPr lang="es-AR" dirty="0"/>
              <a:t>; sin embargo, cuando los datos se transmiten en una línea desde un punto al otro, se produce un retardo de la señal en el medio de transmisión, que provoca incertidumbre acerca de dónde termina un bit y donde empieza el otro. </a:t>
            </a:r>
          </a:p>
          <a:p>
            <a:pPr algn="just"/>
            <a:r>
              <a:rPr lang="es-AR" dirty="0"/>
              <a:t>Además, otra desventaja con la transmisión paralela es que la transmisión serie crea la dificultad de la delimitación de los caracteres; esto es, al enviarse los bits uno tras otro, no se sabe dónde empieza y donde termina un caracter.</a:t>
            </a:r>
          </a:p>
          <a:p>
            <a:pPr algn="just"/>
            <a:r>
              <a:rPr lang="es-AR" dirty="0"/>
              <a:t>La técnica utilizada para resolver el problema depende de que la transmisión sea sincrónica o asincrónica.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Interfaces – Interfaz seria</a:t>
            </a:r>
          </a:p>
        </p:txBody>
      </p:sp>
    </p:spTree>
    <p:extLst>
      <p:ext uri="{BB962C8B-B14F-4D97-AF65-F5344CB8AC3E}">
        <p14:creationId xmlns:p14="http://schemas.microsoft.com/office/powerpoint/2010/main" val="3350392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Ejemplos de interfaces relacionadas con discos:</a:t>
            </a:r>
          </a:p>
          <a:p>
            <a:pPr lvl="1" algn="just">
              <a:buFont typeface="Wingdings" panose="05000000000000000000" pitchFamily="2" charset="2"/>
              <a:buChar char="q"/>
            </a:pPr>
            <a:r>
              <a:rPr lang="es-AR" dirty="0"/>
              <a:t>Interfaz IDE (ATA)</a:t>
            </a:r>
          </a:p>
          <a:p>
            <a:pPr lvl="1" algn="just">
              <a:buFont typeface="Wingdings" panose="05000000000000000000" pitchFamily="2" charset="2"/>
              <a:buChar char="q"/>
            </a:pPr>
            <a:r>
              <a:rPr lang="es-AR" dirty="0"/>
              <a:t>Interfaz E-IDE (Enhanced IDE) (ATA-2)</a:t>
            </a:r>
          </a:p>
          <a:p>
            <a:pPr lvl="1" algn="just">
              <a:buFont typeface="Wingdings" panose="05000000000000000000" pitchFamily="2" charset="2"/>
              <a:buChar char="q"/>
            </a:pPr>
            <a:r>
              <a:rPr lang="es-AR" dirty="0"/>
              <a:t>Interfaz Ultra ATA (Ultra DMA/33)</a:t>
            </a:r>
          </a:p>
          <a:p>
            <a:pPr lvl="1" algn="just">
              <a:buFont typeface="Wingdings" panose="05000000000000000000" pitchFamily="2" charset="2"/>
              <a:buChar char="q"/>
            </a:pPr>
            <a:r>
              <a:rPr lang="es-AR" dirty="0"/>
              <a:t>Interfaz SCSI</a:t>
            </a:r>
          </a:p>
          <a:p>
            <a:pPr lvl="1" algn="just">
              <a:buFont typeface="Wingdings" panose="05000000000000000000" pitchFamily="2" charset="2"/>
              <a:buChar char="q"/>
            </a:pPr>
            <a:r>
              <a:rPr lang="es-AR" dirty="0"/>
              <a:t>Interfaz SATA</a:t>
            </a:r>
          </a:p>
          <a:p>
            <a:pPr algn="just"/>
            <a:r>
              <a:rPr lang="es-AR" u="sng" dirty="0"/>
              <a:t>Ejercicio</a:t>
            </a:r>
            <a:r>
              <a:rPr lang="es-AR" dirty="0"/>
              <a:t>: Investigar las características técnicas de estas interfaces y realizar una tabla comparativa que contemple las diferencias entre ellas, considerando los parámetros modo y velocidad de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Tipo de interfaz para disco rígido</a:t>
            </a:r>
          </a:p>
        </p:txBody>
      </p:sp>
    </p:spTree>
    <p:extLst>
      <p:ext uri="{BB962C8B-B14F-4D97-AF65-F5344CB8AC3E}">
        <p14:creationId xmlns:p14="http://schemas.microsoft.com/office/powerpoint/2010/main" val="4286528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Es un procesador “dedicado” o “específico” para controlar las transferencias de E/S sin intervención de la CPU en la ejecución del SW de E/S. </a:t>
            </a:r>
          </a:p>
          <a:p>
            <a:pPr algn="just"/>
            <a:r>
              <a:rPr lang="es-AR" dirty="0"/>
              <a:t>El </a:t>
            </a:r>
            <a:r>
              <a:rPr lang="es-AR" b="1" dirty="0"/>
              <a:t>IOP</a:t>
            </a:r>
            <a:r>
              <a:rPr lang="es-AR" dirty="0"/>
              <a:t> (</a:t>
            </a:r>
            <a:r>
              <a:rPr lang="es-AR" i="1" dirty="0"/>
              <a:t>Input-Output Processor</a:t>
            </a:r>
            <a:r>
              <a:rPr lang="es-AR" dirty="0"/>
              <a:t>) realiza sus actividades en paralelo con la actividad que involucre a la CPU. Obtiene de la memoria y ejecuta las instrucciones de E/S y también puede realizar cálculos, saltos y otras tareas propias de la CPU pero orientadas a la gestión de E/S.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Canal o Procesador E/S</a:t>
            </a:r>
          </a:p>
        </p:txBody>
      </p:sp>
    </p:spTree>
    <p:extLst>
      <p:ext uri="{BB962C8B-B14F-4D97-AF65-F5344CB8AC3E}">
        <p14:creationId xmlns:p14="http://schemas.microsoft.com/office/powerpoint/2010/main" val="125716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564904"/>
            <a:ext cx="7408333" cy="4293096"/>
          </a:xfrm>
        </p:spPr>
        <p:txBody>
          <a:bodyPr>
            <a:normAutofit/>
          </a:bodyPr>
          <a:lstStyle/>
          <a:p>
            <a:pPr algn="just"/>
            <a:r>
              <a:rPr lang="es-AR" dirty="0"/>
              <a:t>Si establecemos un orden por niveles de </a:t>
            </a:r>
            <a:r>
              <a:rPr lang="es-AR" i="1" dirty="0"/>
              <a:t>buses</a:t>
            </a:r>
            <a:r>
              <a:rPr lang="es-AR" dirty="0"/>
              <a:t>, desde los internos en un chip hacia afuera, podemos determinar características propias de cada nivel.</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a:t>
            </a:r>
          </a:p>
        </p:txBody>
      </p:sp>
    </p:spTree>
    <p:extLst>
      <p:ext uri="{BB962C8B-B14F-4D97-AF65-F5344CB8AC3E}">
        <p14:creationId xmlns:p14="http://schemas.microsoft.com/office/powerpoint/2010/main" val="2671799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276872"/>
            <a:ext cx="7408333" cy="4581128"/>
          </a:xfrm>
        </p:spPr>
        <p:txBody>
          <a:bodyPr>
            <a:normAutofit fontScale="85000" lnSpcReduction="20000"/>
          </a:bodyPr>
          <a:lstStyle/>
          <a:p>
            <a:pPr algn="just"/>
            <a:r>
              <a:rPr lang="es-AR" dirty="0"/>
              <a:t>Los aspectos fundamentales para resolver durante una transferencia son:</a:t>
            </a:r>
          </a:p>
          <a:p>
            <a:pPr lvl="1" algn="just">
              <a:buFont typeface="Courier New" panose="02070309020205020404" pitchFamily="49" charset="0"/>
              <a:buChar char="o"/>
            </a:pPr>
            <a:r>
              <a:rPr lang="es-AR" dirty="0"/>
              <a:t>Sincronizar los tiempos de transferencia entre la CPU-memoria y el periférico.</a:t>
            </a:r>
          </a:p>
          <a:p>
            <a:pPr lvl="1" algn="just">
              <a:buFont typeface="Courier New" panose="02070309020205020404" pitchFamily="49" charset="0"/>
              <a:buChar char="o"/>
            </a:pPr>
            <a:r>
              <a:rPr lang="es-AR" dirty="0"/>
              <a:t>Decodificar los bits que identifican al dispositivo. El dispositivo debe incluir la lógica de direccionamiento que le permita reconocerlo.</a:t>
            </a:r>
          </a:p>
          <a:p>
            <a:pPr lvl="1" algn="just">
              <a:buFont typeface="Courier New" panose="02070309020205020404" pitchFamily="49" charset="0"/>
              <a:buChar char="o"/>
            </a:pPr>
            <a:r>
              <a:rPr lang="es-AR" dirty="0"/>
              <a:t>Convertir, si es necesario, un mensaje serie a paralelo, o al revés.</a:t>
            </a:r>
          </a:p>
          <a:p>
            <a:pPr lvl="1" algn="just">
              <a:buFont typeface="Courier New" panose="02070309020205020404" pitchFamily="49" charset="0"/>
              <a:buChar char="o"/>
            </a:pPr>
            <a:r>
              <a:rPr lang="es-AR" dirty="0"/>
              <a:t>Convertir, si es necesario, el mensaje enviado de un formato a otro. Es posible que la unidad de transferencia del dispositivo no sea compatible con la unidad de trabajo de la CPU.</a:t>
            </a:r>
          </a:p>
          <a:p>
            <a:pPr lvl="1" algn="just">
              <a:buFont typeface="Courier New" panose="02070309020205020404" pitchFamily="49" charset="0"/>
              <a:buChar char="o"/>
            </a:pPr>
            <a:r>
              <a:rPr lang="es-AR" dirty="0"/>
              <a:t>Convertir, si es necesario, el mensaje enviado de un código a otro.</a:t>
            </a:r>
          </a:p>
          <a:p>
            <a:pPr lvl="1" algn="just">
              <a:buFont typeface="Courier New" panose="02070309020205020404" pitchFamily="49" charset="0"/>
              <a:buChar char="o"/>
            </a:pPr>
            <a:r>
              <a:rPr lang="es-AR" dirty="0"/>
              <a:t>Controlar, si es posible, que el mensaje enviado se reciba de forma correcta</a:t>
            </a:r>
          </a:p>
          <a:p>
            <a:pPr lvl="1" algn="just">
              <a:buFont typeface="Courier New" panose="02070309020205020404" pitchFamily="49" charset="0"/>
              <a:buChar char="o"/>
            </a:pPr>
            <a:r>
              <a:rPr lang="es-AR" dirty="0"/>
              <a:t>Decodificar un comando para el dispositivo.</a:t>
            </a:r>
          </a:p>
          <a:p>
            <a:pPr lvl="1" algn="just">
              <a:buFont typeface="Courier New" panose="02070309020205020404" pitchFamily="49" charset="0"/>
              <a:buChar char="o"/>
            </a:pPr>
            <a:r>
              <a:rPr lang="es-AR" dirty="0"/>
              <a:t>Controlar las banderas de estado.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Transferencias de E/S</a:t>
            </a:r>
          </a:p>
        </p:txBody>
      </p:sp>
    </p:spTree>
    <p:extLst>
      <p:ext uri="{BB962C8B-B14F-4D97-AF65-F5344CB8AC3E}">
        <p14:creationId xmlns:p14="http://schemas.microsoft.com/office/powerpoint/2010/main" val="27700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Se denominan </a:t>
            </a:r>
            <a:r>
              <a:rPr lang="es-AR" u="sng" dirty="0"/>
              <a:t>maestros</a:t>
            </a:r>
            <a:r>
              <a:rPr lang="es-AR" dirty="0"/>
              <a:t> a los dispositivos que tienen el control del bus en un momento determinado. Un maestro puede enviar las señales de control, dirección y dato sobre el bus; conoce la dirección del emisor del mensaje y la dirección del receptor.</a:t>
            </a:r>
          </a:p>
          <a:p>
            <a:pPr algn="just"/>
            <a:r>
              <a:rPr lang="es-AR" dirty="0"/>
              <a:t>Los dispositivos restantes, conectados al bus pero que no lo controlan, se denominan </a:t>
            </a:r>
            <a:r>
              <a:rPr lang="es-AR" u="sng" dirty="0"/>
              <a:t>esclavos</a:t>
            </a:r>
            <a:r>
              <a:rPr lang="es-AR" dirty="0"/>
              <a:t>; un esclavo puede pedir un servicio de transferencia (</a:t>
            </a:r>
            <a:r>
              <a:rPr lang="es-AR" i="1" dirty="0"/>
              <a:t>request</a:t>
            </a:r>
            <a:r>
              <a:rPr lang="es-AR" dirty="0"/>
              <a:t>) pero no inicializarla.</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Transferencias de E/S</a:t>
            </a:r>
          </a:p>
        </p:txBody>
      </p:sp>
    </p:spTree>
    <p:extLst>
      <p:ext uri="{BB962C8B-B14F-4D97-AF65-F5344CB8AC3E}">
        <p14:creationId xmlns:p14="http://schemas.microsoft.com/office/powerpoint/2010/main" val="2579063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92500" lnSpcReduction="20000"/>
          </a:bodyPr>
          <a:lstStyle/>
          <a:p>
            <a:pPr algn="just"/>
            <a:r>
              <a:rPr lang="es-AR" dirty="0"/>
              <a:t>Son aquellos programas que “conocen” el dispositivo periférico. Es decir, todas las particularidades de los distintos tipos de periféricos son conocidas por el S.O. por medio de </a:t>
            </a:r>
            <a:r>
              <a:rPr lang="es-AR" i="1" dirty="0"/>
              <a:t>drivers</a:t>
            </a:r>
            <a:r>
              <a:rPr lang="es-AR" dirty="0"/>
              <a:t> que, como ya se indicó, son programas en cuya codificación se hace referencia a los comandos propios de cada periférico. </a:t>
            </a:r>
          </a:p>
          <a:p>
            <a:pPr algn="just"/>
            <a:r>
              <a:rPr lang="es-AR" dirty="0"/>
              <a:t>Así como un controlador puede atender varios periféricos idénticos, un </a:t>
            </a:r>
            <a:r>
              <a:rPr lang="es-AR" i="1" dirty="0"/>
              <a:t>driver</a:t>
            </a:r>
            <a:r>
              <a:rPr lang="es-AR" dirty="0"/>
              <a:t> de un periférico es un programa bastante diferente a un </a:t>
            </a:r>
            <a:r>
              <a:rPr lang="es-AR" i="1" dirty="0"/>
              <a:t>driver</a:t>
            </a:r>
            <a:r>
              <a:rPr lang="es-AR" dirty="0"/>
              <a:t> de otro.</a:t>
            </a:r>
          </a:p>
          <a:p>
            <a:pPr algn="just"/>
            <a:r>
              <a:rPr lang="es-AR" dirty="0"/>
              <a:t>Cada </a:t>
            </a:r>
            <a:r>
              <a:rPr lang="es-AR" i="1" dirty="0"/>
              <a:t>driver</a:t>
            </a:r>
            <a:r>
              <a:rPr lang="es-AR" dirty="0"/>
              <a:t> actúa como un receptor de requerimientos de otros programas, que pertenecen a otro nivel y desconocen las peculiaridades de c/u de los distintos dispositivos externos.</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Drivers</a:t>
            </a:r>
          </a:p>
        </p:txBody>
      </p:sp>
    </p:spTree>
    <p:extLst>
      <p:ext uri="{BB962C8B-B14F-4D97-AF65-F5344CB8AC3E}">
        <p14:creationId xmlns:p14="http://schemas.microsoft.com/office/powerpoint/2010/main" val="3491288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Cuando un driver es “llamado” para producir un servicio, debe conocer qué controles y actividades se deben realizar y en qué orden se debe enviar la secuencia de operaciones al controlador del periférico. </a:t>
            </a:r>
          </a:p>
          <a:p>
            <a:pPr algn="just"/>
            <a:r>
              <a:rPr lang="es-AR" dirty="0"/>
              <a:t>Una instrucción del </a:t>
            </a:r>
            <a:r>
              <a:rPr lang="es-AR" i="1" dirty="0"/>
              <a:t>driver</a:t>
            </a:r>
            <a:r>
              <a:rPr lang="es-AR" dirty="0"/>
              <a:t> permite la copia de un comando de un registro de control asociado al periférico; este programa, por lo general, espera que el controlador complete la operación comandada.</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Drivers</a:t>
            </a:r>
          </a:p>
        </p:txBody>
      </p:sp>
    </p:spTree>
    <p:extLst>
      <p:ext uri="{BB962C8B-B14F-4D97-AF65-F5344CB8AC3E}">
        <p14:creationId xmlns:p14="http://schemas.microsoft.com/office/powerpoint/2010/main" val="213845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Conociendo que muchos controladores aceptan más de un comando por vez, es posible que la ejecución del </a:t>
            </a:r>
            <a:r>
              <a:rPr lang="es-AR" i="1" dirty="0"/>
              <a:t>driver</a:t>
            </a:r>
            <a:r>
              <a:rPr lang="es-AR" dirty="0"/>
              <a:t> se suspenda hasta que el controlador envíe un aviso de “ya terminé” (este aviso suele entregarse mediante una señal de interrupción).</a:t>
            </a:r>
          </a:p>
          <a:p>
            <a:pPr algn="just"/>
            <a:r>
              <a:rPr lang="es-AR" dirty="0"/>
              <a:t>Además, el </a:t>
            </a:r>
            <a:r>
              <a:rPr lang="es-AR" i="1" dirty="0"/>
              <a:t>driver</a:t>
            </a:r>
            <a:r>
              <a:rPr lang="es-AR" dirty="0"/>
              <a:t> debe contener una seria de instrucciones que permitan la evaluación final de la o las operaciones realizadas y debe poder “armar” un informe de errores (en caso de que los haya) para el programa llamador de nivel superior.</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Drivers</a:t>
            </a:r>
          </a:p>
        </p:txBody>
      </p:sp>
    </p:spTree>
    <p:extLst>
      <p:ext uri="{BB962C8B-B14F-4D97-AF65-F5344CB8AC3E}">
        <p14:creationId xmlns:p14="http://schemas.microsoft.com/office/powerpoint/2010/main" val="4248361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a:bodyPr>
          <a:lstStyle/>
          <a:p>
            <a:pPr algn="just"/>
            <a:r>
              <a:rPr lang="es-AR" dirty="0"/>
              <a:t>Para llevar a cabo la transferencia completa se pueden identificar modos o métodos:</a:t>
            </a:r>
          </a:p>
          <a:p>
            <a:pPr lvl="1" algn="just">
              <a:buFont typeface="Wingdings" panose="05000000000000000000" pitchFamily="2" charset="2"/>
              <a:buChar char="Ø"/>
            </a:pPr>
            <a:r>
              <a:rPr lang="es-AR" dirty="0"/>
              <a:t>Transferencia controlada por programa</a:t>
            </a:r>
          </a:p>
          <a:p>
            <a:pPr lvl="1" algn="just">
              <a:buFont typeface="Wingdings" panose="05000000000000000000" pitchFamily="2" charset="2"/>
              <a:buChar char="Ø"/>
            </a:pPr>
            <a:r>
              <a:rPr lang="es-AR" dirty="0"/>
              <a:t>Transferencia iniciada por interrupción</a:t>
            </a:r>
          </a:p>
          <a:p>
            <a:pPr lvl="1" algn="just">
              <a:buFont typeface="Wingdings" panose="05000000000000000000" pitchFamily="2" charset="2"/>
              <a:buChar char="Ø"/>
            </a:pPr>
            <a:r>
              <a:rPr lang="es-AR" dirty="0"/>
              <a:t>Transferencia con acceso directo a memoria</a:t>
            </a:r>
          </a:p>
          <a:p>
            <a:pPr lvl="1" algn="just">
              <a:buFont typeface="Wingdings" panose="05000000000000000000" pitchFamily="2" charset="2"/>
              <a:buChar char="Ø"/>
            </a:pPr>
            <a:r>
              <a:rPr lang="es-AR" dirty="0"/>
              <a:t>Transferencia a través de un procesador IOP o modo canal</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Modalidades de E/S</a:t>
            </a:r>
          </a:p>
        </p:txBody>
      </p:sp>
    </p:spTree>
    <p:extLst>
      <p:ext uri="{BB962C8B-B14F-4D97-AF65-F5344CB8AC3E}">
        <p14:creationId xmlns:p14="http://schemas.microsoft.com/office/powerpoint/2010/main" val="1487117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204864"/>
            <a:ext cx="7408333" cy="4653136"/>
          </a:xfrm>
        </p:spPr>
        <p:txBody>
          <a:bodyPr>
            <a:normAutofit fontScale="85000" lnSpcReduction="10000"/>
          </a:bodyPr>
          <a:lstStyle/>
          <a:p>
            <a:pPr algn="just"/>
            <a:r>
              <a:rPr lang="es-AR" dirty="0"/>
              <a:t>Cuando la transferencia se denomina </a:t>
            </a:r>
            <a:r>
              <a:rPr lang="es-AR" b="1" dirty="0"/>
              <a:t>controlada por pgm</a:t>
            </a:r>
            <a:r>
              <a:rPr lang="es-AR" dirty="0"/>
              <a:t> (en inglés, </a:t>
            </a:r>
            <a:r>
              <a:rPr lang="es-AR" i="1" dirty="0"/>
              <a:t>program </a:t>
            </a:r>
            <a:r>
              <a:rPr lang="es-AR" dirty="0"/>
              <a:t>I/O; PIO), la que ejecuta el pgm de E/S es la CPU, que para comunicarse utiliza un bloque de HW denominado interfaz. De esta manera, es la CPU la que controla el acceso a memoria para ubicar el dato, a través de sus propios registros internos (por ej. el acumulador) y los de interfaz (por ej. número de puerto).</a:t>
            </a:r>
          </a:p>
          <a:p>
            <a:pPr algn="just"/>
            <a:r>
              <a:rPr lang="es-AR" dirty="0"/>
              <a:t>En esta modalidad la CPU debe verificar el estado de la interfaz a través del </a:t>
            </a:r>
            <a:r>
              <a:rPr lang="es-AR" u="sng" dirty="0"/>
              <a:t>puerto de control</a:t>
            </a:r>
            <a:r>
              <a:rPr lang="es-AR" dirty="0"/>
              <a:t> en forma continua.</a:t>
            </a:r>
          </a:p>
          <a:p>
            <a:pPr algn="just"/>
            <a:r>
              <a:rPr lang="es-AR" dirty="0"/>
              <a:t>Esta modalidad de E/S también se conoce como “por sondeo” que significa que es la CPU quien se ocupa de verificar el estado del periférico y no el periférico el que interrumpe a la CPU.</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Modalidades de E/S – Transferencia controlada por pgm</a:t>
            </a:r>
          </a:p>
        </p:txBody>
      </p:sp>
    </p:spTree>
    <p:extLst>
      <p:ext uri="{BB962C8B-B14F-4D97-AF65-F5344CB8AC3E}">
        <p14:creationId xmlns:p14="http://schemas.microsoft.com/office/powerpoint/2010/main" val="770458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fontScale="85000" lnSpcReduction="20000"/>
          </a:bodyPr>
          <a:lstStyle/>
          <a:p>
            <a:pPr algn="just"/>
            <a:r>
              <a:rPr lang="es-AR" dirty="0"/>
              <a:t>Una transferencia </a:t>
            </a:r>
            <a:r>
              <a:rPr lang="es-AR" b="1" dirty="0"/>
              <a:t>iniciada por interrupción</a:t>
            </a:r>
            <a:r>
              <a:rPr lang="es-AR" dirty="0"/>
              <a:t> (</a:t>
            </a:r>
            <a:r>
              <a:rPr lang="es-AR" i="1" dirty="0"/>
              <a:t>interrupt driver</a:t>
            </a:r>
            <a:r>
              <a:rPr lang="es-AR" dirty="0"/>
              <a:t>) proporciona una mejora al procedimiento anterior, que implica que la CPU, que es quien solicita la transferencia, no verifique de manera continua el estado de un dato listo para transferirse desde el dispositivo externo, sino que la interfaz asociada genere un aviso que indique que está preparada para transferir. </a:t>
            </a:r>
          </a:p>
          <a:p>
            <a:pPr algn="just"/>
            <a:r>
              <a:rPr lang="es-AR" dirty="0"/>
              <a:t>En este caso se expresa que la interfaz provoca la interrupción y, por supuesto, esto se indica con un bit de estado denominado </a:t>
            </a:r>
            <a:r>
              <a:rPr lang="es-AR" u="sng" dirty="0"/>
              <a:t>bit de interrupción</a:t>
            </a:r>
            <a:r>
              <a:rPr lang="es-AR" dirty="0"/>
              <a:t> (</a:t>
            </a:r>
            <a:r>
              <a:rPr lang="es-AR" i="1" dirty="0"/>
              <a:t>Interrupt Request Query</a:t>
            </a:r>
            <a:r>
              <a:rPr lang="es-AR" dirty="0"/>
              <a:t> o IRQ).</a:t>
            </a:r>
          </a:p>
          <a:p>
            <a:pPr algn="just"/>
            <a:r>
              <a:rPr lang="es-AR" dirty="0"/>
              <a:t>Por cada ciclo de ejecución de una instrucción la CPU consulta por interrupciones externas, si es así, guarda la información suficiente del estado del proceso que va a interrumpir, para luego poder reanudarlo.</a:t>
            </a:r>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Modalidades de E/S – Transferencia iniciada por interrupción</a:t>
            </a:r>
          </a:p>
        </p:txBody>
      </p:sp>
    </p:spTree>
    <p:extLst>
      <p:ext uri="{BB962C8B-B14F-4D97-AF65-F5344CB8AC3E}">
        <p14:creationId xmlns:p14="http://schemas.microsoft.com/office/powerpoint/2010/main" val="536266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420888"/>
            <a:ext cx="7408333" cy="4437112"/>
          </a:xfrm>
        </p:spPr>
        <p:txBody>
          <a:bodyPr>
            <a:normAutofit lnSpcReduction="10000"/>
          </a:bodyPr>
          <a:lstStyle/>
          <a:p>
            <a:pPr algn="just"/>
            <a:r>
              <a:rPr lang="es-AR" dirty="0"/>
              <a:t>Las interfaces pueden conectarse a la memoria a través del controlador de acceso directo a memoria (en inglés, </a:t>
            </a:r>
            <a:r>
              <a:rPr lang="es-AR" i="1" dirty="0"/>
              <a:t>Direct Memory Access</a:t>
            </a:r>
            <a:r>
              <a:rPr lang="es-AR" dirty="0"/>
              <a:t>, o DMA). </a:t>
            </a:r>
          </a:p>
          <a:p>
            <a:pPr algn="just"/>
            <a:r>
              <a:rPr lang="es-AR" dirty="0"/>
              <a:t>Los DMA están asociados a dispositivos rápidos y que transfieren la información en bloques, grupos de bytes.</a:t>
            </a:r>
          </a:p>
          <a:p>
            <a:pPr algn="just"/>
            <a:r>
              <a:rPr lang="es-AR" dirty="0"/>
              <a:t>La CPU sólo interviene indicándole como parámetro la cantidad de palabras a transferir, la posición inicial de la palabra en memoria interna y la dirección del dispositivo, y queda liberada para realizar otra actividad. </a:t>
            </a:r>
          </a:p>
          <a:p>
            <a:pPr algn="just"/>
            <a:endParaRPr lang="es-AR" dirty="0"/>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Modalidades de E/S – Transferencia con acceso directo a memoria</a:t>
            </a:r>
          </a:p>
        </p:txBody>
      </p:sp>
    </p:spTree>
    <p:extLst>
      <p:ext uri="{BB962C8B-B14F-4D97-AF65-F5344CB8AC3E}">
        <p14:creationId xmlns:p14="http://schemas.microsoft.com/office/powerpoint/2010/main" val="3084849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6" name="1 Marcador de contenido"/>
          <p:cNvSpPr>
            <a:spLocks noGrp="1"/>
          </p:cNvSpPr>
          <p:nvPr>
            <p:ph idx="1"/>
          </p:nvPr>
        </p:nvSpPr>
        <p:spPr>
          <a:xfrm>
            <a:off x="890929" y="2132856"/>
            <a:ext cx="7408333" cy="4725144"/>
          </a:xfrm>
        </p:spPr>
        <p:txBody>
          <a:bodyPr>
            <a:normAutofit fontScale="77500" lnSpcReduction="20000"/>
          </a:bodyPr>
          <a:lstStyle/>
          <a:p>
            <a:pPr algn="just"/>
            <a:r>
              <a:rPr lang="es-AR" dirty="0"/>
              <a:t>Cuando el registro de “cantidad de palabras a transferir” llega a cero, el DMA inhabilita la señal “solicita” y genera una señal de “interrupción” para la CPU. Cuando la CPU testea la señal “interrupción” controla el registro “cantidad de palabras transferidas”.</a:t>
            </a:r>
          </a:p>
          <a:p>
            <a:pPr algn="just"/>
            <a:r>
              <a:rPr lang="es-AR" dirty="0"/>
              <a:t>Ejemplo de señales del bus para la utilización del DMA:</a:t>
            </a:r>
          </a:p>
          <a:p>
            <a:pPr lvl="1" algn="just">
              <a:buFont typeface="Arial" panose="020B0604020202020204" pitchFamily="34" charset="0"/>
              <a:buChar char="•"/>
            </a:pPr>
            <a:r>
              <a:rPr lang="es-AR" dirty="0"/>
              <a:t>DRQ (</a:t>
            </a:r>
            <a:r>
              <a:rPr lang="es-AR" i="1" dirty="0"/>
              <a:t>DMA Request</a:t>
            </a:r>
            <a:r>
              <a:rPr lang="es-AR" dirty="0"/>
              <a:t>). Es similar a las líneas IRQ, pero se utiliza para solicitar acceso directo a memoria. Hay 3 de ellas (DRQ1 a DRQ3)</a:t>
            </a:r>
          </a:p>
          <a:p>
            <a:pPr lvl="1" algn="just">
              <a:buFont typeface="Arial" panose="020B0604020202020204" pitchFamily="34" charset="0"/>
              <a:buChar char="•"/>
            </a:pPr>
            <a:r>
              <a:rPr lang="es-AR" dirty="0"/>
              <a:t>DACK (</a:t>
            </a:r>
            <a:r>
              <a:rPr lang="es-AR" i="1" dirty="0"/>
              <a:t>DMA Acknowledge</a:t>
            </a:r>
            <a:r>
              <a:rPr lang="es-AR" dirty="0"/>
              <a:t>). Se utiliza para acusar recibo de la petición DRQ correspondiente.</a:t>
            </a:r>
          </a:p>
          <a:p>
            <a:pPr lvl="1" algn="just">
              <a:buFont typeface="Arial" panose="020B0604020202020204" pitchFamily="34" charset="0"/>
              <a:buChar char="•"/>
            </a:pPr>
            <a:r>
              <a:rPr lang="es-AR" dirty="0"/>
              <a:t>MEMR (</a:t>
            </a:r>
            <a:r>
              <a:rPr lang="es-AR" i="1" dirty="0"/>
              <a:t>Memory Read</a:t>
            </a:r>
            <a:r>
              <a:rPr lang="es-AR" dirty="0"/>
              <a:t>). Cuando se activa, esta señal indica a la memoria conectada al bus que escriba los datos en el bus de datos.</a:t>
            </a:r>
          </a:p>
          <a:p>
            <a:pPr lvl="1" algn="just">
              <a:buFont typeface="Arial" panose="020B0604020202020204" pitchFamily="34" charset="0"/>
              <a:buChar char="•"/>
            </a:pPr>
            <a:r>
              <a:rPr lang="es-AR" dirty="0"/>
              <a:t>MEMW (</a:t>
            </a:r>
            <a:r>
              <a:rPr lang="es-AR" i="1" dirty="0"/>
              <a:t>Memory Write</a:t>
            </a:r>
            <a:r>
              <a:rPr lang="es-AR" dirty="0"/>
              <a:t>). Cuando se activa, indica a la memoria que almacene los datos situados en el bus de datos.</a:t>
            </a:r>
          </a:p>
          <a:p>
            <a:pPr lvl="1" algn="just">
              <a:buFont typeface="Arial" panose="020B0604020202020204" pitchFamily="34" charset="0"/>
              <a:buChar char="•"/>
            </a:pPr>
            <a:r>
              <a:rPr lang="es-AR" dirty="0"/>
              <a:t>T/C (</a:t>
            </a:r>
            <a:r>
              <a:rPr lang="es-AR" i="1" dirty="0"/>
              <a:t>Terminal Count</a:t>
            </a:r>
            <a:r>
              <a:rPr lang="es-AR" dirty="0"/>
              <a:t>). Sirve para  señalar que el controlador DMA alcanzó el final de una transferencia.</a:t>
            </a:r>
          </a:p>
          <a:p>
            <a:pPr algn="just"/>
            <a:endParaRPr lang="es-AR" dirty="0"/>
          </a:p>
        </p:txBody>
      </p:sp>
      <p:sp>
        <p:nvSpPr>
          <p:cNvPr id="4" name="3 CuadroTexto"/>
          <p:cNvSpPr txBox="1"/>
          <p:nvPr/>
        </p:nvSpPr>
        <p:spPr>
          <a:xfrm>
            <a:off x="310620" y="1036743"/>
            <a:ext cx="8568952" cy="461665"/>
          </a:xfrm>
          <a:prstGeom prst="rect">
            <a:avLst/>
          </a:prstGeom>
          <a:noFill/>
        </p:spPr>
        <p:txBody>
          <a:bodyPr wrap="square" rtlCol="0">
            <a:spAutoFit/>
          </a:bodyPr>
          <a:lstStyle/>
          <a:p>
            <a:pPr algn="ctr"/>
            <a:r>
              <a:rPr lang="es-AR" sz="2400" i="1" dirty="0">
                <a:solidFill>
                  <a:schemeClr val="bg1"/>
                </a:solidFill>
              </a:rPr>
              <a:t>Modalidades de E/S – Transferencia con acceso directo a memoria</a:t>
            </a:r>
          </a:p>
        </p:txBody>
      </p:sp>
    </p:spTree>
    <p:extLst>
      <p:ext uri="{BB962C8B-B14F-4D97-AF65-F5344CB8AC3E}">
        <p14:creationId xmlns:p14="http://schemas.microsoft.com/office/powerpoint/2010/main" val="328432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564904"/>
            <a:ext cx="7408333" cy="4293096"/>
          </a:xfrm>
        </p:spPr>
        <p:txBody>
          <a:bodyPr>
            <a:normAutofit/>
          </a:bodyPr>
          <a:lstStyle/>
          <a:p>
            <a:pPr algn="just"/>
            <a:r>
              <a:rPr lang="es-AR" dirty="0"/>
              <a:t>Por ejemplo, se consideran buses las conexiones internas que comunican registros en un chip, como en el caso de las conexiones entre los registros internos de un microprocesador.</a:t>
            </a:r>
          </a:p>
          <a:p>
            <a:pPr algn="just"/>
            <a:r>
              <a:rPr lang="es-AR" dirty="0"/>
              <a:t>Un bus que relaciona dos registros dentro de un chip tiene el menor nivel de complejidad, o sea que es el tipo más simple, y se puede decir que es “un camino” entre registros.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internos del chip</a:t>
            </a:r>
          </a:p>
        </p:txBody>
      </p:sp>
    </p:spTree>
    <p:extLst>
      <p:ext uri="{BB962C8B-B14F-4D97-AF65-F5344CB8AC3E}">
        <p14:creationId xmlns:p14="http://schemas.microsoft.com/office/powerpoint/2010/main" val="142465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276872"/>
            <a:ext cx="7408333" cy="4581128"/>
          </a:xfrm>
        </p:spPr>
        <p:txBody>
          <a:bodyPr>
            <a:normAutofit fontScale="92500" lnSpcReduction="10000"/>
          </a:bodyPr>
          <a:lstStyle/>
          <a:p>
            <a:pPr algn="just"/>
            <a:r>
              <a:rPr lang="es-AR" dirty="0"/>
              <a:t>Los distintos módulos que albergan chips se comunican entre sí conectándose a una placa o tarjeta. Estos módulos se interconectan entre sí también a través de </a:t>
            </a:r>
            <a:r>
              <a:rPr lang="es-AR" i="1" dirty="0"/>
              <a:t>buses</a:t>
            </a:r>
            <a:r>
              <a:rPr lang="es-AR" dirty="0"/>
              <a:t>. Estas conexiones son más evidentes al usuario que las ve, por ejemplo, sobre la superficie de circuito impreso configurando pistas o caminos metálicos. </a:t>
            </a:r>
          </a:p>
          <a:p>
            <a:pPr algn="just"/>
            <a:r>
              <a:rPr lang="es-AR" dirty="0"/>
              <a:t>En general estos </a:t>
            </a:r>
            <a:r>
              <a:rPr lang="es-AR" i="1" dirty="0"/>
              <a:t>buses</a:t>
            </a:r>
            <a:r>
              <a:rPr lang="es-AR" dirty="0"/>
              <a:t> realizan </a:t>
            </a:r>
            <a:r>
              <a:rPr lang="es-AR" u="sng" dirty="0"/>
              <a:t>transferencias sincrónicas</a:t>
            </a:r>
            <a:r>
              <a:rPr lang="es-AR" dirty="0"/>
              <a:t>. </a:t>
            </a:r>
          </a:p>
          <a:p>
            <a:pPr algn="just"/>
            <a:r>
              <a:rPr lang="es-AR" dirty="0"/>
              <a:t>Las señales del mensaje que constituyen el </a:t>
            </a:r>
            <a:r>
              <a:rPr lang="es-AR" i="1" u="sng" dirty="0"/>
              <a:t>bus</a:t>
            </a:r>
            <a:r>
              <a:rPr lang="es-AR" u="sng" dirty="0"/>
              <a:t> de dato</a:t>
            </a:r>
            <a:r>
              <a:rPr lang="es-AR" dirty="0"/>
              <a:t> son </a:t>
            </a:r>
            <a:r>
              <a:rPr lang="es-AR" u="sng" dirty="0"/>
              <a:t>bidireccionales</a:t>
            </a:r>
            <a:r>
              <a:rPr lang="es-AR" dirty="0"/>
              <a:t>. Las señales que acompañan a las señales de datos permiten el direccionamiento y el control de transferencia.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chips sobre una placa</a:t>
            </a:r>
          </a:p>
        </p:txBody>
      </p:sp>
    </p:spTree>
    <p:extLst>
      <p:ext uri="{BB962C8B-B14F-4D97-AF65-F5344CB8AC3E}">
        <p14:creationId xmlns:p14="http://schemas.microsoft.com/office/powerpoint/2010/main" val="170215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5" name="1 Marcador de contenido"/>
          <p:cNvSpPr>
            <a:spLocks noGrp="1"/>
          </p:cNvSpPr>
          <p:nvPr>
            <p:ph idx="1"/>
          </p:nvPr>
        </p:nvSpPr>
        <p:spPr>
          <a:xfrm>
            <a:off x="872067" y="2492896"/>
            <a:ext cx="7408333" cy="4365104"/>
          </a:xfrm>
        </p:spPr>
        <p:txBody>
          <a:bodyPr>
            <a:normAutofit/>
          </a:bodyPr>
          <a:lstStyle/>
          <a:p>
            <a:pPr algn="just"/>
            <a:r>
              <a:rPr lang="es-AR" u="sng" dirty="0"/>
              <a:t>Por ej.</a:t>
            </a:r>
            <a:r>
              <a:rPr lang="es-AR" dirty="0"/>
              <a:t>: Se tiene un </a:t>
            </a:r>
            <a:r>
              <a:rPr lang="es-AR" i="1" dirty="0"/>
              <a:t>bus,</a:t>
            </a:r>
            <a:r>
              <a:rPr lang="es-AR" dirty="0"/>
              <a:t> que interconecta un microprocesador con la memoria principal, de 16 líneas de dirección A0 hasta A15 y 8 líneas de dato D0 a D7.</a:t>
            </a:r>
          </a:p>
          <a:p>
            <a:pPr algn="just"/>
            <a:r>
              <a:rPr lang="es-AR" dirty="0"/>
              <a:t>Cada señal está asociada a un </a:t>
            </a:r>
            <a:r>
              <a:rPr lang="es-AR" i="1" dirty="0"/>
              <a:t>pin</a:t>
            </a:r>
            <a:r>
              <a:rPr lang="es-AR" dirty="0"/>
              <a:t> que se referencia con un número, en este caso de 1 a 39.</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chips sobre una placa</a:t>
            </a:r>
          </a:p>
        </p:txBody>
      </p:sp>
    </p:spTree>
    <p:extLst>
      <p:ext uri="{BB962C8B-B14F-4D97-AF65-F5344CB8AC3E}">
        <p14:creationId xmlns:p14="http://schemas.microsoft.com/office/powerpoint/2010/main" val="146459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chips sobre una placa</a:t>
            </a:r>
          </a:p>
        </p:txBody>
      </p:sp>
      <p:pic>
        <p:nvPicPr>
          <p:cNvPr id="6" name="5 Imagen"/>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22700" b="8657"/>
          <a:stretch/>
        </p:blipFill>
        <p:spPr>
          <a:xfrm>
            <a:off x="1869061" y="1708409"/>
            <a:ext cx="5452070" cy="49899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720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Transferencias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i="1" dirty="0">
                <a:solidFill>
                  <a:schemeClr val="bg1"/>
                </a:solidFill>
              </a:rPr>
              <a:t>Jerarquía de buses – Buses que conectan chips sobre una placa</a:t>
            </a:r>
          </a:p>
        </p:txBody>
      </p:sp>
      <p:pic>
        <p:nvPicPr>
          <p:cNvPr id="3" name="2 Imagen"/>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4893" t="1792" r="2769" b="36009"/>
          <a:stretch/>
        </p:blipFill>
        <p:spPr>
          <a:xfrm>
            <a:off x="1894796" y="1844824"/>
            <a:ext cx="5400600" cy="4850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4060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Circuito</Template>
  <TotalTime>39694</TotalTime>
  <Words>6039</Words>
  <Application>Microsoft Office PowerPoint</Application>
  <PresentationFormat>Presentación en pantalla (4:3)</PresentationFormat>
  <Paragraphs>326</Paragraphs>
  <Slides>49</Slides>
  <Notes>49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49</vt:i4>
      </vt:variant>
    </vt:vector>
  </HeadingPairs>
  <TitlesOfParts>
    <vt:vector size="55" baseType="lpstr">
      <vt:lpstr>Arial</vt:lpstr>
      <vt:lpstr>Calibri</vt:lpstr>
      <vt:lpstr>Courier New</vt:lpstr>
      <vt:lpstr>Tw Cen MT</vt:lpstr>
      <vt:lpstr>Wingdings</vt:lpstr>
      <vt:lpstr>Circuito</vt:lpstr>
      <vt:lpstr>UNIDAD 7</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lpstr>Transferencias de Entrada/Salida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
  <cp:lastModifiedBy>Nahuel Salazar</cp:lastModifiedBy>
  <cp:revision>260</cp:revision>
  <dcterms:modified xsi:type="dcterms:W3CDTF">2022-10-28T17:12:55Z</dcterms:modified>
</cp:coreProperties>
</file>