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1"/>
  </p:notesMasterIdLst>
  <p:sldIdLst>
    <p:sldId id="258" r:id="rId2"/>
    <p:sldId id="290" r:id="rId3"/>
    <p:sldId id="291"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9AFFE2-A297-45E3-9800-7768B26E457E}" v="5" dt="2022-10-28T13:02:59.53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1528" autoAdjust="0"/>
  </p:normalViewPr>
  <p:slideViewPr>
    <p:cSldViewPr>
      <p:cViewPr varScale="1">
        <p:scale>
          <a:sx n="67" d="100"/>
          <a:sy n="67" d="100"/>
        </p:scale>
        <p:origin x="1190" y="38"/>
      </p:cViewPr>
      <p:guideLst>
        <p:guide orient="horz" pos="2160"/>
        <p:guide pos="2880"/>
      </p:guideLst>
    </p:cSldViewPr>
  </p:slideViewPr>
  <p:outlineViewPr>
    <p:cViewPr>
      <p:scale>
        <a:sx n="33" d="100"/>
        <a:sy n="33" d="100"/>
      </p:scale>
      <p:origin x="0" y="149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uel Salazar" userId="b42227e5266220d9" providerId="LiveId" clId="{569AFFE2-A297-45E3-9800-7768B26E457E}"/>
    <pc:docChg chg="custSel modSld">
      <pc:chgData name="Nahuel Salazar" userId="b42227e5266220d9" providerId="LiveId" clId="{569AFFE2-A297-45E3-9800-7768B26E457E}" dt="2022-10-28T13:05:03.569" v="86" actId="14100"/>
      <pc:docMkLst>
        <pc:docMk/>
      </pc:docMkLst>
      <pc:sldChg chg="modSp">
        <pc:chgData name="Nahuel Salazar" userId="b42227e5266220d9" providerId="LiveId" clId="{569AFFE2-A297-45E3-9800-7768B26E457E}" dt="2022-10-28T13:02:59.536" v="30"/>
        <pc:sldMkLst>
          <pc:docMk/>
          <pc:sldMk cId="4250523365" sldId="258"/>
        </pc:sldMkLst>
        <pc:spChg chg="mod">
          <ac:chgData name="Nahuel Salazar" userId="b42227e5266220d9" providerId="LiveId" clId="{569AFFE2-A297-45E3-9800-7768B26E457E}" dt="2022-10-28T13:02:59.536" v="30"/>
          <ac:spMkLst>
            <pc:docMk/>
            <pc:sldMk cId="4250523365" sldId="258"/>
            <ac:spMk id="4" creationId="{00000000-0000-0000-0000-000000000000}"/>
          </ac:spMkLst>
        </pc:spChg>
        <pc:spChg chg="mod">
          <ac:chgData name="Nahuel Salazar" userId="b42227e5266220d9" providerId="LiveId" clId="{569AFFE2-A297-45E3-9800-7768B26E457E}" dt="2022-10-28T13:02:59.536" v="30"/>
          <ac:spMkLst>
            <pc:docMk/>
            <pc:sldMk cId="4250523365" sldId="258"/>
            <ac:spMk id="5" creationId="{00000000-0000-0000-0000-000000000000}"/>
          </ac:spMkLst>
        </pc:spChg>
      </pc:sldChg>
      <pc:sldChg chg="modSp mod">
        <pc:chgData name="Nahuel Salazar" userId="b42227e5266220d9" providerId="LiveId" clId="{569AFFE2-A297-45E3-9800-7768B26E457E}" dt="2022-10-28T13:03:07.611" v="42" actId="1076"/>
        <pc:sldMkLst>
          <pc:docMk/>
          <pc:sldMk cId="1931911838" sldId="290"/>
        </pc:sldMkLst>
        <pc:spChg chg="mod">
          <ac:chgData name="Nahuel Salazar" userId="b42227e5266220d9" providerId="LiveId" clId="{569AFFE2-A297-45E3-9800-7768B26E457E}" dt="2022-10-28T13:03:07.611" v="42" actId="1076"/>
          <ac:spMkLst>
            <pc:docMk/>
            <pc:sldMk cId="1931911838" sldId="290"/>
            <ac:spMk id="5" creationId="{00000000-0000-0000-0000-000000000000}"/>
          </ac:spMkLst>
        </pc:spChg>
      </pc:sldChg>
      <pc:sldChg chg="modSp mod">
        <pc:chgData name="Nahuel Salazar" userId="b42227e5266220d9" providerId="LiveId" clId="{569AFFE2-A297-45E3-9800-7768B26E457E}" dt="2022-10-28T13:03:10.474" v="43" actId="1076"/>
        <pc:sldMkLst>
          <pc:docMk/>
          <pc:sldMk cId="2512049992" sldId="291"/>
        </pc:sldMkLst>
        <pc:spChg chg="mod">
          <ac:chgData name="Nahuel Salazar" userId="b42227e5266220d9" providerId="LiveId" clId="{569AFFE2-A297-45E3-9800-7768B26E457E}" dt="2022-10-28T13:03:10.474" v="43" actId="1076"/>
          <ac:spMkLst>
            <pc:docMk/>
            <pc:sldMk cId="2512049992" sldId="291"/>
            <ac:spMk id="5" creationId="{00000000-0000-0000-0000-000000000000}"/>
          </ac:spMkLst>
        </pc:spChg>
      </pc:sldChg>
      <pc:sldChg chg="modSp mod">
        <pc:chgData name="Nahuel Salazar" userId="b42227e5266220d9" providerId="LiveId" clId="{569AFFE2-A297-45E3-9800-7768B26E457E}" dt="2022-10-28T13:03:12.956" v="44" actId="1076"/>
        <pc:sldMkLst>
          <pc:docMk/>
          <pc:sldMk cId="1990014939" sldId="293"/>
        </pc:sldMkLst>
        <pc:spChg chg="mod">
          <ac:chgData name="Nahuel Salazar" userId="b42227e5266220d9" providerId="LiveId" clId="{569AFFE2-A297-45E3-9800-7768B26E457E}" dt="2022-10-28T13:03:12.956" v="44" actId="1076"/>
          <ac:spMkLst>
            <pc:docMk/>
            <pc:sldMk cId="1990014939" sldId="293"/>
            <ac:spMk id="5" creationId="{00000000-0000-0000-0000-000000000000}"/>
          </ac:spMkLst>
        </pc:spChg>
      </pc:sldChg>
      <pc:sldChg chg="modSp mod">
        <pc:chgData name="Nahuel Salazar" userId="b42227e5266220d9" providerId="LiveId" clId="{569AFFE2-A297-45E3-9800-7768B26E457E}" dt="2022-10-28T13:03:16.102" v="45" actId="1076"/>
        <pc:sldMkLst>
          <pc:docMk/>
          <pc:sldMk cId="4102642874" sldId="294"/>
        </pc:sldMkLst>
        <pc:spChg chg="mod">
          <ac:chgData name="Nahuel Salazar" userId="b42227e5266220d9" providerId="LiveId" clId="{569AFFE2-A297-45E3-9800-7768B26E457E}" dt="2022-10-28T13:03:16.102" v="45" actId="1076"/>
          <ac:spMkLst>
            <pc:docMk/>
            <pc:sldMk cId="4102642874" sldId="294"/>
            <ac:spMk id="5" creationId="{00000000-0000-0000-0000-000000000000}"/>
          </ac:spMkLst>
        </pc:spChg>
      </pc:sldChg>
      <pc:sldChg chg="modSp mod">
        <pc:chgData name="Nahuel Salazar" userId="b42227e5266220d9" providerId="LiveId" clId="{569AFFE2-A297-45E3-9800-7768B26E457E}" dt="2022-10-28T13:03:26.280" v="51" actId="27636"/>
        <pc:sldMkLst>
          <pc:docMk/>
          <pc:sldMk cId="3639105446" sldId="295"/>
        </pc:sldMkLst>
        <pc:spChg chg="mod">
          <ac:chgData name="Nahuel Salazar" userId="b42227e5266220d9" providerId="LiveId" clId="{569AFFE2-A297-45E3-9800-7768B26E457E}" dt="2022-10-28T13:03:26.280" v="51" actId="27636"/>
          <ac:spMkLst>
            <pc:docMk/>
            <pc:sldMk cId="3639105446" sldId="295"/>
            <ac:spMk id="5" creationId="{00000000-0000-0000-0000-000000000000}"/>
          </ac:spMkLst>
        </pc:spChg>
      </pc:sldChg>
      <pc:sldChg chg="modSp mod">
        <pc:chgData name="Nahuel Salazar" userId="b42227e5266220d9" providerId="LiveId" clId="{569AFFE2-A297-45E3-9800-7768B26E457E}" dt="2022-10-28T13:03:30.712" v="52" actId="1076"/>
        <pc:sldMkLst>
          <pc:docMk/>
          <pc:sldMk cId="4137022825" sldId="296"/>
        </pc:sldMkLst>
        <pc:spChg chg="mod">
          <ac:chgData name="Nahuel Salazar" userId="b42227e5266220d9" providerId="LiveId" clId="{569AFFE2-A297-45E3-9800-7768B26E457E}" dt="2022-10-28T13:03:30.712" v="52" actId="1076"/>
          <ac:spMkLst>
            <pc:docMk/>
            <pc:sldMk cId="4137022825" sldId="296"/>
            <ac:spMk id="5" creationId="{00000000-0000-0000-0000-000000000000}"/>
          </ac:spMkLst>
        </pc:spChg>
      </pc:sldChg>
      <pc:sldChg chg="modSp mod">
        <pc:chgData name="Nahuel Salazar" userId="b42227e5266220d9" providerId="LiveId" clId="{569AFFE2-A297-45E3-9800-7768B26E457E}" dt="2022-10-28T13:03:35.508" v="53" actId="1076"/>
        <pc:sldMkLst>
          <pc:docMk/>
          <pc:sldMk cId="4037110519" sldId="297"/>
        </pc:sldMkLst>
        <pc:spChg chg="mod">
          <ac:chgData name="Nahuel Salazar" userId="b42227e5266220d9" providerId="LiveId" clId="{569AFFE2-A297-45E3-9800-7768B26E457E}" dt="2022-10-28T13:03:35.508" v="53" actId="1076"/>
          <ac:spMkLst>
            <pc:docMk/>
            <pc:sldMk cId="4037110519" sldId="297"/>
            <ac:spMk id="5" creationId="{00000000-0000-0000-0000-000000000000}"/>
          </ac:spMkLst>
        </pc:spChg>
      </pc:sldChg>
      <pc:sldChg chg="modSp mod">
        <pc:chgData name="Nahuel Salazar" userId="b42227e5266220d9" providerId="LiveId" clId="{569AFFE2-A297-45E3-9800-7768B26E457E}" dt="2022-10-28T13:03:43.698" v="59" actId="27636"/>
        <pc:sldMkLst>
          <pc:docMk/>
          <pc:sldMk cId="3843500259" sldId="298"/>
        </pc:sldMkLst>
        <pc:spChg chg="mod">
          <ac:chgData name="Nahuel Salazar" userId="b42227e5266220d9" providerId="LiveId" clId="{569AFFE2-A297-45E3-9800-7768B26E457E}" dt="2022-10-28T13:03:43.698" v="59" actId="27636"/>
          <ac:spMkLst>
            <pc:docMk/>
            <pc:sldMk cId="3843500259" sldId="298"/>
            <ac:spMk id="5" creationId="{00000000-0000-0000-0000-000000000000}"/>
          </ac:spMkLst>
        </pc:spChg>
      </pc:sldChg>
      <pc:sldChg chg="modSp mod">
        <pc:chgData name="Nahuel Salazar" userId="b42227e5266220d9" providerId="LiveId" clId="{569AFFE2-A297-45E3-9800-7768B26E457E}" dt="2022-10-28T13:04:01.473" v="65" actId="14100"/>
        <pc:sldMkLst>
          <pc:docMk/>
          <pc:sldMk cId="3949400410" sldId="299"/>
        </pc:sldMkLst>
        <pc:spChg chg="mod">
          <ac:chgData name="Nahuel Salazar" userId="b42227e5266220d9" providerId="LiveId" clId="{569AFFE2-A297-45E3-9800-7768B26E457E}" dt="2022-10-28T13:04:01.473" v="65" actId="14100"/>
          <ac:spMkLst>
            <pc:docMk/>
            <pc:sldMk cId="3949400410" sldId="299"/>
            <ac:spMk id="5" creationId="{00000000-0000-0000-0000-000000000000}"/>
          </ac:spMkLst>
        </pc:spChg>
      </pc:sldChg>
      <pc:sldChg chg="modSp mod">
        <pc:chgData name="Nahuel Salazar" userId="b42227e5266220d9" providerId="LiveId" clId="{569AFFE2-A297-45E3-9800-7768B26E457E}" dt="2022-10-28T13:03:55.628" v="62" actId="14100"/>
        <pc:sldMkLst>
          <pc:docMk/>
          <pc:sldMk cId="3034836403" sldId="300"/>
        </pc:sldMkLst>
        <pc:spChg chg="mod">
          <ac:chgData name="Nahuel Salazar" userId="b42227e5266220d9" providerId="LiveId" clId="{569AFFE2-A297-45E3-9800-7768B26E457E}" dt="2022-10-28T13:03:55.628" v="62" actId="14100"/>
          <ac:spMkLst>
            <pc:docMk/>
            <pc:sldMk cId="3034836403" sldId="300"/>
            <ac:spMk id="5" creationId="{00000000-0000-0000-0000-000000000000}"/>
          </ac:spMkLst>
        </pc:spChg>
      </pc:sldChg>
      <pc:sldChg chg="modSp mod">
        <pc:chgData name="Nahuel Salazar" userId="b42227e5266220d9" providerId="LiveId" clId="{569AFFE2-A297-45E3-9800-7768B26E457E}" dt="2022-10-28T13:04:10.535" v="67" actId="14100"/>
        <pc:sldMkLst>
          <pc:docMk/>
          <pc:sldMk cId="1918113766" sldId="301"/>
        </pc:sldMkLst>
        <pc:spChg chg="mod">
          <ac:chgData name="Nahuel Salazar" userId="b42227e5266220d9" providerId="LiveId" clId="{569AFFE2-A297-45E3-9800-7768B26E457E}" dt="2022-10-28T13:04:10.535" v="67" actId="14100"/>
          <ac:spMkLst>
            <pc:docMk/>
            <pc:sldMk cId="1918113766" sldId="301"/>
            <ac:spMk id="5" creationId="{00000000-0000-0000-0000-000000000000}"/>
          </ac:spMkLst>
        </pc:spChg>
      </pc:sldChg>
      <pc:sldChg chg="modSp mod">
        <pc:chgData name="Nahuel Salazar" userId="b42227e5266220d9" providerId="LiveId" clId="{569AFFE2-A297-45E3-9800-7768B26E457E}" dt="2022-10-28T13:04:18.246" v="71" actId="27636"/>
        <pc:sldMkLst>
          <pc:docMk/>
          <pc:sldMk cId="2577227734" sldId="302"/>
        </pc:sldMkLst>
        <pc:spChg chg="mod">
          <ac:chgData name="Nahuel Salazar" userId="b42227e5266220d9" providerId="LiveId" clId="{569AFFE2-A297-45E3-9800-7768B26E457E}" dt="2022-10-28T13:04:18.246" v="71" actId="27636"/>
          <ac:spMkLst>
            <pc:docMk/>
            <pc:sldMk cId="2577227734" sldId="302"/>
            <ac:spMk id="5" creationId="{00000000-0000-0000-0000-000000000000}"/>
          </ac:spMkLst>
        </pc:spChg>
      </pc:sldChg>
      <pc:sldChg chg="modSp mod">
        <pc:chgData name="Nahuel Salazar" userId="b42227e5266220d9" providerId="LiveId" clId="{569AFFE2-A297-45E3-9800-7768B26E457E}" dt="2022-10-28T13:04:33.548" v="75" actId="14100"/>
        <pc:sldMkLst>
          <pc:docMk/>
          <pc:sldMk cId="4211904190" sldId="303"/>
        </pc:sldMkLst>
        <pc:spChg chg="mod">
          <ac:chgData name="Nahuel Salazar" userId="b42227e5266220d9" providerId="LiveId" clId="{569AFFE2-A297-45E3-9800-7768B26E457E}" dt="2022-10-28T13:04:33.548" v="75" actId="14100"/>
          <ac:spMkLst>
            <pc:docMk/>
            <pc:sldMk cId="4211904190" sldId="303"/>
            <ac:spMk id="5" creationId="{00000000-0000-0000-0000-000000000000}"/>
          </ac:spMkLst>
        </pc:spChg>
      </pc:sldChg>
      <pc:sldChg chg="modSp mod">
        <pc:chgData name="Nahuel Salazar" userId="b42227e5266220d9" providerId="LiveId" clId="{569AFFE2-A297-45E3-9800-7768B26E457E}" dt="2022-10-28T13:04:43.076" v="78" actId="14100"/>
        <pc:sldMkLst>
          <pc:docMk/>
          <pc:sldMk cId="1718922400" sldId="304"/>
        </pc:sldMkLst>
        <pc:spChg chg="mod">
          <ac:chgData name="Nahuel Salazar" userId="b42227e5266220d9" providerId="LiveId" clId="{569AFFE2-A297-45E3-9800-7768B26E457E}" dt="2022-10-28T13:04:43.076" v="78" actId="14100"/>
          <ac:spMkLst>
            <pc:docMk/>
            <pc:sldMk cId="1718922400" sldId="304"/>
            <ac:spMk id="5" creationId="{00000000-0000-0000-0000-000000000000}"/>
          </ac:spMkLst>
        </pc:spChg>
      </pc:sldChg>
      <pc:sldChg chg="modSp mod">
        <pc:chgData name="Nahuel Salazar" userId="b42227e5266220d9" providerId="LiveId" clId="{569AFFE2-A297-45E3-9800-7768B26E457E}" dt="2022-10-28T13:02:59.926" v="39" actId="27636"/>
        <pc:sldMkLst>
          <pc:docMk/>
          <pc:sldMk cId="2471032218" sldId="305"/>
        </pc:sldMkLst>
        <pc:spChg chg="mod">
          <ac:chgData name="Nahuel Salazar" userId="b42227e5266220d9" providerId="LiveId" clId="{569AFFE2-A297-45E3-9800-7768B26E457E}" dt="2022-10-28T13:02:59.926" v="39" actId="27636"/>
          <ac:spMkLst>
            <pc:docMk/>
            <pc:sldMk cId="2471032218" sldId="305"/>
            <ac:spMk id="5" creationId="{00000000-0000-0000-0000-000000000000}"/>
          </ac:spMkLst>
        </pc:spChg>
      </pc:sldChg>
      <pc:sldChg chg="modSp mod">
        <pc:chgData name="Nahuel Salazar" userId="b42227e5266220d9" providerId="LiveId" clId="{569AFFE2-A297-45E3-9800-7768B26E457E}" dt="2022-10-28T13:04:49.468" v="81" actId="14100"/>
        <pc:sldMkLst>
          <pc:docMk/>
          <pc:sldMk cId="2233597466" sldId="306"/>
        </pc:sldMkLst>
        <pc:spChg chg="mod">
          <ac:chgData name="Nahuel Salazar" userId="b42227e5266220d9" providerId="LiveId" clId="{569AFFE2-A297-45E3-9800-7768B26E457E}" dt="2022-10-28T13:04:49.468" v="81" actId="14100"/>
          <ac:spMkLst>
            <pc:docMk/>
            <pc:sldMk cId="2233597466" sldId="306"/>
            <ac:spMk id="5" creationId="{00000000-0000-0000-0000-000000000000}"/>
          </ac:spMkLst>
        </pc:spChg>
      </pc:sldChg>
      <pc:sldChg chg="modSp mod">
        <pc:chgData name="Nahuel Salazar" userId="b42227e5266220d9" providerId="LiveId" clId="{569AFFE2-A297-45E3-9800-7768B26E457E}" dt="2022-10-28T13:04:56.848" v="84" actId="14100"/>
        <pc:sldMkLst>
          <pc:docMk/>
          <pc:sldMk cId="240921587" sldId="307"/>
        </pc:sldMkLst>
        <pc:spChg chg="mod">
          <ac:chgData name="Nahuel Salazar" userId="b42227e5266220d9" providerId="LiveId" clId="{569AFFE2-A297-45E3-9800-7768B26E457E}" dt="2022-10-28T13:04:56.848" v="84" actId="14100"/>
          <ac:spMkLst>
            <pc:docMk/>
            <pc:sldMk cId="240921587" sldId="307"/>
            <ac:spMk id="5" creationId="{00000000-0000-0000-0000-000000000000}"/>
          </ac:spMkLst>
        </pc:spChg>
      </pc:sldChg>
      <pc:sldChg chg="modSp mod">
        <pc:chgData name="Nahuel Salazar" userId="b42227e5266220d9" providerId="LiveId" clId="{569AFFE2-A297-45E3-9800-7768B26E457E}" dt="2022-10-28T13:05:03.569" v="86" actId="14100"/>
        <pc:sldMkLst>
          <pc:docMk/>
          <pc:sldMk cId="1700430145" sldId="308"/>
        </pc:sldMkLst>
        <pc:spChg chg="mod">
          <ac:chgData name="Nahuel Salazar" userId="b42227e5266220d9" providerId="LiveId" clId="{569AFFE2-A297-45E3-9800-7768B26E457E}" dt="2022-10-28T13:05:03.569" v="86" actId="14100"/>
          <ac:spMkLst>
            <pc:docMk/>
            <pc:sldMk cId="1700430145" sldId="30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A4F0F-4FAD-41B3-A72F-E0A5A4AE1339}" type="datetimeFigureOut">
              <a:rPr lang="es-AR" smtClean="0"/>
              <a:t>28/10/2022</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90C42-5423-4105-9918-BA0E3678071E}" type="slidenum">
              <a:rPr lang="es-AR" smtClean="0"/>
              <a:t>‹Nº›</a:t>
            </a:fld>
            <a:endParaRPr lang="es-AR" dirty="0"/>
          </a:p>
        </p:txBody>
      </p:sp>
    </p:spTree>
    <p:extLst>
      <p:ext uri="{BB962C8B-B14F-4D97-AF65-F5344CB8AC3E}">
        <p14:creationId xmlns:p14="http://schemas.microsoft.com/office/powerpoint/2010/main" val="383768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Clasificación del software de sistema // sistema operativo: niveles de administración; estados de procesos; tipos de sistemas operativos // software de traducción: ensambladores y macro ensambladores; intérpretes; Compiladores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Referencias:</a:t>
            </a:r>
          </a:p>
          <a:p>
            <a:pPr marL="171450" indent="-171450">
              <a:buFont typeface="Arial" panose="020B0604020202020204" pitchFamily="34" charset="0"/>
              <a:buChar char="•"/>
            </a:pPr>
            <a:r>
              <a:rPr lang="es-ES" sz="1200" kern="1200" dirty="0">
                <a:solidFill>
                  <a:schemeClr val="tx1"/>
                </a:solidFill>
                <a:effectLst/>
                <a:latin typeface="+mn-lt"/>
                <a:ea typeface="+mn-ea"/>
                <a:cs typeface="+mn-cs"/>
              </a:rPr>
              <a:t>http://es.slideshare.net/Champi12/arquitectura-de-computadoras-patricia-quiroga (Unidad 11)</a:t>
            </a:r>
          </a:p>
          <a:p>
            <a:pPr marL="171450" indent="-171450">
              <a:buFont typeface="Arial" panose="020B0604020202020204" pitchFamily="34" charset="0"/>
              <a:buChar char="•"/>
            </a:pPr>
            <a:r>
              <a:rPr lang="es-ES" sz="1200" kern="1200" dirty="0">
                <a:solidFill>
                  <a:schemeClr val="tx1"/>
                </a:solidFill>
                <a:effectLst/>
                <a:latin typeface="+mn-lt"/>
                <a:ea typeface="+mn-ea"/>
                <a:cs typeface="+mn-cs"/>
              </a:rPr>
              <a:t>https://www.youtube.com/watch?v=1GsVxYH5364</a:t>
            </a:r>
          </a:p>
          <a:p>
            <a:pPr marL="171450" indent="-171450">
              <a:buFont typeface="Arial" panose="020B0604020202020204" pitchFamily="34" charset="0"/>
              <a:buChar char="•"/>
            </a:pPr>
            <a:r>
              <a:rPr lang="es-ES" sz="1200" kern="1200" dirty="0">
                <a:solidFill>
                  <a:schemeClr val="tx1"/>
                </a:solidFill>
                <a:effectLst/>
                <a:latin typeface="+mn-lt"/>
                <a:ea typeface="+mn-ea"/>
                <a:cs typeface="+mn-cs"/>
              </a:rPr>
              <a:t>https://es.wikipedia.org/wiki/Compilador</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a:t>
            </a:fld>
            <a:endParaRPr lang="es-AR"/>
          </a:p>
        </p:txBody>
      </p:sp>
    </p:spTree>
    <p:extLst>
      <p:ext uri="{BB962C8B-B14F-4D97-AF65-F5344CB8AC3E}">
        <p14:creationId xmlns:p14="http://schemas.microsoft.com/office/powerpoint/2010/main" val="3836970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baseline="0" dirty="0"/>
              <a:t>Si un programa, debido a su tamaño, no puede acomodarse en forma completa en la memoria principal, el SO puede fragmentarlo y facilitar el intercambio de fragmentos entre memoria principal y memoria de disco. Esto le permite al sistema ampliar la memoria principal utilizando el disco como una extensión de ella.</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10</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baseline="0" dirty="0"/>
              <a:t>Ej.: un disco debe comenzar a girar antes de que se acceda a él para su lectura o escritura. El lenguaje de comandos del disco es particular y distinto del de la impresora; además, un dispositivo genera información de su propio estado. </a:t>
            </a:r>
          </a:p>
          <a:p>
            <a:pPr algn="just"/>
            <a:endParaRPr lang="es-AR" baseline="0" dirty="0"/>
          </a:p>
          <a:p>
            <a:pPr algn="just"/>
            <a:r>
              <a:rPr lang="es-AR" baseline="0" dirty="0"/>
              <a:t>U</a:t>
            </a:r>
            <a:r>
              <a:rPr lang="es-AR" dirty="0"/>
              <a:t>n fabricante de dispositivo escribe su propio </a:t>
            </a:r>
            <a:r>
              <a:rPr lang="es-AR" i="1" baseline="0" dirty="0"/>
              <a:t>driver </a:t>
            </a:r>
            <a:r>
              <a:rPr lang="es-AR" i="0" baseline="0" dirty="0"/>
              <a:t>para que sirva de SW para el conjunto de SO más usados, por lo que el diseñador no requiere desarrollar una nueva versión de cada SO en cuestión.</a:t>
            </a:r>
            <a:endParaRPr lang="es-AR" baseline="0" dirty="0"/>
          </a:p>
          <a:p>
            <a:endParaRPr lang="es-AR" baseline="0" dirty="0"/>
          </a:p>
          <a:p>
            <a:r>
              <a:rPr lang="es-AR" dirty="0"/>
              <a:t>Un proceso en curso suspende su ejecución para solicitar un servicio del SO por medio de las “llamadas al sistema”, que tienen un nivel de privilegio mayor que las restantes y se conocen como primitivas.</a:t>
            </a:r>
            <a:endParaRPr lang="es-AR" baseline="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11</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baseline="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s-AR" dirty="0"/>
              <a:t>Los SO en tiempo real tienen como objetivo proporcionar tiempos más rápidos de respuesta, pues se utilizan para brindar soporte a sistemas como el control de transportes, el control de procesos industriales, los cajeros automáticos, etc.</a:t>
            </a:r>
          </a:p>
          <a:p>
            <a:pPr algn="just"/>
            <a:endParaRPr lang="es-AR" baseline="0" dirty="0"/>
          </a:p>
          <a:p>
            <a:pPr algn="just"/>
            <a:endParaRPr lang="es-AR" baseline="0" dirty="0"/>
          </a:p>
          <a:p>
            <a:pPr algn="just"/>
            <a:endParaRPr lang="es-AR" baseline="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s-AR" dirty="0"/>
              <a:t>Las instrucciones del pgm fuente constituyen la entrada al traductor de lenguaje, la salida serán las instrucciones del</a:t>
            </a:r>
            <a:r>
              <a:rPr lang="es-AR" baseline="0" dirty="0"/>
              <a:t> pgm ejecutable. </a:t>
            </a:r>
          </a:p>
          <a:p>
            <a:pPr marL="0" marR="0" lvl="2" indent="0" algn="just" defTabSz="914400" rtl="0" eaLnBrk="1" fontAlgn="auto" latinLnBrk="0" hangingPunct="1">
              <a:lnSpc>
                <a:spcPct val="100000"/>
              </a:lnSpc>
              <a:spcBef>
                <a:spcPts val="0"/>
              </a:spcBef>
              <a:spcAft>
                <a:spcPts val="0"/>
              </a:spcAft>
              <a:buClrTx/>
              <a:buSzTx/>
              <a:buFontTx/>
              <a:buNone/>
              <a:tabLst/>
              <a:defRPr/>
            </a:pPr>
            <a:endParaRPr lang="es-AR" baseline="0" dirty="0"/>
          </a:p>
          <a:p>
            <a:pPr marL="0" marR="0" lvl="2" indent="0" algn="just" defTabSz="914400" rtl="0" eaLnBrk="1" fontAlgn="auto" latinLnBrk="0" hangingPunct="1">
              <a:lnSpc>
                <a:spcPct val="100000"/>
              </a:lnSpc>
              <a:spcBef>
                <a:spcPts val="0"/>
              </a:spcBef>
              <a:spcAft>
                <a:spcPts val="0"/>
              </a:spcAft>
              <a:buClrTx/>
              <a:buSzTx/>
              <a:buFontTx/>
              <a:buNone/>
              <a:tabLst/>
              <a:defRPr/>
            </a:pPr>
            <a:r>
              <a:rPr lang="es-AR" baseline="0" dirty="0"/>
              <a:t>Si del análisis, tanto léxico como sintáctico, surgen errores, el traductor generará un informe donde indicará el lugar donde se produjo y cuál es el tipo de error cometido. Para realizar el análisis sintáctico, el pgm traductor controla cada sentencia del programa fuente (nombres de datos, signos de puntuación y palabras propias del lenguaje para que tengan una construcción aceptada por el traductor). Se necesita un traductor para cada lenguaje simbólico que se utilice.</a:t>
            </a:r>
            <a:endParaRPr lang="es-AR" dirty="0"/>
          </a:p>
          <a:p>
            <a:pPr algn="just"/>
            <a:endParaRPr lang="es-AR" baseline="0" dirty="0"/>
          </a:p>
          <a:p>
            <a:pPr marL="228600" indent="-228600" algn="l">
              <a:buFont typeface="+mj-lt"/>
              <a:buAutoNum type="arabicPeriod"/>
            </a:pPr>
            <a:r>
              <a:rPr lang="es-AR" baseline="0" dirty="0"/>
              <a:t>El </a:t>
            </a:r>
            <a:r>
              <a:rPr lang="es-AR" b="1" baseline="0" dirty="0"/>
              <a:t>análisis léxico</a:t>
            </a:r>
            <a:r>
              <a:rPr lang="es-AR" baseline="0" dirty="0"/>
              <a:t> constituye la primera fase, aquí se lee el programa fuente de izquierda a derecha y se agrupa en componentes léxicos (</a:t>
            </a:r>
            <a:r>
              <a:rPr lang="es-AR" i="1" baseline="0" dirty="0"/>
              <a:t>tokens</a:t>
            </a:r>
            <a:r>
              <a:rPr lang="es-AR" baseline="0" dirty="0"/>
              <a:t>), que son secuencias de caracteres que tienen un significado. Además, todos los espacios en blanco, líneas en blanco, comentarios y demás información innecesaria se elimina del programa fuente. También se comprueba que los símbolos del lenguaje (palabras clave, operadores, etc.) se han escrito correctamente.</a:t>
            </a:r>
            <a:br>
              <a:rPr lang="es-AR" baseline="0" dirty="0"/>
            </a:br>
            <a:r>
              <a:rPr lang="es-AR" baseline="0" dirty="0"/>
              <a:t>Como la tarea que realiza el analizador léxico es un caso especial de coincidencia de patrones, se necesitan los métodos de especificación y reconocimiento de patrones, se usan principalmente los autómatas finitos que acepten expresiones regulares. Sin embargo, un analizador léxico también es la parte del traductor que maneja la entrada del código fuente, y puesto que esta entrada a menudo involucra un importante gasto de tiempo, el analizador léxico debe funcionar de manera tan eficiente como sea posible.</a:t>
            </a:r>
            <a:endParaRPr lang="es-AR" b="0" baseline="0" dirty="0"/>
          </a:p>
          <a:p>
            <a:pPr marL="228600" indent="-228600" algn="just">
              <a:buFont typeface="+mj-lt"/>
              <a:buAutoNum type="arabicPeriod"/>
            </a:pPr>
            <a:r>
              <a:rPr lang="es-AR" b="0" baseline="0" dirty="0"/>
              <a:t>En la fase de </a:t>
            </a:r>
            <a:r>
              <a:rPr lang="es-AR" b="1" baseline="0" dirty="0"/>
              <a:t>análisis sintáctico </a:t>
            </a:r>
            <a:r>
              <a:rPr lang="es-AR" baseline="0" dirty="0"/>
              <a:t>los caracteres o componentes léxicos se agrupan jerárquicamente en frases gramaticales que el compilador utiliza para sintetizar la salida. Se comprueba si lo obtenido de la fase anterior es sintácticamente correcto (obedece a la gramática del lenguaje). Por lo general, las frases gramaticales del programa fuente se representan mediante un árbol de análisis sintáctico.</a:t>
            </a:r>
            <a:br>
              <a:rPr lang="es-AR" baseline="0" dirty="0"/>
            </a:br>
            <a:r>
              <a:rPr lang="es-AR" baseline="0" dirty="0"/>
              <a:t>La estructura jerárquica de un programa normalmente se expresa utilizando reglas recursivas. </a:t>
            </a:r>
          </a:p>
          <a:p>
            <a:pPr algn="just"/>
            <a:endParaRPr lang="es-AR" baseline="0" dirty="0"/>
          </a:p>
          <a:p>
            <a:pPr algn="just"/>
            <a:r>
              <a:rPr lang="es-AR" baseline="0" dirty="0"/>
              <a:t>La división entre análisis léxico y análisis sintáctico es algo arbitraria. Un factor para determinar la división es si una construcción del lenguaje fuente es inherentemente recursiva o no. Las construcciones léxicas no requieren recursión, mientras que las construcciones sintácticas suelen requerirla. No se requiere recursión para reconocer los identificadores, que suelen ser cadenas de letras y dígitos que comienzan con una letra. Normalmente, se reconocen los identificadores por el simple examen del flujo de entrada, esperando hasta encontrar un carácter que no sea ni letra ni dígito, y agrupando después todas las letras y dígitos encontrados hasta ese punto en un componente léxico llamado identificador. Por otra parte, esta clase de análisis no es suficientemente poderoso para analizar expresiones o proposiciones. Por ejemplo, no podemos emparejar de manera apropiada los paréntesis de las expresiones, o las palabras </a:t>
            </a:r>
            <a:r>
              <a:rPr lang="es-AR" i="1" baseline="0" dirty="0"/>
              <a:t>begin</a:t>
            </a:r>
            <a:r>
              <a:rPr lang="es-AR" baseline="0" dirty="0"/>
              <a:t> y </a:t>
            </a:r>
            <a:r>
              <a:rPr lang="es-AR" i="1" baseline="0" dirty="0"/>
              <a:t>end </a:t>
            </a:r>
            <a:r>
              <a:rPr lang="es-AR" baseline="0" dirty="0"/>
              <a:t>en proposiciones sin imponer alguna clase de estructura jerárquica o de anidamiento a la entrada.</a:t>
            </a:r>
          </a:p>
          <a:p>
            <a:pPr algn="just"/>
            <a:endParaRPr lang="es-AR" baseline="0" dirty="0"/>
          </a:p>
          <a:p>
            <a:pPr marL="228600" indent="-228600" algn="just">
              <a:buFont typeface="+mj-lt"/>
              <a:buAutoNum type="arabicPeriod" startAt="3"/>
            </a:pPr>
            <a:r>
              <a:rPr lang="es-AR" baseline="0" dirty="0"/>
              <a:t>La fase de </a:t>
            </a:r>
            <a:r>
              <a:rPr lang="es-AR" b="1" baseline="0" dirty="0"/>
              <a:t>análisis semántico</a:t>
            </a:r>
            <a:r>
              <a:rPr lang="es-AR" baseline="0" dirty="0"/>
              <a:t> revisa el programa fuente para tratar de encontrar errores semánticos y reúne la información sobre los tipos para la fase posterior de generación de código. En ella se utiliza la estructura jerárquica determinada por la fase de análisis sintáctico para identificar los operadores y operandos de expresiones y proposiciones.</a:t>
            </a:r>
            <a:br>
              <a:rPr lang="es-AR" baseline="0" dirty="0"/>
            </a:br>
            <a:r>
              <a:rPr lang="es-AR" baseline="0" dirty="0"/>
              <a:t>Un componente importante del análisis semántico es la verificación de tipos. Aquí, el compilador verifica si cada operador tiene operandos permitidos por la especificación del lenguaje fuente. Por ejemplo, las definiciones de muchos lenguajes de programación requieren que el compilador indique un error cada vez que se use un número real como índice de una matriz. Sin embargo, la especificación del lenguaje puede imponer restricciones a los operandos, por ejemplo, cuando un operador aritmético binario se aplica a un número entero y a un número real. Revisa que los arreglos tengan definido el tamaño correcto.</a:t>
            </a:r>
          </a:p>
          <a:p>
            <a:pPr algn="just"/>
            <a:endParaRPr lang="es-AR" baseline="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baseline="0" dirty="0"/>
              <a:t>La razón por la que se creó este tipo de traductor es “humanizar”, por medio de un lenguaje simbólico, la escritura de pgms a nivel código de máquina, que es el código binario “decodificable” por el procesador pero imposible de escribir en la práctica. Así el código 8E26 se representa en </a:t>
            </a:r>
            <a:r>
              <a:rPr lang="es-AR" i="1" baseline="0" dirty="0"/>
              <a:t>Assembler</a:t>
            </a:r>
            <a:r>
              <a:rPr lang="es-AR" baseline="0" dirty="0"/>
              <a:t> x86 como MOV BH, donde MOV es mover y BH es el nombre de un registro de CPU.</a:t>
            </a:r>
          </a:p>
          <a:p>
            <a:pPr algn="just"/>
            <a:endParaRPr lang="es-AR" baseline="0" dirty="0"/>
          </a:p>
          <a:p>
            <a:pPr algn="just"/>
            <a:r>
              <a:rPr lang="es-AR" baseline="0" dirty="0"/>
              <a:t>Este tipo de traductor evolucionó como todos los lenguajes de programación y en la actualidad dejó de llamarse ensamblador para identificarse como compilador </a:t>
            </a:r>
            <a:r>
              <a:rPr lang="es-AR" i="1" baseline="0" dirty="0"/>
              <a:t>Assembler</a:t>
            </a:r>
            <a:r>
              <a:rPr lang="es-AR" baseline="0" dirty="0"/>
              <a:t>.</a:t>
            </a:r>
          </a:p>
          <a:p>
            <a:pPr algn="just"/>
            <a:endParaRPr lang="es-AR" baseline="0" dirty="0"/>
          </a:p>
          <a:p>
            <a:pPr algn="just"/>
            <a:r>
              <a:rPr lang="es-AR" baseline="0" dirty="0"/>
              <a:t>Existe la creencia errónea de que el </a:t>
            </a:r>
            <a:r>
              <a:rPr lang="es-AR" i="1" baseline="0" dirty="0"/>
              <a:t>Assembler</a:t>
            </a:r>
            <a:r>
              <a:rPr lang="es-AR" baseline="0" dirty="0"/>
              <a:t> es un lenguaje “antiguo”, esto se debe a que la mayoría de los programadores trabaja con lenguajes más evolucionados, como aquellos muy utilizados en el presente que son los visuales. Sin embargo, a la hora de programar a nivel HW, la única posibilidad la ofrece el set de instrucciones </a:t>
            </a:r>
            <a:r>
              <a:rPr lang="es-AR" i="1" baseline="0" dirty="0"/>
              <a:t>Assembler</a:t>
            </a:r>
            <a:r>
              <a:rPr lang="es-AR" baseline="0" dirty="0"/>
              <a:t> del procesador que se esté utilizando. Todo procesador, grande o pequeño, desde el de una computadora personal hasta el de una supercomputadora, posee un lenguaje de máquina y, por lo tanto, su simbólico de máquina.</a:t>
            </a:r>
          </a:p>
          <a:p>
            <a:pPr algn="just"/>
            <a:endParaRPr lang="es-AR" baseline="0" dirty="0"/>
          </a:p>
          <a:p>
            <a:pPr algn="just"/>
            <a:r>
              <a:rPr lang="es-AR" baseline="0" dirty="0"/>
              <a:t>Como en todo Assembler hay en mayor medida una correspondencia 1 a 1 entre instrucciones simbólicas e instrucciones de máquina y, por ello, se puede realizar la traducción inversa, denominada desensamble.</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baseline="0" dirty="0"/>
              <a:t>Además del problema de reubicación de módulos a cargo del ensamblador, existe otro que se produce cuando un módulo necesita acceder a datos o instrucciones contenidas en otro módulo, que seguramente no serán localizados debido a que no se completó la tabla de nombres simbólicos. Para realizarlo hay dos seudoinstrucciones: </a:t>
            </a:r>
            <a:r>
              <a:rPr lang="es-AR" i="1" baseline="0" dirty="0"/>
              <a:t>export </a:t>
            </a:r>
            <a:r>
              <a:rPr lang="es-AR" baseline="0" dirty="0"/>
              <a:t>e </a:t>
            </a:r>
            <a:r>
              <a:rPr lang="es-AR" i="1" baseline="0" dirty="0"/>
              <a:t>import</a:t>
            </a:r>
            <a:r>
              <a:rPr lang="es-AR" baseline="0" dirty="0"/>
              <a:t>. </a:t>
            </a:r>
            <a:r>
              <a:rPr lang="es-AR" i="1" baseline="0" dirty="0"/>
              <a:t>Export</a:t>
            </a:r>
            <a:r>
              <a:rPr lang="es-AR" baseline="0" dirty="0"/>
              <a:t> contiene todos los nombres simbólicos de un módulo que serán referenciados por otro; por ejemplo, título 1 (subrutina de título) pertenece al módulo 1. Por lo tanto, en éste deberá aparecer una seudoinstrucción que indique “export título 1”, que permite que otro módulos la utilicen. </a:t>
            </a:r>
            <a:r>
              <a:rPr lang="es-AR" i="1" baseline="0" dirty="0"/>
              <a:t>Import</a:t>
            </a:r>
            <a:r>
              <a:rPr lang="es-AR" baseline="0" dirty="0"/>
              <a:t> debe indicar la referencia externa dentro del módulo que la quiere utilizar, por lo tanto, si un módulo 3 pide la ejecución de la subrutina de título, en este último módulo deberá aparecer “import título 1”. Para el manejo de estas referencias externas el ensamblador confeccionará dos tablas, la tabla de nombres simbólicos importados y la tabla de nombres simbólicos exportados. Éstas contendrán el nombre simbólico y la dirección relativa en el módulo en caso de importación, o el valor de la dirección o parámetro en el caso de exportación.</a:t>
            </a:r>
          </a:p>
          <a:p>
            <a:pPr algn="just"/>
            <a:endParaRPr lang="es-AR" baseline="0" dirty="0"/>
          </a:p>
          <a:p>
            <a:pPr algn="just"/>
            <a:r>
              <a:rPr lang="es-AR" baseline="0" dirty="0"/>
              <a:t>La diferencia entre una </a:t>
            </a:r>
            <a:r>
              <a:rPr lang="es-AR" u="sng" baseline="0" dirty="0"/>
              <a:t>macro</a:t>
            </a:r>
            <a:r>
              <a:rPr lang="es-AR" baseline="0" dirty="0"/>
              <a:t> y una </a:t>
            </a:r>
            <a:r>
              <a:rPr lang="es-AR" u="sng" baseline="0" dirty="0"/>
              <a:t>subrutina</a:t>
            </a:r>
            <a:r>
              <a:rPr lang="es-AR" baseline="0" dirty="0"/>
              <a:t> es que cuando se utiliza una macro el ensamblador repite la secuencia de instrucciones en el programa tantas veces como se llamada la macro; en cambio, cuando se llama a una subrutina se provoca una ruptura de secuencia en el pgm principal, se ejecuta la subrutina y luego se retorna al pgm principal a partir de la instrucción siguiente al llamado.</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baseline="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baseline="0" dirty="0"/>
              <a:t>La relación entre las instrucciones de alto nivel y las de máquina son 1 a n (Siendo n&gt;1), motivo por el cual las instrucciones en lenguaje de alto nivel suelen denominarse </a:t>
            </a:r>
            <a:r>
              <a:rPr lang="es-AR" u="sng" baseline="0" dirty="0"/>
              <a:t>sentencias</a:t>
            </a:r>
            <a:r>
              <a:rPr lang="es-AR" baseline="0" dirty="0"/>
              <a:t>.</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baseline="0" dirty="0"/>
              <a:t>Una </a:t>
            </a:r>
            <a:r>
              <a:rPr lang="es-AR" u="sng" baseline="0" dirty="0"/>
              <a:t>cuarta etapa</a:t>
            </a:r>
            <a:r>
              <a:rPr lang="es-AR" baseline="0" dirty="0"/>
              <a:t> puede ser de </a:t>
            </a:r>
            <a:r>
              <a:rPr lang="es-AR" b="1" baseline="0" dirty="0"/>
              <a:t>optimización</a:t>
            </a:r>
            <a:r>
              <a:rPr lang="es-AR" baseline="0" dirty="0"/>
              <a:t>, cuyo objetivo es reducir el pgm o hacerlo más veloz, utilizando técnicas como detección y eliminación de instrucciones redundantes y uso de registros asociados a la CPU en vez de palabras de memoria, siempre que sea posible.</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19</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El SW de base controla y respalda en cierto</a:t>
            </a:r>
            <a:r>
              <a:rPr lang="es-AR" baseline="0" dirty="0"/>
              <a:t> modo el SW de las otras categorías, y todas ellas están íntimamente relacionadas en mayor o menor grado con el diseño del HW, lo que las hace aptas para una computadora y sus compatibles y no para otros.</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Cuando un programa desarrolla un algoritmo para la resolución de un problema con una computadora, éste se debe expresar</a:t>
            </a:r>
            <a:r>
              <a:rPr lang="es-AR" baseline="0" dirty="0"/>
              <a:t> en términos de las reglas sintácticas y semánticas de un lenguaje de programación. El programador debe atenerse a las reglas de codificación del lenguaje, luego se requiere un procesamiento explícito o no de un programa traductor, por lo general un compilador.</a:t>
            </a:r>
          </a:p>
          <a:p>
            <a:r>
              <a:rPr lang="es-AR" baseline="0" dirty="0"/>
              <a:t>Cada uno de los pasos elementales del algoritmo se representa por medio de una sentencia. Un conjunto de sentencias constituyen un programa fuente que al traducirlo genera un pgm ejecutable para el procesador de esa computadora. El conjunto de estos programas conforma el SW de aplicación, que utiliza como soporte el entorno que crea el SW de base para ejecutarse.</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baseline="0" dirty="0"/>
              <a:t>El conjunto de estos programas conforma el SW de aplicación, que utiliza como soporte el entorno que crea el SW de base para ejecutarse.</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baseline="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baseline="0" dirty="0"/>
              <a:t>Al usuario, le ofrece comodidad, ya que lo libera de programar tareas rutinarias, y mejora la eficiencia del sistema, sobre todo en lo que se refiere a tratar de minimizar el tiempo ocioso de la CPU.</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baseline="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baseline="0" dirty="0"/>
              <a:t>Un </a:t>
            </a:r>
            <a:r>
              <a:rPr lang="es-AR" u="sng" baseline="0" dirty="0"/>
              <a:t>proceso</a:t>
            </a:r>
            <a:r>
              <a:rPr lang="es-AR" baseline="0" dirty="0"/>
              <a:t> es un programa, o parte de él, en estado de ejecución, o sea que está en algunas de las etapas de su ciclo de vida. Está constituido por el código ejecutable, los datos con los que va a operar, el estado de los registros en la CPU y su propio estado respecto a de otros procesos.</a:t>
            </a:r>
          </a:p>
          <a:p>
            <a:endParaRPr lang="es-AR" baseline="0" dirty="0"/>
          </a:p>
          <a:p>
            <a:r>
              <a:rPr lang="es-AR" baseline="0" dirty="0"/>
              <a:t>La </a:t>
            </a:r>
            <a:r>
              <a:rPr lang="es-AR" u="sng" baseline="0" dirty="0"/>
              <a:t>creación de un nuevo proceso</a:t>
            </a:r>
            <a:r>
              <a:rPr lang="es-AR" baseline="0" dirty="0"/>
              <a:t> implica una serie de actividades que arranca con el reconocimiento del proceso por parte del SO, que verifica que haya recursos suficientes para su ejecución.</a:t>
            </a:r>
          </a:p>
          <a:p>
            <a:endParaRPr lang="es-AR" baseline="0" dirty="0"/>
          </a:p>
          <a:p>
            <a:r>
              <a:rPr lang="es-AR" baseline="0" dirty="0"/>
              <a:t>El despachador es el que administra el contexto asociado a un proceso para que pase por los distintos estados de su ciclo de vida.</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baseline="0" dirty="0"/>
              <a:t>Cuando el proceso P1 en ejecución queda en espera porque, por ejemplo, necesita una operación de E/S, el SO posibilita que otro proceso P2, que está en estado listo pase a estado de ejecución. Cuando P1 se pone en lista de espera y P2 se ejecuta, se produce la intervención del </a:t>
            </a:r>
            <a:r>
              <a:rPr lang="es-AR" i="1" baseline="0" dirty="0"/>
              <a:t>dispatcher</a:t>
            </a:r>
            <a:r>
              <a:rPr lang="es-AR" baseline="0" dirty="0"/>
              <a:t>. Al finalizar la operación de E/S, P1 podrá pasar de nuevo a estado listo.</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9</a:t>
            </a:fld>
            <a:endParaRPr lang="es-AR" dirty="0"/>
          </a:p>
        </p:txBody>
      </p:sp>
    </p:spTree>
    <p:extLst>
      <p:ext uri="{BB962C8B-B14F-4D97-AF65-F5344CB8AC3E}">
        <p14:creationId xmlns:p14="http://schemas.microsoft.com/office/powerpoint/2010/main" val="4032855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7A847CFC-816F-41D0-AAC0-9BF4FEBC753E}" type="datetimeFigureOut">
              <a:rPr lang="es-ES" smtClean="0"/>
              <a:t>28/10/2022</a:t>
            </a:fld>
            <a:endParaRPr lang="es-ES" dirty="0"/>
          </a:p>
        </p:txBody>
      </p:sp>
      <p:sp>
        <p:nvSpPr>
          <p:cNvPr id="5" name="Footer Placeholder 4"/>
          <p:cNvSpPr>
            <a:spLocks noGrp="1"/>
          </p:cNvSpPr>
          <p:nvPr>
            <p:ph type="ftr" sz="quarter" idx="11"/>
          </p:nvPr>
        </p:nvSpPr>
        <p:spPr>
          <a:xfrm>
            <a:off x="1900237" y="5410202"/>
            <a:ext cx="3843665" cy="365125"/>
          </a:xfrm>
        </p:spPr>
        <p:txBody>
          <a:bodyPr/>
          <a:lstStyle/>
          <a:p>
            <a:endParaRPr lang="es-ES" dirty="0"/>
          </a:p>
        </p:txBody>
      </p:sp>
      <p:sp>
        <p:nvSpPr>
          <p:cNvPr id="6" name="Slide Number Placeholder 5"/>
          <p:cNvSpPr>
            <a:spLocks noGrp="1"/>
          </p:cNvSpPr>
          <p:nvPr>
            <p:ph type="sldNum" sz="quarter" idx="12"/>
          </p:nvPr>
        </p:nvSpPr>
        <p:spPr>
          <a:xfrm>
            <a:off x="7915603" y="5410200"/>
            <a:ext cx="578317" cy="365125"/>
          </a:xfrm>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389695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50352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17529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32451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197818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87306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4" name="Footer Placeholder 3"/>
          <p:cNvSpPr>
            <a:spLocks noGrp="1"/>
          </p:cNvSpPr>
          <p:nvPr>
            <p:ph type="ftr" sz="quarter" idx="11"/>
          </p:nvPr>
        </p:nvSpPr>
        <p:spPr/>
        <p:txBody>
          <a:bodyPr/>
          <a:lstStyle>
            <a:lvl1pPr>
              <a:defRPr cap="all" baseline="0"/>
            </a:lvl1p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95570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883110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38392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s-ES"/>
              <a:t>Haga clic para modificar el estilo de título del patrón</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7A847CFC-816F-41D0-AAC0-9BF4FEBC753E}" type="datetimeFigureOut">
              <a:rPr lang="es-ES" smtClean="0"/>
              <a:t>28/10/2022</a:t>
            </a:fld>
            <a:endParaRPr lang="es-ES" dirty="0"/>
          </a:p>
        </p:txBody>
      </p:sp>
      <p:sp>
        <p:nvSpPr>
          <p:cNvPr id="50" name="Footer Placeholder 4"/>
          <p:cNvSpPr>
            <a:spLocks noGrp="1"/>
          </p:cNvSpPr>
          <p:nvPr>
            <p:ph type="ftr" sz="quarter" idx="11"/>
          </p:nvPr>
        </p:nvSpPr>
        <p:spPr>
          <a:xfrm>
            <a:off x="856059" y="5883276"/>
            <a:ext cx="4679482" cy="365125"/>
          </a:xfrm>
        </p:spPr>
        <p:txBody>
          <a:bodyPr/>
          <a:lstStyle/>
          <a:p>
            <a:endParaRPr lang="es-ES" dirty="0"/>
          </a:p>
        </p:txBody>
      </p:sp>
      <p:sp>
        <p:nvSpPr>
          <p:cNvPr id="51" name="Slide Number Placeholder 5"/>
          <p:cNvSpPr>
            <a:spLocks noGrp="1"/>
          </p:cNvSpPr>
          <p:nvPr>
            <p:ph type="sldNum" sz="quarter" idx="12"/>
          </p:nvPr>
        </p:nvSpPr>
        <p:spPr>
          <a:xfrm>
            <a:off x="7707241" y="5883275"/>
            <a:ext cx="578317" cy="365125"/>
          </a:xfrm>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28762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49640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8867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56058" y="3073398"/>
            <a:ext cx="3658793"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3073398"/>
            <a:ext cx="3656408"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44909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38754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344445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57616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8248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847CFC-816F-41D0-AAC0-9BF4FEBC753E}" type="datetimeFigureOut">
              <a:rPr lang="es-ES" smtClean="0"/>
              <a:t>28/10/2022</a:t>
            </a:fld>
            <a:endParaRPr lang="es-E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2FADFE-3B8F-471C-ABF0-DBC7717ECBBC}" type="slidenum">
              <a:rPr lang="es-ES" smtClean="0"/>
              <a:t>‹Nº›</a:t>
            </a:fld>
            <a:endParaRPr lang="es-ES" dirty="0"/>
          </a:p>
        </p:txBody>
      </p:sp>
    </p:spTree>
    <p:extLst>
      <p:ext uri="{BB962C8B-B14F-4D97-AF65-F5344CB8AC3E}">
        <p14:creationId xmlns:p14="http://schemas.microsoft.com/office/powerpoint/2010/main" val="325132988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vert="horz" lIns="91440" tIns="45720" rIns="91440" bIns="45720" rtlCol="0" anchor="b">
            <a:normAutofit/>
          </a:bodyPr>
          <a:lstStyle/>
          <a:p>
            <a:r>
              <a:rPr lang="es-AR" sz="5400" b="1" dirty="0"/>
              <a:t>UNIDAD 7</a:t>
            </a:r>
          </a:p>
        </p:txBody>
      </p:sp>
      <p:sp>
        <p:nvSpPr>
          <p:cNvPr id="5" name="4 Subtítulo"/>
          <p:cNvSpPr>
            <a:spLocks noGrp="1"/>
          </p:cNvSpPr>
          <p:nvPr>
            <p:ph type="subTitle" idx="1"/>
          </p:nvPr>
        </p:nvSpPr>
        <p:spPr/>
        <p:txBody>
          <a:bodyPr/>
          <a:lstStyle/>
          <a:p>
            <a:r>
              <a:rPr lang="es-AR" dirty="0"/>
              <a:t>Software de Sistema</a:t>
            </a:r>
          </a:p>
        </p:txBody>
      </p:sp>
    </p:spTree>
    <p:extLst>
      <p:ext uri="{BB962C8B-B14F-4D97-AF65-F5344CB8AC3E}">
        <p14:creationId xmlns:p14="http://schemas.microsoft.com/office/powerpoint/2010/main" val="425052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251520" y="1844824"/>
            <a:ext cx="8712968" cy="5040472"/>
          </a:xfrm>
        </p:spPr>
        <p:txBody>
          <a:bodyPr>
            <a:normAutofit/>
          </a:bodyPr>
          <a:lstStyle/>
          <a:p>
            <a:pPr algn="just"/>
            <a:r>
              <a:rPr lang="es-AR" u="sng" dirty="0"/>
              <a:t>Administración de memoria</a:t>
            </a:r>
          </a:p>
          <a:p>
            <a:pPr lvl="1" algn="just"/>
            <a:r>
              <a:rPr lang="es-AR" dirty="0"/>
              <a:t>El SO asigna la memoria que un proceso requiere para su ejecución. También administra la memoria virtual en los SO que cuentan con esta facilidad.</a:t>
            </a:r>
          </a:p>
          <a:p>
            <a:pPr algn="just"/>
            <a:endParaRPr lang="es-AR" dirty="0"/>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Niveles de Administración del SO</a:t>
            </a:r>
          </a:p>
        </p:txBody>
      </p:sp>
    </p:spTree>
    <p:extLst>
      <p:ext uri="{BB962C8B-B14F-4D97-AF65-F5344CB8AC3E}">
        <p14:creationId xmlns:p14="http://schemas.microsoft.com/office/powerpoint/2010/main" val="394940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107504" y="1844824"/>
            <a:ext cx="8856983" cy="4320392"/>
          </a:xfrm>
        </p:spPr>
        <p:txBody>
          <a:bodyPr>
            <a:normAutofit/>
          </a:bodyPr>
          <a:lstStyle/>
          <a:p>
            <a:pPr algn="just"/>
            <a:r>
              <a:rPr lang="es-AR" u="sng" dirty="0"/>
              <a:t>Administración de dispositivos de E/S</a:t>
            </a:r>
          </a:p>
          <a:p>
            <a:pPr lvl="1" algn="just"/>
            <a:r>
              <a:rPr lang="es-AR" dirty="0"/>
              <a:t>Un dispositivo de E/S requiere comandos o instrucciones específicas. Todos sus detalles deben quedar aislados de las aplicaciones, de modo que el acceso a c/u de ellos “sea visto” como una simple operación.</a:t>
            </a:r>
          </a:p>
          <a:p>
            <a:pPr lvl="1" algn="just"/>
            <a:r>
              <a:rPr lang="es-AR" dirty="0"/>
              <a:t>Encapsular los detalles propios de cada dispositivo es tarea de los manejadores de dispositivo o </a:t>
            </a:r>
            <a:r>
              <a:rPr lang="es-AR" i="1" dirty="0"/>
              <a:t>drivers</a:t>
            </a:r>
            <a:r>
              <a:rPr lang="es-AR" dirty="0"/>
              <a:t>. </a:t>
            </a:r>
          </a:p>
          <a:p>
            <a:pPr lvl="1" algn="just"/>
            <a:r>
              <a:rPr lang="es-AR" dirty="0"/>
              <a:t>Cuando un proceso requiere una E/S produce una “llamada al sistema” (</a:t>
            </a:r>
            <a:r>
              <a:rPr lang="es-AR" i="1" dirty="0"/>
              <a:t>system call</a:t>
            </a:r>
            <a:r>
              <a:rPr lang="es-AR" dirty="0"/>
              <a:t>) que convoca a la función estándar. </a:t>
            </a:r>
          </a:p>
          <a:p>
            <a:pPr algn="just"/>
            <a:endParaRPr lang="es-AR" dirty="0"/>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Niveles de Administración del SO</a:t>
            </a:r>
          </a:p>
        </p:txBody>
      </p:sp>
    </p:spTree>
    <p:extLst>
      <p:ext uri="{BB962C8B-B14F-4D97-AF65-F5344CB8AC3E}">
        <p14:creationId xmlns:p14="http://schemas.microsoft.com/office/powerpoint/2010/main" val="303483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107504" y="1772816"/>
            <a:ext cx="8856983" cy="5112480"/>
          </a:xfrm>
        </p:spPr>
        <p:txBody>
          <a:bodyPr>
            <a:normAutofit/>
          </a:bodyPr>
          <a:lstStyle/>
          <a:p>
            <a:pPr algn="just"/>
            <a:r>
              <a:rPr lang="es-AR" u="sng" dirty="0"/>
              <a:t>Administración de archivo</a:t>
            </a:r>
          </a:p>
          <a:p>
            <a:pPr lvl="1" algn="just"/>
            <a:r>
              <a:rPr lang="es-AR" dirty="0"/>
              <a:t>Supervisa la gestión de archivos para su creación, acceso y eliminación.</a:t>
            </a:r>
          </a:p>
          <a:p>
            <a:pPr lvl="1" algn="just"/>
            <a:r>
              <a:rPr lang="es-AR" dirty="0"/>
              <a:t>Define la política que determina de qué forma serán almacenados físicamente.</a:t>
            </a:r>
          </a:p>
          <a:p>
            <a:pPr lvl="1" algn="just"/>
            <a:r>
              <a:rPr lang="es-AR" dirty="0"/>
              <a:t>Determina la asignación de un archivo a una aplicación, y si corresponde de acuerdo con los derechos de acceso.</a:t>
            </a:r>
          </a:p>
          <a:p>
            <a:pPr lvl="1" algn="just"/>
            <a:r>
              <a:rPr lang="es-AR" dirty="0"/>
              <a:t>Informa de su disponibilidad cuando el sistema permite que varias aplicaciones puedan acceder a archivos de manera alternada.  </a:t>
            </a:r>
          </a:p>
          <a:p>
            <a:pPr algn="just"/>
            <a:endParaRPr lang="es-AR" dirty="0"/>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Niveles de Administración del SO</a:t>
            </a:r>
          </a:p>
        </p:txBody>
      </p:sp>
    </p:spTree>
    <p:extLst>
      <p:ext uri="{BB962C8B-B14F-4D97-AF65-F5344CB8AC3E}">
        <p14:creationId xmlns:p14="http://schemas.microsoft.com/office/powerpoint/2010/main" val="191811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50800" y="1498409"/>
            <a:ext cx="8985695" cy="5386887"/>
          </a:xfrm>
        </p:spPr>
        <p:txBody>
          <a:bodyPr>
            <a:normAutofit fontScale="92500" lnSpcReduction="20000"/>
          </a:bodyPr>
          <a:lstStyle/>
          <a:p>
            <a:pPr algn="just"/>
            <a:r>
              <a:rPr lang="es-AR" u="sng" dirty="0"/>
              <a:t>Multitarea y tiempo compartido</a:t>
            </a:r>
          </a:p>
          <a:p>
            <a:pPr lvl="1" algn="just"/>
            <a:r>
              <a:rPr lang="es-AR" dirty="0"/>
              <a:t>Los SO de tiempo compartido tratan de administrar los recursos repartiéndolos de manera equitativa. Los sistemas multitarea son capaces de administrar procesos concurrentes y permiten que tanto las instrucciones como los datos procedentes de varios procesos residan al mismo tiempo en la memoria principal y eventualmente en el disco. Las tareas activas compiten de manera simultánea por los recursos del sistema en forma alternada.</a:t>
            </a:r>
          </a:p>
          <a:p>
            <a:pPr algn="just"/>
            <a:r>
              <a:rPr lang="es-AR" u="sng" dirty="0"/>
              <a:t>Multiusuario</a:t>
            </a:r>
            <a:r>
              <a:rPr lang="es-AR" dirty="0"/>
              <a:t>  </a:t>
            </a:r>
          </a:p>
          <a:p>
            <a:pPr lvl="1" algn="just"/>
            <a:r>
              <a:rPr lang="es-AR" dirty="0"/>
              <a:t>Los SO multiusuarios permiten el acceso de varios usuarios desde distintas terminales administradas por el mismo SO.</a:t>
            </a:r>
          </a:p>
          <a:p>
            <a:pPr algn="just"/>
            <a:r>
              <a:rPr lang="es-AR" u="sng" dirty="0"/>
              <a:t>Tiempo real</a:t>
            </a:r>
          </a:p>
          <a:p>
            <a:pPr lvl="1" algn="just"/>
            <a:r>
              <a:rPr lang="es-AR" dirty="0"/>
              <a:t>La característica más importante es que sus acciones se deben ejecutar en intervalos de tiempo determinados por la dinámica de los sistemas físicos que supervisan o controlan; además, deben ser sistemas rigurosos en cuanto a la integridad de la información, asegurar un servicio son interrupciones y que soporte políticas de seguridad eficientes.</a:t>
            </a:r>
          </a:p>
          <a:p>
            <a:pPr algn="just"/>
            <a:endParaRPr lang="es-AR" dirty="0"/>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Tipos de SO</a:t>
            </a:r>
          </a:p>
        </p:txBody>
      </p:sp>
    </p:spTree>
    <p:extLst>
      <p:ext uri="{BB962C8B-B14F-4D97-AF65-F5344CB8AC3E}">
        <p14:creationId xmlns:p14="http://schemas.microsoft.com/office/powerpoint/2010/main" val="257722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50801" y="1498409"/>
            <a:ext cx="8985695" cy="5359591"/>
          </a:xfrm>
        </p:spPr>
        <p:txBody>
          <a:bodyPr>
            <a:normAutofit/>
          </a:bodyPr>
          <a:lstStyle/>
          <a:p>
            <a:pPr algn="just"/>
            <a:r>
              <a:rPr lang="es-AR" dirty="0"/>
              <a:t>Los </a:t>
            </a:r>
            <a:r>
              <a:rPr lang="es-AR" b="1" dirty="0"/>
              <a:t>traductores de lenguaje</a:t>
            </a:r>
            <a:r>
              <a:rPr lang="es-AR" dirty="0"/>
              <a:t> son programas cuya función es convertir los programas escritos por el usuario en simbólico a lenguaje de máquina. </a:t>
            </a:r>
          </a:p>
          <a:p>
            <a:pPr algn="just"/>
            <a:r>
              <a:rPr lang="es-AR" dirty="0"/>
              <a:t>Un programa escrito en lenguaje simbólico se denomina </a:t>
            </a:r>
            <a:r>
              <a:rPr lang="es-AR" u="sng" dirty="0"/>
              <a:t>fuente</a:t>
            </a:r>
            <a:r>
              <a:rPr lang="es-AR" dirty="0"/>
              <a:t>, mientras que un programa en lenguaje de máquina se denomina </a:t>
            </a:r>
            <a:r>
              <a:rPr lang="es-AR" u="sng" dirty="0"/>
              <a:t>ejecutable</a:t>
            </a:r>
            <a:r>
              <a:rPr lang="es-AR" dirty="0"/>
              <a:t>.</a:t>
            </a:r>
          </a:p>
          <a:p>
            <a:pPr algn="just"/>
            <a:r>
              <a:rPr lang="es-AR" dirty="0"/>
              <a:t>La traducción comprende el análisis léxico y la sintaxis de cada instrucción o sentencia, así como las referencias lógicas a las que apunta cada instrucción.</a:t>
            </a:r>
          </a:p>
          <a:p>
            <a:pPr algn="just"/>
            <a:r>
              <a:rPr lang="es-AR" dirty="0"/>
              <a:t>Se destacan 3 tipos de traductores de lenguaje: </a:t>
            </a:r>
            <a:r>
              <a:rPr lang="es-AR" b="1" dirty="0"/>
              <a:t>ensambladores</a:t>
            </a:r>
            <a:r>
              <a:rPr lang="es-AR" dirty="0"/>
              <a:t>, </a:t>
            </a:r>
            <a:r>
              <a:rPr lang="es-AR" b="1" dirty="0"/>
              <a:t>intérpretes</a:t>
            </a:r>
            <a:r>
              <a:rPr lang="es-AR" dirty="0"/>
              <a:t> y </a:t>
            </a:r>
            <a:r>
              <a:rPr lang="es-AR" b="1" dirty="0"/>
              <a:t>compiladores</a:t>
            </a:r>
            <a:r>
              <a:rPr lang="es-AR" dirty="0"/>
              <a:t>.</a:t>
            </a:r>
          </a:p>
          <a:p>
            <a:pPr algn="just"/>
            <a:endParaRPr lang="es-AR" dirty="0"/>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Traductores de lenguaje</a:t>
            </a:r>
          </a:p>
        </p:txBody>
      </p:sp>
    </p:spTree>
    <p:extLst>
      <p:ext uri="{BB962C8B-B14F-4D97-AF65-F5344CB8AC3E}">
        <p14:creationId xmlns:p14="http://schemas.microsoft.com/office/powerpoint/2010/main" val="421190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0" y="1916832"/>
            <a:ext cx="9036495" cy="4968464"/>
          </a:xfrm>
        </p:spPr>
        <p:txBody>
          <a:bodyPr>
            <a:normAutofit/>
          </a:bodyPr>
          <a:lstStyle/>
          <a:p>
            <a:pPr algn="just"/>
            <a:r>
              <a:rPr lang="es-AR" dirty="0"/>
              <a:t>El término ensamblador (</a:t>
            </a:r>
            <a:r>
              <a:rPr lang="es-AR" i="1" dirty="0"/>
              <a:t>assembler</a:t>
            </a:r>
            <a:r>
              <a:rPr lang="es-AR" dirty="0"/>
              <a:t>) se refiere a un tipo de SW traductor que se encarga de traducir un archivo fuente escrito en un lenguaje </a:t>
            </a:r>
            <a:r>
              <a:rPr lang="es-AR" i="1" dirty="0"/>
              <a:t>Assembler</a:t>
            </a:r>
            <a:r>
              <a:rPr lang="es-AR" dirty="0"/>
              <a:t> a un archivo cuyas instrucciones están en código máquina, que es ejecutable directamente por el procesador para el que se creó.</a:t>
            </a:r>
          </a:p>
          <a:p>
            <a:pPr algn="just"/>
            <a:r>
              <a:rPr lang="es-AR" dirty="0"/>
              <a:t>Los traductores se dividen en 2 grupos:</a:t>
            </a:r>
          </a:p>
          <a:p>
            <a:pPr lvl="1" algn="just"/>
            <a:r>
              <a:rPr lang="es-AR" dirty="0"/>
              <a:t>1er grupo: Traduce una instrucción de un lenguaje fuente y genera una única instrucción de máquina; ese lenguaje fuente es su </a:t>
            </a:r>
            <a:r>
              <a:rPr lang="es-AR" i="1" dirty="0"/>
              <a:t>Assembler</a:t>
            </a:r>
            <a:r>
              <a:rPr lang="es-AR" dirty="0"/>
              <a:t>.</a:t>
            </a:r>
          </a:p>
          <a:p>
            <a:pPr lvl="1" algn="just"/>
            <a:r>
              <a:rPr lang="es-AR" dirty="0"/>
              <a:t>2do grupo: Lo constituyen los lenguajes de alto nivel en los que una sentencia se traduce a varias instrucciones en código de máquina.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Traductores de lenguaje – Ensambladores</a:t>
            </a:r>
          </a:p>
        </p:txBody>
      </p:sp>
    </p:spTree>
    <p:extLst>
      <p:ext uri="{BB962C8B-B14F-4D97-AF65-F5344CB8AC3E}">
        <p14:creationId xmlns:p14="http://schemas.microsoft.com/office/powerpoint/2010/main" val="171892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872067" y="1916832"/>
            <a:ext cx="7408333" cy="4968464"/>
          </a:xfrm>
        </p:spPr>
        <p:txBody>
          <a:bodyPr>
            <a:normAutofit fontScale="92500" lnSpcReduction="10000"/>
          </a:bodyPr>
          <a:lstStyle/>
          <a:p>
            <a:pPr algn="just"/>
            <a:r>
              <a:rPr lang="es-AR" dirty="0"/>
              <a:t>Cuando el pgm es complejo suele dividirse en módulos que se programan en forma independiente, y al momento de traducción pueden estar alojados en zonas diferentes de memoria, que se ensamblan y se ponen a punto de manera de organizar un solo pgm ejecutable, donde las instrucciones se encuentran una detrás de otra. </a:t>
            </a:r>
          </a:p>
          <a:p>
            <a:pPr algn="just"/>
            <a:r>
              <a:rPr lang="es-AR" dirty="0"/>
              <a:t>Una solución a este problema es ensamblar los módulos como si cada uno tuviese un origen 0 y generar una tabla con las direcciones absolutas, de manera que, una vez conocido el origen real del pgm, sólo se tenga que desplazar el valor del origen en las posiciones indicadas en la tabla de direcciones absolutas.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Traductores de lenguaje – Ensambladores</a:t>
            </a:r>
          </a:p>
        </p:txBody>
      </p:sp>
    </p:spTree>
    <p:extLst>
      <p:ext uri="{BB962C8B-B14F-4D97-AF65-F5344CB8AC3E}">
        <p14:creationId xmlns:p14="http://schemas.microsoft.com/office/powerpoint/2010/main" val="2471032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107504" y="1700808"/>
            <a:ext cx="8772067" cy="5184488"/>
          </a:xfrm>
        </p:spPr>
        <p:txBody>
          <a:bodyPr>
            <a:normAutofit/>
          </a:bodyPr>
          <a:lstStyle/>
          <a:p>
            <a:pPr algn="just"/>
            <a:r>
              <a:rPr lang="es-AR" dirty="0"/>
              <a:t>Es un traductor de lenguaje que traduce una instrucción en lenguaje de alto nivel a lenguaje de máquina y, de ser correcta, la ejecuta inmediatamente. Si encuentra un error de sintaxis, lo señala e interrumpe la ejecución. </a:t>
            </a:r>
          </a:p>
          <a:p>
            <a:pPr algn="just"/>
            <a:r>
              <a:rPr lang="es-AR" dirty="0"/>
              <a:t>La </a:t>
            </a:r>
            <a:r>
              <a:rPr lang="es-AR" u="sng" dirty="0"/>
              <a:t>ventaja</a:t>
            </a:r>
            <a:r>
              <a:rPr lang="es-AR" dirty="0"/>
              <a:t> de la traducción con intérpretes es que el pgm se va probando a medida que se confecciona, o sea que permite una programación “interactiva”. </a:t>
            </a:r>
          </a:p>
          <a:p>
            <a:pPr algn="just"/>
            <a:r>
              <a:rPr lang="es-AR" dirty="0"/>
              <a:t>Su </a:t>
            </a:r>
            <a:r>
              <a:rPr lang="es-AR" u="sng" dirty="0"/>
              <a:t>desventaja</a:t>
            </a:r>
            <a:r>
              <a:rPr lang="es-AR" dirty="0"/>
              <a:t> es que debe traducirse cada vez que se quiere ejecutar, aún cuando no haya sufrido modificaciones.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Traductores de lenguaje – Intérpretes</a:t>
            </a:r>
          </a:p>
        </p:txBody>
      </p:sp>
    </p:spTree>
    <p:extLst>
      <p:ext uri="{BB962C8B-B14F-4D97-AF65-F5344CB8AC3E}">
        <p14:creationId xmlns:p14="http://schemas.microsoft.com/office/powerpoint/2010/main" val="223359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179512" y="1844824"/>
            <a:ext cx="8784975" cy="5040472"/>
          </a:xfrm>
        </p:spPr>
        <p:txBody>
          <a:bodyPr>
            <a:normAutofit/>
          </a:bodyPr>
          <a:lstStyle/>
          <a:p>
            <a:pPr algn="just"/>
            <a:r>
              <a:rPr lang="es-AR" dirty="0"/>
              <a:t>Es un traductor de lenguaje que traduce un pgm escrito en lenguaje de alto nivel a lenguaje de máquina, pero en este caso separa la traducción de la ejecución del pgm y agiliza tanto una como otra. La ejecución del pgm sólo se realiza cuando la compilación terminó de manera satisfactoria.</a:t>
            </a:r>
          </a:p>
          <a:p>
            <a:pPr algn="just"/>
            <a:r>
              <a:rPr lang="es-AR" u="sng" dirty="0"/>
              <a:t>Ventaja</a:t>
            </a:r>
            <a:r>
              <a:rPr lang="es-AR" dirty="0"/>
              <a:t>: Permite obtener el código de máquina del pgm compilado y hacer un resguardo del mismo en una memoria externa. Luego se puede convocar el pgm ejecutable tantas veces como sea necesario.</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Traductores de lenguaje – Compiladores</a:t>
            </a:r>
          </a:p>
        </p:txBody>
      </p:sp>
    </p:spTree>
    <p:extLst>
      <p:ext uri="{BB962C8B-B14F-4D97-AF65-F5344CB8AC3E}">
        <p14:creationId xmlns:p14="http://schemas.microsoft.com/office/powerpoint/2010/main" val="24092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179512" y="1628800"/>
            <a:ext cx="8700059" cy="5256496"/>
          </a:xfrm>
        </p:spPr>
        <p:txBody>
          <a:bodyPr>
            <a:normAutofit/>
          </a:bodyPr>
          <a:lstStyle/>
          <a:p>
            <a:pPr algn="just"/>
            <a:r>
              <a:rPr lang="es-AR" dirty="0"/>
              <a:t>El proceso de compilación de un pgm puede interpretarse en 3 etapas:</a:t>
            </a:r>
          </a:p>
          <a:p>
            <a:pPr lvl="1" algn="just"/>
            <a:r>
              <a:rPr lang="es-AR" u="sng" dirty="0"/>
              <a:t>Análisis léxico</a:t>
            </a:r>
            <a:r>
              <a:rPr lang="es-AR" dirty="0"/>
              <a:t>: se separa la cadena de caracteres en simbólicos elementales (en nombres de datos, signos de puntuación y palabras especiales (palabras reservadas))</a:t>
            </a:r>
          </a:p>
          <a:p>
            <a:pPr lvl="1" algn="just"/>
            <a:r>
              <a:rPr lang="es-AR" u="sng" dirty="0"/>
              <a:t>Análisis sintáctico</a:t>
            </a:r>
            <a:r>
              <a:rPr lang="es-AR" dirty="0"/>
              <a:t>: se determina la estructura sintáctica de acuerdo con un patrón de reglas gramaticales correspondientes al lenguaje que se utilice, y se analiza la secuencia de señales generadas en el proceso de análisis léxico.</a:t>
            </a:r>
          </a:p>
          <a:p>
            <a:pPr lvl="1" algn="just"/>
            <a:r>
              <a:rPr lang="es-AR" u="sng" dirty="0"/>
              <a:t>Generación de código</a:t>
            </a:r>
            <a:r>
              <a:rPr lang="es-AR" dirty="0"/>
              <a:t>: se genera el código de las instrucciones para cada elemento sintáctico del pgm.</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Traductores de lenguaje – Compiladores</a:t>
            </a:r>
          </a:p>
        </p:txBody>
      </p:sp>
    </p:spTree>
    <p:extLst>
      <p:ext uri="{BB962C8B-B14F-4D97-AF65-F5344CB8AC3E}">
        <p14:creationId xmlns:p14="http://schemas.microsoft.com/office/powerpoint/2010/main" val="170043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867833" y="1628800"/>
            <a:ext cx="7408333" cy="4968553"/>
          </a:xfrm>
        </p:spPr>
        <p:txBody>
          <a:bodyPr>
            <a:normAutofit fontScale="92500" lnSpcReduction="20000"/>
          </a:bodyPr>
          <a:lstStyle/>
          <a:p>
            <a:pPr algn="just"/>
            <a:r>
              <a:rPr lang="es-AR" dirty="0"/>
              <a:t>El SW del sistema es el nexo entre las necesidades del usuario y las capacidades del HW. Se considera que está integrado por los siguientes componentes</a:t>
            </a:r>
          </a:p>
          <a:p>
            <a:pPr lvl="1" algn="just"/>
            <a:r>
              <a:rPr lang="es-AR" dirty="0"/>
              <a:t>SW de base.</a:t>
            </a:r>
          </a:p>
          <a:p>
            <a:pPr lvl="1" algn="just"/>
            <a:r>
              <a:rPr lang="es-AR" dirty="0"/>
              <a:t>SW de comunicaciones.</a:t>
            </a:r>
          </a:p>
          <a:p>
            <a:pPr lvl="1" algn="just"/>
            <a:r>
              <a:rPr lang="es-AR" dirty="0"/>
              <a:t>SW de administración de base de datos.</a:t>
            </a:r>
          </a:p>
          <a:p>
            <a:pPr algn="just"/>
            <a:r>
              <a:rPr lang="es-AR" dirty="0"/>
              <a:t>Todas ellas están íntimamente relacionadas en mayor o menor grado con el diseño del HW, lo que las hace aptas para una computadora y sus compatibles y no para otros.</a:t>
            </a:r>
          </a:p>
          <a:p>
            <a:pPr algn="just"/>
            <a:r>
              <a:rPr lang="es-AR" dirty="0"/>
              <a:t>El núcleo del SW de base de denomina </a:t>
            </a:r>
            <a:r>
              <a:rPr lang="es-AR" b="1" dirty="0"/>
              <a:t>sistema operativo</a:t>
            </a:r>
            <a:r>
              <a:rPr lang="es-AR" dirty="0"/>
              <a:t>, sus componentes supervisan y controlan la actividad de los recursos físicos (HW) y los recursos lógicos (usuarios, procesos, archivos, actividades de entrada/salida).</a:t>
            </a:r>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Clasificación</a:t>
            </a:r>
          </a:p>
        </p:txBody>
      </p:sp>
    </p:spTree>
    <p:extLst>
      <p:ext uri="{BB962C8B-B14F-4D97-AF65-F5344CB8AC3E}">
        <p14:creationId xmlns:p14="http://schemas.microsoft.com/office/powerpoint/2010/main" val="193191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867833" y="1862033"/>
            <a:ext cx="7408333" cy="4968553"/>
          </a:xfrm>
        </p:spPr>
        <p:txBody>
          <a:bodyPr>
            <a:normAutofit/>
          </a:bodyPr>
          <a:lstStyle/>
          <a:p>
            <a:pPr algn="just"/>
            <a:r>
              <a:rPr lang="es-AR" dirty="0"/>
              <a:t>El núcleo del SW de base de denomina </a:t>
            </a:r>
            <a:r>
              <a:rPr lang="es-AR" b="1" dirty="0"/>
              <a:t>sistema operativo</a:t>
            </a:r>
            <a:r>
              <a:rPr lang="es-AR" dirty="0"/>
              <a:t>, sus componentes supervisan y controlan la actividad de los recursos físicos (HW) y los recursos lógicos (usuarios, procesos, archivos, actividades de entrada/salida).</a:t>
            </a:r>
          </a:p>
          <a:p>
            <a:pPr algn="just"/>
            <a:r>
              <a:rPr lang="es-AR" dirty="0"/>
              <a:t>También forma parte del SW de base la interfaz gráfica de usuario (GUI), cuyo objetivo principal es crear un entorno organizado para el usuario y los utilitarios o utilidades.</a:t>
            </a:r>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SW de Base</a:t>
            </a:r>
          </a:p>
        </p:txBody>
      </p:sp>
    </p:spTree>
    <p:extLst>
      <p:ext uri="{BB962C8B-B14F-4D97-AF65-F5344CB8AC3E}">
        <p14:creationId xmlns:p14="http://schemas.microsoft.com/office/powerpoint/2010/main" val="251204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867833" y="1556792"/>
            <a:ext cx="7408333" cy="4697849"/>
          </a:xfrm>
        </p:spPr>
        <p:txBody>
          <a:bodyPr>
            <a:normAutofit fontScale="92500" lnSpcReduction="10000"/>
          </a:bodyPr>
          <a:lstStyle/>
          <a:p>
            <a:pPr algn="just"/>
            <a:r>
              <a:rPr lang="es-AR" dirty="0"/>
              <a:t>Cuando un programa desarrolla un algoritmo para la resolución de un problema con una computadora, éste se debe expresar en términos de las reglas sintácticas y semánticas de un lenguaje de programación. El programador debe atenerse a las reglas de codificación del lenguaje, luego se requiere un procesamiento explícito o no de un programa traductor, por lo general un compilador.</a:t>
            </a:r>
          </a:p>
          <a:p>
            <a:pPr algn="just"/>
            <a:r>
              <a:rPr lang="es-AR" dirty="0"/>
              <a:t>Cada uno de los pasos elementales del algoritmo se representa por medio de una sentencia. Un conjunto de sentencias constituyen un programa fuente que al traducirlo genera un pgm ejecutable para el procesador de esa computadora.</a:t>
            </a:r>
          </a:p>
          <a:p>
            <a:pPr algn="just"/>
            <a:endParaRPr lang="es-AR" dirty="0"/>
          </a:p>
        </p:txBody>
      </p:sp>
    </p:spTree>
    <p:extLst>
      <p:ext uri="{BB962C8B-B14F-4D97-AF65-F5344CB8AC3E}">
        <p14:creationId xmlns:p14="http://schemas.microsoft.com/office/powerpoint/2010/main" val="199001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867833" y="1844824"/>
            <a:ext cx="7408333" cy="4697849"/>
          </a:xfrm>
        </p:spPr>
        <p:txBody>
          <a:bodyPr>
            <a:normAutofit fontScale="85000" lnSpcReduction="20000"/>
          </a:bodyPr>
          <a:lstStyle/>
          <a:p>
            <a:pPr algn="just"/>
            <a:r>
              <a:rPr lang="es-AR" dirty="0"/>
              <a:t>La función del SO es la de </a:t>
            </a:r>
            <a:r>
              <a:rPr lang="es-AR" u="sng" dirty="0"/>
              <a:t>administrar</a:t>
            </a:r>
            <a:r>
              <a:rPr lang="es-AR" dirty="0"/>
              <a:t>, es decir:</a:t>
            </a:r>
          </a:p>
          <a:p>
            <a:pPr lvl="1" algn="just"/>
            <a:r>
              <a:rPr lang="es-AR" dirty="0"/>
              <a:t>Suministrar, proporcionar o distribuir.</a:t>
            </a:r>
          </a:p>
          <a:p>
            <a:pPr lvl="1" algn="just"/>
            <a:r>
              <a:rPr lang="es-AR" dirty="0"/>
              <a:t>Graduar o dosificar el uso de algo, para obtener mayor rendimiento de ello o para que produzca mejor efecto.</a:t>
            </a:r>
          </a:p>
          <a:p>
            <a:pPr lvl="1" algn="just"/>
            <a:r>
              <a:rPr lang="es-AR" dirty="0"/>
              <a:t>Ordenar, disponer, organizar.</a:t>
            </a:r>
          </a:p>
          <a:p>
            <a:pPr lvl="1" algn="just"/>
            <a:r>
              <a:rPr lang="es-AR" dirty="0"/>
              <a:t>Gobernar, ejercer la autoridad o el mando.</a:t>
            </a:r>
          </a:p>
          <a:p>
            <a:pPr algn="just"/>
            <a:r>
              <a:rPr lang="es-AR" dirty="0"/>
              <a:t>Un SO es una colección de programas que administran la operación de una (o varias) computadoras, con el fin de obtener un comportamiento eficiente. Es una plataforma SW que asigna recursos y supervisa al resto de los programas que se ejecutan en la computadora. </a:t>
            </a:r>
          </a:p>
          <a:p>
            <a:pPr algn="just"/>
            <a:r>
              <a:rPr lang="es-AR" dirty="0"/>
              <a:t>El SO no realiza por si solo ninguna función que genere resultados para las aplicaciones del usuario, sino que es un medio para que estos programas los obtengan.</a:t>
            </a:r>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Sistema Operativo</a:t>
            </a:r>
          </a:p>
        </p:txBody>
      </p:sp>
    </p:spTree>
    <p:extLst>
      <p:ext uri="{BB962C8B-B14F-4D97-AF65-F5344CB8AC3E}">
        <p14:creationId xmlns:p14="http://schemas.microsoft.com/office/powerpoint/2010/main" val="410264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179512" y="1498410"/>
            <a:ext cx="8856983" cy="5359590"/>
          </a:xfrm>
        </p:spPr>
        <p:txBody>
          <a:bodyPr>
            <a:normAutofit fontScale="92500" lnSpcReduction="20000"/>
          </a:bodyPr>
          <a:lstStyle/>
          <a:p>
            <a:pPr algn="just"/>
            <a:r>
              <a:rPr lang="es-AR" dirty="0"/>
              <a:t>Funciones del SO:</a:t>
            </a:r>
          </a:p>
          <a:p>
            <a:pPr lvl="1" algn="just"/>
            <a:r>
              <a:rPr lang="es-AR" dirty="0"/>
              <a:t>Control de tiempos de ejecución en el procesador y sincronización de los procesos.</a:t>
            </a:r>
          </a:p>
          <a:p>
            <a:pPr lvl="1" algn="just"/>
            <a:r>
              <a:rPr lang="es-AR" dirty="0"/>
              <a:t>Asignación de espacio de memoria requerido para cada proceso.</a:t>
            </a:r>
          </a:p>
          <a:p>
            <a:pPr lvl="1" algn="just"/>
            <a:r>
              <a:rPr lang="es-AR" dirty="0"/>
              <a:t>Asignación de espacio de almacenamiento y recuperación de archivos (en memorias auxiliares).</a:t>
            </a:r>
          </a:p>
          <a:p>
            <a:pPr lvl="1" algn="just"/>
            <a:r>
              <a:rPr lang="es-AR" dirty="0"/>
              <a:t>Interfaz con los manejadores de dispositivos de E/S.</a:t>
            </a:r>
          </a:p>
          <a:p>
            <a:pPr lvl="1" algn="just"/>
            <a:r>
              <a:rPr lang="es-AR" dirty="0"/>
              <a:t>Contabilidad del tiempo de uso.</a:t>
            </a:r>
          </a:p>
          <a:p>
            <a:pPr lvl="1" algn="just"/>
            <a:r>
              <a:rPr lang="es-AR" dirty="0"/>
              <a:t>Control y recuperación de errores.</a:t>
            </a:r>
          </a:p>
          <a:p>
            <a:pPr lvl="1" algn="just"/>
            <a:r>
              <a:rPr lang="es-AR" dirty="0"/>
              <a:t>Protección en el uso de recursos.</a:t>
            </a:r>
          </a:p>
          <a:p>
            <a:pPr lvl="1" algn="just"/>
            <a:r>
              <a:rPr lang="es-AR" dirty="0"/>
              <a:t>Comunicación con el usuario.</a:t>
            </a:r>
          </a:p>
          <a:p>
            <a:pPr lvl="1" algn="just"/>
            <a:r>
              <a:rPr lang="es-AR" dirty="0"/>
              <a:t>Prevención de errores en el mal uso del sistema.</a:t>
            </a:r>
          </a:p>
          <a:p>
            <a:pPr algn="just"/>
            <a:r>
              <a:rPr lang="es-AR" dirty="0"/>
              <a:t>Su objetivo principal, al ejecutar aplicativos, es crearles un entorno organizado, abastecer sus requerimientos y solucionar los problemas que surjan durante la ejecución.</a:t>
            </a:r>
          </a:p>
          <a:p>
            <a:pPr algn="just"/>
            <a:endParaRPr lang="es-AR" dirty="0"/>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Sistema Operativo</a:t>
            </a:r>
          </a:p>
        </p:txBody>
      </p:sp>
    </p:spTree>
    <p:extLst>
      <p:ext uri="{BB962C8B-B14F-4D97-AF65-F5344CB8AC3E}">
        <p14:creationId xmlns:p14="http://schemas.microsoft.com/office/powerpoint/2010/main" val="363910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890929" y="1916832"/>
            <a:ext cx="7408333" cy="4248384"/>
          </a:xfrm>
        </p:spPr>
        <p:txBody>
          <a:bodyPr>
            <a:normAutofit/>
          </a:bodyPr>
          <a:lstStyle/>
          <a:p>
            <a:pPr algn="just"/>
            <a:r>
              <a:rPr lang="es-AR" dirty="0"/>
              <a:t>Hay 2 grandes componentes SW del SO:</a:t>
            </a:r>
          </a:p>
          <a:p>
            <a:pPr lvl="1" algn="just"/>
            <a:r>
              <a:rPr lang="es-AR" b="1" dirty="0"/>
              <a:t>Residentes</a:t>
            </a:r>
            <a:r>
              <a:rPr lang="es-AR" dirty="0"/>
              <a:t>: también llamados supervisores. Son componentes que residen de manera permanente en la memoria principal durante todo el procesamiento.</a:t>
            </a:r>
          </a:p>
          <a:p>
            <a:pPr lvl="1" algn="just"/>
            <a:r>
              <a:rPr lang="es-AR" b="1" dirty="0"/>
              <a:t>Transitorios</a:t>
            </a:r>
            <a:r>
              <a:rPr lang="es-AR" dirty="0"/>
              <a:t>: residen sólo cuando se los necesita y están almacenados en memoria secundarias cuando no están en la memoria principal.</a:t>
            </a:r>
          </a:p>
          <a:p>
            <a:pPr algn="just"/>
            <a:endParaRPr lang="es-AR" dirty="0"/>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Sistema Operativo</a:t>
            </a:r>
          </a:p>
        </p:txBody>
      </p:sp>
    </p:spTree>
    <p:extLst>
      <p:ext uri="{BB962C8B-B14F-4D97-AF65-F5344CB8AC3E}">
        <p14:creationId xmlns:p14="http://schemas.microsoft.com/office/powerpoint/2010/main" val="413702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890929" y="1844824"/>
            <a:ext cx="7408333" cy="4248384"/>
          </a:xfrm>
        </p:spPr>
        <p:txBody>
          <a:bodyPr>
            <a:normAutofit/>
          </a:bodyPr>
          <a:lstStyle/>
          <a:p>
            <a:pPr algn="just"/>
            <a:r>
              <a:rPr lang="es-AR" u="sng" dirty="0"/>
              <a:t>Administración del procesador y los procesos</a:t>
            </a:r>
          </a:p>
          <a:p>
            <a:pPr lvl="1" algn="just"/>
            <a:r>
              <a:rPr lang="es-AR" dirty="0"/>
              <a:t>Un proceso es un programa, o parte de él, en estado de ejecución, o sea que está en algunas de las etapas de su ciclo de vida</a:t>
            </a:r>
          </a:p>
          <a:p>
            <a:pPr lvl="1" algn="just"/>
            <a:r>
              <a:rPr lang="es-AR" dirty="0"/>
              <a:t>El </a:t>
            </a:r>
            <a:r>
              <a:rPr lang="es-AR" b="1" dirty="0"/>
              <a:t>despachador</a:t>
            </a:r>
            <a:r>
              <a:rPr lang="es-AR" dirty="0"/>
              <a:t> es el módulo de SO que asigna el proceso al procesador, pertenece al nivel de administración más cercano al proceso. Es el que permite la creación de un nuevo proceso aceptando la solicitud de otro o de un usuario.</a:t>
            </a:r>
            <a:br>
              <a:rPr lang="es-AR" dirty="0"/>
            </a:br>
            <a:r>
              <a:rPr lang="es-AR" dirty="0"/>
              <a:t>Le asigna una identificación, un estado, una prioridad y demás elementos para realizar un seguimiento.</a:t>
            </a:r>
          </a:p>
          <a:p>
            <a:pPr algn="just"/>
            <a:endParaRPr lang="es-AR" dirty="0"/>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Niveles de Administración del SO</a:t>
            </a:r>
          </a:p>
        </p:txBody>
      </p:sp>
    </p:spTree>
    <p:extLst>
      <p:ext uri="{BB962C8B-B14F-4D97-AF65-F5344CB8AC3E}">
        <p14:creationId xmlns:p14="http://schemas.microsoft.com/office/powerpoint/2010/main" val="403711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Software de Sistema</a:t>
            </a:r>
          </a:p>
        </p:txBody>
      </p:sp>
      <p:sp>
        <p:nvSpPr>
          <p:cNvPr id="5" name="1 Marcador de contenido"/>
          <p:cNvSpPr>
            <a:spLocks noGrp="1"/>
          </p:cNvSpPr>
          <p:nvPr>
            <p:ph idx="1"/>
          </p:nvPr>
        </p:nvSpPr>
        <p:spPr>
          <a:xfrm>
            <a:off x="1" y="1364801"/>
            <a:ext cx="8833380" cy="5386887"/>
          </a:xfrm>
        </p:spPr>
        <p:txBody>
          <a:bodyPr>
            <a:normAutofit fontScale="92500"/>
          </a:bodyPr>
          <a:lstStyle/>
          <a:p>
            <a:pPr algn="just"/>
            <a:r>
              <a:rPr lang="es-AR" u="sng" dirty="0"/>
              <a:t>Etapas o estados de un proceso</a:t>
            </a:r>
            <a:r>
              <a:rPr lang="es-AR" dirty="0"/>
              <a:t>:</a:t>
            </a:r>
          </a:p>
          <a:p>
            <a:pPr lvl="1" algn="just"/>
            <a:r>
              <a:rPr lang="es-AR" b="1" dirty="0"/>
              <a:t>Estado nuevo</a:t>
            </a:r>
            <a:r>
              <a:rPr lang="es-AR" dirty="0"/>
              <a:t>. Un programa ejecutable “adquiere vida” cuando se le crea un entorno adecuado para comenzar su ciclo de vida. Ciclo que finaliza cuando se termina su ejecución de manera normal o anormal.</a:t>
            </a:r>
          </a:p>
          <a:p>
            <a:pPr lvl="1" algn="just"/>
            <a:r>
              <a:rPr lang="es-AR" b="1" dirty="0"/>
              <a:t>Estado listo o preparado</a:t>
            </a:r>
            <a:r>
              <a:rPr lang="es-AR" dirty="0"/>
              <a:t>. Es cuando un proceso tiene recursos asignados suficientes para que la CPU comience o continúe su ejecución, pero no tiene la asignación del procesador.</a:t>
            </a:r>
          </a:p>
          <a:p>
            <a:pPr lvl="1" algn="just"/>
            <a:r>
              <a:rPr lang="es-AR" b="1" dirty="0"/>
              <a:t>Estado de ejecución de un proceso</a:t>
            </a:r>
            <a:r>
              <a:rPr lang="es-AR" dirty="0"/>
              <a:t>. Se denomina así al estado en el que se está haciendo uso de la CPU.</a:t>
            </a:r>
          </a:p>
          <a:p>
            <a:pPr lvl="1" algn="just"/>
            <a:r>
              <a:rPr lang="es-AR" b="1" dirty="0"/>
              <a:t>Estado en espera</a:t>
            </a:r>
            <a:r>
              <a:rPr lang="es-AR" dirty="0"/>
              <a:t>. Es aquel en el que el proceso no puede continuar su ejecución porque le falta algún recurso que se le proveerá luego.</a:t>
            </a:r>
          </a:p>
          <a:p>
            <a:pPr lvl="1" algn="just"/>
            <a:r>
              <a:rPr lang="es-AR" b="1" dirty="0"/>
              <a:t>Estado parado</a:t>
            </a:r>
            <a:r>
              <a:rPr lang="es-AR" dirty="0"/>
              <a:t>. Es aquel en el que el proceso terminó su ejecución y ser requiere un tiempo en el que el SO libere los recursos que le había asignado y destruya toda la información de contexto del proceso para eliminarlo del sistema.</a:t>
            </a:r>
          </a:p>
          <a:p>
            <a:pPr algn="just"/>
            <a:endParaRPr lang="es-AR" dirty="0"/>
          </a:p>
          <a:p>
            <a:pPr algn="just"/>
            <a:endParaRPr lang="es-AR" dirty="0"/>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Niveles de Administración del SO</a:t>
            </a:r>
          </a:p>
        </p:txBody>
      </p:sp>
    </p:spTree>
    <p:extLst>
      <p:ext uri="{BB962C8B-B14F-4D97-AF65-F5344CB8AC3E}">
        <p14:creationId xmlns:p14="http://schemas.microsoft.com/office/powerpoint/2010/main" val="3843500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Circuito</Template>
  <TotalTime>22725</TotalTime>
  <Words>3976</Words>
  <Application>Microsoft Office PowerPoint</Application>
  <PresentationFormat>Presentación en pantalla (4:3)</PresentationFormat>
  <Paragraphs>188</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Tw Cen MT</vt:lpstr>
      <vt:lpstr>Circuito</vt:lpstr>
      <vt:lpstr>UNIDAD 7</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lpstr>Software de Sistema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7</dc:title>
  <dc:creator/>
  <cp:lastModifiedBy>Nahuel Salazar</cp:lastModifiedBy>
  <cp:revision>191</cp:revision>
  <dcterms:modified xsi:type="dcterms:W3CDTF">2022-10-28T13:05:07Z</dcterms:modified>
</cp:coreProperties>
</file>