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57" r:id="rId3"/>
    <p:sldId id="290" r:id="rId4"/>
    <p:sldId id="287" r:id="rId5"/>
    <p:sldId id="302" r:id="rId6"/>
    <p:sldId id="292" r:id="rId7"/>
    <p:sldId id="291" r:id="rId8"/>
    <p:sldId id="303" r:id="rId9"/>
    <p:sldId id="288" r:id="rId10"/>
    <p:sldId id="294" r:id="rId11"/>
    <p:sldId id="306" r:id="rId12"/>
    <p:sldId id="295" r:id="rId13"/>
    <p:sldId id="304" r:id="rId14"/>
    <p:sldId id="307" r:id="rId15"/>
    <p:sldId id="259" r:id="rId16"/>
    <p:sldId id="293" r:id="rId17"/>
    <p:sldId id="298" r:id="rId18"/>
    <p:sldId id="299" r:id="rId19"/>
    <p:sldId id="305" r:id="rId20"/>
    <p:sldId id="262" r:id="rId21"/>
    <p:sldId id="283" r:id="rId22"/>
    <p:sldId id="284" r:id="rId23"/>
    <p:sldId id="285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Lora" panose="020B0604020202020204" charset="0"/>
      <p:regular r:id="rId30"/>
      <p:bold r:id="rId31"/>
      <p:italic r:id="rId32"/>
      <p:boldItalic r:id="rId33"/>
    </p:embeddedFont>
    <p:embeddedFont>
      <p:font typeface="Quattrocento Sans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5DBCC5-704E-447A-8DDF-05D88CA459A5}">
  <a:tblStyle styleId="{3C5DBCC5-704E-447A-8DDF-05D88CA459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7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762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615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974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247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702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142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143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817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35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77d159c9d1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77d159c9d1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11422c4bed_147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11422c4bed_147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5706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91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243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732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864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029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416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644671" y="1874520"/>
            <a:ext cx="7057370" cy="15970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3000"/>
            </a:pPr>
            <a:br>
              <a:rPr lang="en-US" sz="3200" spc="-1" dirty="0"/>
            </a:br>
            <a:r>
              <a:rPr lang="en-US" sz="2800" spc="-1" dirty="0" err="1"/>
              <a:t>Pyladies</a:t>
            </a:r>
            <a:r>
              <a:rPr lang="en-US" sz="2800" spc="-1" dirty="0"/>
              <a:t> Amsterdam</a:t>
            </a:r>
            <a:br>
              <a:rPr lang="en-US" sz="2800" spc="-1" dirty="0"/>
            </a:br>
            <a:r>
              <a:rPr lang="en-US" sz="2000" spc="-1" dirty="0"/>
              <a:t>Python Bootcamp: Data Analysis for Beginners</a:t>
            </a:r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C3E86D9-78EA-438E-90CB-D6665E601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308" y="270786"/>
            <a:ext cx="1695153" cy="1726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86DD84-458B-4E82-BE36-8B5A5ABCEE29}"/>
              </a:ext>
            </a:extLst>
          </p:cNvPr>
          <p:cNvSpPr txBox="1"/>
          <p:nvPr/>
        </p:nvSpPr>
        <p:spPr>
          <a:xfrm>
            <a:off x="5410200" y="4137660"/>
            <a:ext cx="3573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spc="-1" dirty="0">
                <a:solidFill>
                  <a:schemeClr val="dk1"/>
                </a:solidFill>
                <a:latin typeface="Lora"/>
                <a:sym typeface="Lora"/>
              </a:rPr>
              <a:t>Capstone Project – Team 11</a:t>
            </a:r>
            <a:endParaRPr lang="es-MX" sz="2000" b="1" i="1" spc="-1" dirty="0">
              <a:solidFill>
                <a:schemeClr val="dk1"/>
              </a:solidFill>
              <a:latin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15989" y="907719"/>
            <a:ext cx="4177938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Data Analysing</a:t>
            </a:r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44437" y="1423660"/>
            <a:ext cx="7698790" cy="7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b="1" dirty="0">
                <a:highlight>
                  <a:srgbClr val="FFCD00"/>
                </a:highlight>
              </a:rPr>
              <a:t>2 </a:t>
            </a:r>
            <a:r>
              <a:rPr lang="en-US" sz="1400" dirty="0"/>
              <a:t>Number of apps for which current version rating is higher, the same or lower than for the previous versions</a:t>
            </a:r>
            <a:endParaRPr sz="1400"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0" name="Google Shape;94;p13">
            <a:extLst>
              <a:ext uri="{FF2B5EF4-FFF2-40B4-BE49-F238E27FC236}">
                <a16:creationId xmlns:a16="http://schemas.microsoft.com/office/drawing/2014/main" id="{61C09E0D-FBAE-4E89-91E9-7F1CA2B87EF6}"/>
              </a:ext>
            </a:extLst>
          </p:cNvPr>
          <p:cNvSpPr txBox="1"/>
          <p:nvPr/>
        </p:nvSpPr>
        <p:spPr>
          <a:xfrm>
            <a:off x="325357" y="4585780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563BE2-B1C2-4DCE-82A3-F2758FB40472}"/>
              </a:ext>
            </a:extLst>
          </p:cNvPr>
          <p:cNvSpPr txBox="1"/>
          <p:nvPr/>
        </p:nvSpPr>
        <p:spPr>
          <a:xfrm>
            <a:off x="4498939" y="2353637"/>
            <a:ext cx="39396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>
                <a:latin typeface="Quattrocento Sans" panose="020B0604020202020204" charset="0"/>
              </a:rPr>
              <a:t>Conclusion</a:t>
            </a:r>
            <a:r>
              <a:rPr lang="es-MX" b="1" dirty="0">
                <a:latin typeface="Quattrocento Sans" panose="020B0604020202020204" charset="0"/>
              </a:rPr>
              <a:t>:</a:t>
            </a:r>
          </a:p>
          <a:p>
            <a:endParaRPr lang="es-MX" b="1" dirty="0">
              <a:latin typeface="Quattrocento Sans" panose="020B0604020202020204" charset="0"/>
            </a:endParaRPr>
          </a:p>
          <a:p>
            <a:r>
              <a:rPr lang="en-US" dirty="0">
                <a:latin typeface="Quattrocento Sans" panose="020B0604020202020204" charset="0"/>
              </a:rPr>
              <a:t>For majority of the apps, rating of the current version is the same as for the previous versions. A bit more apps get lower rating per current version than higher..</a:t>
            </a:r>
            <a:endParaRPr lang="es-MX" dirty="0">
              <a:latin typeface="Quattrocento Sans" panose="020B0604020202020204" charset="0"/>
            </a:endParaRPr>
          </a:p>
        </p:txBody>
      </p:sp>
      <p:grpSp>
        <p:nvGrpSpPr>
          <p:cNvPr id="40" name="Google Shape;633;p39">
            <a:extLst>
              <a:ext uri="{FF2B5EF4-FFF2-40B4-BE49-F238E27FC236}">
                <a16:creationId xmlns:a16="http://schemas.microsoft.com/office/drawing/2014/main" id="{84A6427F-3F4D-44AC-A67D-7EE587372263}"/>
              </a:ext>
            </a:extLst>
          </p:cNvPr>
          <p:cNvGrpSpPr/>
          <p:nvPr/>
        </p:nvGrpSpPr>
        <p:grpSpPr>
          <a:xfrm>
            <a:off x="876282" y="1037230"/>
            <a:ext cx="288327" cy="199404"/>
            <a:chOff x="3932350" y="3714775"/>
            <a:chExt cx="439650" cy="319075"/>
          </a:xfrm>
        </p:grpSpPr>
        <p:sp>
          <p:nvSpPr>
            <p:cNvPr id="41" name="Google Shape;634;p39">
              <a:extLst>
                <a:ext uri="{FF2B5EF4-FFF2-40B4-BE49-F238E27FC236}">
                  <a16:creationId xmlns:a16="http://schemas.microsoft.com/office/drawing/2014/main" id="{5AB411B8-181C-47D0-A45F-76E429DFEA18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35;p39">
              <a:extLst>
                <a:ext uri="{FF2B5EF4-FFF2-40B4-BE49-F238E27FC236}">
                  <a16:creationId xmlns:a16="http://schemas.microsoft.com/office/drawing/2014/main" id="{09FFF124-F534-4B78-B409-5B6BEE2EFD93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36;p39">
              <a:extLst>
                <a:ext uri="{FF2B5EF4-FFF2-40B4-BE49-F238E27FC236}">
                  <a16:creationId xmlns:a16="http://schemas.microsoft.com/office/drawing/2014/main" id="{009CD163-3EBA-478A-B9DC-3F4DB44E76C8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37;p39">
              <a:extLst>
                <a:ext uri="{FF2B5EF4-FFF2-40B4-BE49-F238E27FC236}">
                  <a16:creationId xmlns:a16="http://schemas.microsoft.com/office/drawing/2014/main" id="{E14F32B3-F89E-4093-8FE3-4CFBADFD8308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38;p39">
              <a:extLst>
                <a:ext uri="{FF2B5EF4-FFF2-40B4-BE49-F238E27FC236}">
                  <a16:creationId xmlns:a16="http://schemas.microsoft.com/office/drawing/2014/main" id="{AC1D0BE9-AE15-4DAB-AC10-0849A204A5F5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D61C3A2-97F3-48BC-9DFE-B9076D5C0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45" y="2216000"/>
            <a:ext cx="3410872" cy="248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5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15989" y="907719"/>
            <a:ext cx="4177938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Data Analysing</a:t>
            </a:r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44437" y="1423660"/>
            <a:ext cx="7698790" cy="7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b="1" dirty="0">
                <a:highlight>
                  <a:srgbClr val="FFCD00"/>
                </a:highlight>
              </a:rPr>
              <a:t>3 </a:t>
            </a:r>
            <a:r>
              <a:rPr lang="en-US" sz="1400" dirty="0"/>
              <a:t>Number of apps for which current version rating is higher, the same or lower than for the previous versions</a:t>
            </a:r>
            <a:endParaRPr sz="1400"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0" name="Google Shape;94;p13">
            <a:extLst>
              <a:ext uri="{FF2B5EF4-FFF2-40B4-BE49-F238E27FC236}">
                <a16:creationId xmlns:a16="http://schemas.microsoft.com/office/drawing/2014/main" id="{61C09E0D-FBAE-4E89-91E9-7F1CA2B87EF6}"/>
              </a:ext>
            </a:extLst>
          </p:cNvPr>
          <p:cNvSpPr txBox="1"/>
          <p:nvPr/>
        </p:nvSpPr>
        <p:spPr>
          <a:xfrm>
            <a:off x="325357" y="4585780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563BE2-B1C2-4DCE-82A3-F2758FB40472}"/>
              </a:ext>
            </a:extLst>
          </p:cNvPr>
          <p:cNvSpPr txBox="1"/>
          <p:nvPr/>
        </p:nvSpPr>
        <p:spPr>
          <a:xfrm>
            <a:off x="4498939" y="2353637"/>
            <a:ext cx="39396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>
                <a:latin typeface="Quattrocento Sans" panose="020B0604020202020204" charset="0"/>
              </a:rPr>
              <a:t>Conclusion</a:t>
            </a:r>
            <a:r>
              <a:rPr lang="es-MX" b="1" dirty="0">
                <a:latin typeface="Quattrocento Sans" panose="020B0604020202020204" charset="0"/>
              </a:rPr>
              <a:t>:</a:t>
            </a:r>
          </a:p>
          <a:p>
            <a:r>
              <a:rPr lang="en-US" dirty="0">
                <a:latin typeface="Quattrocento Sans" panose="020B0604020202020204" charset="0"/>
              </a:rPr>
              <a:t>Most apps has less than 5 languages supported according to the histogram, with most apps support one language (counts=3767). And the maximum number of languages supported is 75 but there is only one app supports it</a:t>
            </a:r>
            <a:endParaRPr lang="es-MX" dirty="0">
              <a:latin typeface="Quattrocento Sans" panose="020B0604020202020204" charset="0"/>
            </a:endParaRPr>
          </a:p>
        </p:txBody>
      </p:sp>
      <p:grpSp>
        <p:nvGrpSpPr>
          <p:cNvPr id="40" name="Google Shape;633;p39">
            <a:extLst>
              <a:ext uri="{FF2B5EF4-FFF2-40B4-BE49-F238E27FC236}">
                <a16:creationId xmlns:a16="http://schemas.microsoft.com/office/drawing/2014/main" id="{84A6427F-3F4D-44AC-A67D-7EE587372263}"/>
              </a:ext>
            </a:extLst>
          </p:cNvPr>
          <p:cNvGrpSpPr/>
          <p:nvPr/>
        </p:nvGrpSpPr>
        <p:grpSpPr>
          <a:xfrm>
            <a:off x="876282" y="1037230"/>
            <a:ext cx="288327" cy="199404"/>
            <a:chOff x="3932350" y="3714775"/>
            <a:chExt cx="439650" cy="319075"/>
          </a:xfrm>
        </p:grpSpPr>
        <p:sp>
          <p:nvSpPr>
            <p:cNvPr id="41" name="Google Shape;634;p39">
              <a:extLst>
                <a:ext uri="{FF2B5EF4-FFF2-40B4-BE49-F238E27FC236}">
                  <a16:creationId xmlns:a16="http://schemas.microsoft.com/office/drawing/2014/main" id="{5AB411B8-181C-47D0-A45F-76E429DFEA18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35;p39">
              <a:extLst>
                <a:ext uri="{FF2B5EF4-FFF2-40B4-BE49-F238E27FC236}">
                  <a16:creationId xmlns:a16="http://schemas.microsoft.com/office/drawing/2014/main" id="{09FFF124-F534-4B78-B409-5B6BEE2EFD93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36;p39">
              <a:extLst>
                <a:ext uri="{FF2B5EF4-FFF2-40B4-BE49-F238E27FC236}">
                  <a16:creationId xmlns:a16="http://schemas.microsoft.com/office/drawing/2014/main" id="{009CD163-3EBA-478A-B9DC-3F4DB44E76C8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37;p39">
              <a:extLst>
                <a:ext uri="{FF2B5EF4-FFF2-40B4-BE49-F238E27FC236}">
                  <a16:creationId xmlns:a16="http://schemas.microsoft.com/office/drawing/2014/main" id="{E14F32B3-F89E-4093-8FE3-4CFBADFD8308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38;p39">
              <a:extLst>
                <a:ext uri="{FF2B5EF4-FFF2-40B4-BE49-F238E27FC236}">
                  <a16:creationId xmlns:a16="http://schemas.microsoft.com/office/drawing/2014/main" id="{AC1D0BE9-AE15-4DAB-AC10-0849A204A5F5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5FF67D0-942B-46C0-B110-FC0B92492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93" y="2083782"/>
            <a:ext cx="3989416" cy="25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0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25087" y="907719"/>
            <a:ext cx="4177938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Data Analysing</a:t>
            </a:r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44437" y="1423660"/>
            <a:ext cx="7698790" cy="7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b="1" dirty="0">
                <a:highlight>
                  <a:srgbClr val="FFCD00"/>
                </a:highlight>
              </a:rPr>
              <a:t>4 </a:t>
            </a:r>
            <a:r>
              <a:rPr lang="en-US" sz="1400" dirty="0"/>
              <a:t>Which genres get the most user feedback, which the least?</a:t>
            </a:r>
            <a:endParaRPr sz="1400"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0" name="Google Shape;94;p13">
            <a:extLst>
              <a:ext uri="{FF2B5EF4-FFF2-40B4-BE49-F238E27FC236}">
                <a16:creationId xmlns:a16="http://schemas.microsoft.com/office/drawing/2014/main" id="{61C09E0D-FBAE-4E89-91E9-7F1CA2B87EF6}"/>
              </a:ext>
            </a:extLst>
          </p:cNvPr>
          <p:cNvSpPr txBox="1"/>
          <p:nvPr/>
        </p:nvSpPr>
        <p:spPr>
          <a:xfrm>
            <a:off x="325357" y="4585780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563BE2-B1C2-4DCE-82A3-F2758FB40472}"/>
              </a:ext>
            </a:extLst>
          </p:cNvPr>
          <p:cNvSpPr txBox="1"/>
          <p:nvPr/>
        </p:nvSpPr>
        <p:spPr>
          <a:xfrm>
            <a:off x="4498939" y="2353637"/>
            <a:ext cx="39396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>
                <a:latin typeface="Quattrocento Sans" panose="020B0604020202020204" charset="0"/>
              </a:rPr>
              <a:t>Conclusion</a:t>
            </a:r>
            <a:r>
              <a:rPr lang="es-MX" b="1" dirty="0">
                <a:latin typeface="Quattrocento Sans" panose="020B0604020202020204" charset="0"/>
              </a:rPr>
              <a:t>:</a:t>
            </a:r>
          </a:p>
          <a:p>
            <a:endParaRPr lang="es-MX" b="1" dirty="0">
              <a:latin typeface="Quattrocento Sans" panose="020B0604020202020204" charset="0"/>
            </a:endParaRPr>
          </a:p>
          <a:p>
            <a:r>
              <a:rPr lang="en-US" dirty="0">
                <a:latin typeface="Quattrocento Sans" panose="020B0604020202020204" charset="0"/>
              </a:rPr>
              <a:t>As we can see the genre with the most user feedback is "Games" and the genre with the least user feedback is "Medical“</a:t>
            </a:r>
          </a:p>
          <a:p>
            <a:r>
              <a:rPr lang="en-US" dirty="0">
                <a:latin typeface="Quattrocento Sans" panose="020B0604020202020204" charset="0"/>
              </a:rPr>
              <a:t> it is important to point out that "Games" is by far the type of genre with the most user feedback.</a:t>
            </a:r>
            <a:endParaRPr lang="es-MX" dirty="0">
              <a:latin typeface="Quattrocento Sans" panose="020B0604020202020204" charset="0"/>
            </a:endParaRPr>
          </a:p>
        </p:txBody>
      </p:sp>
      <p:grpSp>
        <p:nvGrpSpPr>
          <p:cNvPr id="40" name="Google Shape;633;p39">
            <a:extLst>
              <a:ext uri="{FF2B5EF4-FFF2-40B4-BE49-F238E27FC236}">
                <a16:creationId xmlns:a16="http://schemas.microsoft.com/office/drawing/2014/main" id="{84A6427F-3F4D-44AC-A67D-7EE587372263}"/>
              </a:ext>
            </a:extLst>
          </p:cNvPr>
          <p:cNvGrpSpPr/>
          <p:nvPr/>
        </p:nvGrpSpPr>
        <p:grpSpPr>
          <a:xfrm>
            <a:off x="876282" y="1037230"/>
            <a:ext cx="288327" cy="199404"/>
            <a:chOff x="3932350" y="3714775"/>
            <a:chExt cx="439650" cy="319075"/>
          </a:xfrm>
        </p:grpSpPr>
        <p:sp>
          <p:nvSpPr>
            <p:cNvPr id="41" name="Google Shape;634;p39">
              <a:extLst>
                <a:ext uri="{FF2B5EF4-FFF2-40B4-BE49-F238E27FC236}">
                  <a16:creationId xmlns:a16="http://schemas.microsoft.com/office/drawing/2014/main" id="{5AB411B8-181C-47D0-A45F-76E429DFEA18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35;p39">
              <a:extLst>
                <a:ext uri="{FF2B5EF4-FFF2-40B4-BE49-F238E27FC236}">
                  <a16:creationId xmlns:a16="http://schemas.microsoft.com/office/drawing/2014/main" id="{09FFF124-F534-4B78-B409-5B6BEE2EFD93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36;p39">
              <a:extLst>
                <a:ext uri="{FF2B5EF4-FFF2-40B4-BE49-F238E27FC236}">
                  <a16:creationId xmlns:a16="http://schemas.microsoft.com/office/drawing/2014/main" id="{009CD163-3EBA-478A-B9DC-3F4DB44E76C8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37;p39">
              <a:extLst>
                <a:ext uri="{FF2B5EF4-FFF2-40B4-BE49-F238E27FC236}">
                  <a16:creationId xmlns:a16="http://schemas.microsoft.com/office/drawing/2014/main" id="{E14F32B3-F89E-4093-8FE3-4CFBADFD8308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38;p39">
              <a:extLst>
                <a:ext uri="{FF2B5EF4-FFF2-40B4-BE49-F238E27FC236}">
                  <a16:creationId xmlns:a16="http://schemas.microsoft.com/office/drawing/2014/main" id="{AC1D0BE9-AE15-4DAB-AC10-0849A204A5F5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3C4E37B-8021-499A-8226-D54D58AB4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37" y="1868339"/>
            <a:ext cx="3429566" cy="291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03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11440" y="906407"/>
            <a:ext cx="4177938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Data Analysing</a:t>
            </a:r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44437" y="1423660"/>
            <a:ext cx="7698790" cy="7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b="1" dirty="0">
                <a:highlight>
                  <a:srgbClr val="FFCD00"/>
                </a:highlight>
              </a:rPr>
              <a:t>5 </a:t>
            </a:r>
            <a:r>
              <a:rPr lang="en-US" sz="1400" dirty="0"/>
              <a:t>How many apps are there per genre? what percentage do they represent?</a:t>
            </a:r>
            <a:endParaRPr sz="1400"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0" name="Google Shape;94;p13">
            <a:extLst>
              <a:ext uri="{FF2B5EF4-FFF2-40B4-BE49-F238E27FC236}">
                <a16:creationId xmlns:a16="http://schemas.microsoft.com/office/drawing/2014/main" id="{61C09E0D-FBAE-4E89-91E9-7F1CA2B87EF6}"/>
              </a:ext>
            </a:extLst>
          </p:cNvPr>
          <p:cNvSpPr txBox="1"/>
          <p:nvPr/>
        </p:nvSpPr>
        <p:spPr>
          <a:xfrm>
            <a:off x="325357" y="4585780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563BE2-B1C2-4DCE-82A3-F2758FB40472}"/>
              </a:ext>
            </a:extLst>
          </p:cNvPr>
          <p:cNvSpPr txBox="1"/>
          <p:nvPr/>
        </p:nvSpPr>
        <p:spPr>
          <a:xfrm>
            <a:off x="804224" y="2329917"/>
            <a:ext cx="29807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>
                <a:latin typeface="Quattrocento Sans" panose="020B0604020202020204" charset="0"/>
              </a:rPr>
              <a:t>Conclusion</a:t>
            </a:r>
            <a:r>
              <a:rPr lang="es-MX" b="1" dirty="0">
                <a:latin typeface="Quattrocento Sans" panose="020B0604020202020204" charset="0"/>
              </a:rPr>
              <a:t>:</a:t>
            </a:r>
          </a:p>
          <a:p>
            <a:endParaRPr lang="es-MX" b="1" dirty="0">
              <a:latin typeface="Quattrocento Sans" panose="020B0604020202020204" charset="0"/>
            </a:endParaRPr>
          </a:p>
          <a:p>
            <a:r>
              <a:rPr lang="en-US" dirty="0">
                <a:latin typeface="Quattrocento Sans" panose="020B0604020202020204" charset="0"/>
              </a:rPr>
              <a:t>More than half of the apps in the dataset belong to the "Game" </a:t>
            </a:r>
            <a:r>
              <a:rPr lang="en-US" dirty="0" err="1">
                <a:latin typeface="Quattrocento Sans" panose="020B0604020202020204" charset="0"/>
              </a:rPr>
              <a:t>cathegory</a:t>
            </a:r>
            <a:r>
              <a:rPr lang="en-US" dirty="0">
                <a:latin typeface="Quattrocento Sans" panose="020B0604020202020204" charset="0"/>
              </a:rPr>
              <a:t>. The other top 5 genres have a much lower percentage of participation.</a:t>
            </a:r>
            <a:endParaRPr lang="es-MX" dirty="0">
              <a:latin typeface="Quattrocento Sans" panose="020B0604020202020204" charset="0"/>
            </a:endParaRPr>
          </a:p>
        </p:txBody>
      </p:sp>
      <p:grpSp>
        <p:nvGrpSpPr>
          <p:cNvPr id="40" name="Google Shape;633;p39">
            <a:extLst>
              <a:ext uri="{FF2B5EF4-FFF2-40B4-BE49-F238E27FC236}">
                <a16:creationId xmlns:a16="http://schemas.microsoft.com/office/drawing/2014/main" id="{84A6427F-3F4D-44AC-A67D-7EE587372263}"/>
              </a:ext>
            </a:extLst>
          </p:cNvPr>
          <p:cNvGrpSpPr/>
          <p:nvPr/>
        </p:nvGrpSpPr>
        <p:grpSpPr>
          <a:xfrm>
            <a:off x="876282" y="1037230"/>
            <a:ext cx="288327" cy="199404"/>
            <a:chOff x="3932350" y="3714775"/>
            <a:chExt cx="439650" cy="319075"/>
          </a:xfrm>
        </p:grpSpPr>
        <p:sp>
          <p:nvSpPr>
            <p:cNvPr id="41" name="Google Shape;634;p39">
              <a:extLst>
                <a:ext uri="{FF2B5EF4-FFF2-40B4-BE49-F238E27FC236}">
                  <a16:creationId xmlns:a16="http://schemas.microsoft.com/office/drawing/2014/main" id="{5AB411B8-181C-47D0-A45F-76E429DFEA18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35;p39">
              <a:extLst>
                <a:ext uri="{FF2B5EF4-FFF2-40B4-BE49-F238E27FC236}">
                  <a16:creationId xmlns:a16="http://schemas.microsoft.com/office/drawing/2014/main" id="{09FFF124-F534-4B78-B409-5B6BEE2EFD93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36;p39">
              <a:extLst>
                <a:ext uri="{FF2B5EF4-FFF2-40B4-BE49-F238E27FC236}">
                  <a16:creationId xmlns:a16="http://schemas.microsoft.com/office/drawing/2014/main" id="{009CD163-3EBA-478A-B9DC-3F4DB44E76C8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37;p39">
              <a:extLst>
                <a:ext uri="{FF2B5EF4-FFF2-40B4-BE49-F238E27FC236}">
                  <a16:creationId xmlns:a16="http://schemas.microsoft.com/office/drawing/2014/main" id="{E14F32B3-F89E-4093-8FE3-4CFBADFD8308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38;p39">
              <a:extLst>
                <a:ext uri="{FF2B5EF4-FFF2-40B4-BE49-F238E27FC236}">
                  <a16:creationId xmlns:a16="http://schemas.microsoft.com/office/drawing/2014/main" id="{AC1D0BE9-AE15-4DAB-AC10-0849A204A5F5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34CD2D1-F62D-4142-8820-7FA1FAA6D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504" y="2488900"/>
            <a:ext cx="2815834" cy="178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96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11440" y="906407"/>
            <a:ext cx="4177938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Data Analysing</a:t>
            </a:r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44437" y="1423660"/>
            <a:ext cx="7698790" cy="7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b="1" dirty="0">
                <a:highlight>
                  <a:srgbClr val="FFCD00"/>
                </a:highlight>
              </a:rPr>
              <a:t>6  </a:t>
            </a:r>
            <a:r>
              <a:rPr lang="en-US" sz="1400" dirty="0"/>
              <a:t>Average </a:t>
            </a:r>
            <a:r>
              <a:rPr lang="en-US" sz="1400" dirty="0" err="1"/>
              <a:t>user_rating</a:t>
            </a:r>
            <a:r>
              <a:rPr lang="en-US" sz="1400" dirty="0"/>
              <a:t> vs average price per category</a:t>
            </a:r>
            <a:endParaRPr sz="1400"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0" name="Google Shape;94;p13">
            <a:extLst>
              <a:ext uri="{FF2B5EF4-FFF2-40B4-BE49-F238E27FC236}">
                <a16:creationId xmlns:a16="http://schemas.microsoft.com/office/drawing/2014/main" id="{61C09E0D-FBAE-4E89-91E9-7F1CA2B87EF6}"/>
              </a:ext>
            </a:extLst>
          </p:cNvPr>
          <p:cNvSpPr txBox="1"/>
          <p:nvPr/>
        </p:nvSpPr>
        <p:spPr>
          <a:xfrm>
            <a:off x="325357" y="4585780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40" name="Google Shape;633;p39">
            <a:extLst>
              <a:ext uri="{FF2B5EF4-FFF2-40B4-BE49-F238E27FC236}">
                <a16:creationId xmlns:a16="http://schemas.microsoft.com/office/drawing/2014/main" id="{84A6427F-3F4D-44AC-A67D-7EE587372263}"/>
              </a:ext>
            </a:extLst>
          </p:cNvPr>
          <p:cNvGrpSpPr/>
          <p:nvPr/>
        </p:nvGrpSpPr>
        <p:grpSpPr>
          <a:xfrm>
            <a:off x="876282" y="1037230"/>
            <a:ext cx="288327" cy="199404"/>
            <a:chOff x="3932350" y="3714775"/>
            <a:chExt cx="439650" cy="319075"/>
          </a:xfrm>
        </p:grpSpPr>
        <p:sp>
          <p:nvSpPr>
            <p:cNvPr id="41" name="Google Shape;634;p39">
              <a:extLst>
                <a:ext uri="{FF2B5EF4-FFF2-40B4-BE49-F238E27FC236}">
                  <a16:creationId xmlns:a16="http://schemas.microsoft.com/office/drawing/2014/main" id="{5AB411B8-181C-47D0-A45F-76E429DFEA18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35;p39">
              <a:extLst>
                <a:ext uri="{FF2B5EF4-FFF2-40B4-BE49-F238E27FC236}">
                  <a16:creationId xmlns:a16="http://schemas.microsoft.com/office/drawing/2014/main" id="{09FFF124-F534-4B78-B409-5B6BEE2EFD93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36;p39">
              <a:extLst>
                <a:ext uri="{FF2B5EF4-FFF2-40B4-BE49-F238E27FC236}">
                  <a16:creationId xmlns:a16="http://schemas.microsoft.com/office/drawing/2014/main" id="{009CD163-3EBA-478A-B9DC-3F4DB44E76C8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37;p39">
              <a:extLst>
                <a:ext uri="{FF2B5EF4-FFF2-40B4-BE49-F238E27FC236}">
                  <a16:creationId xmlns:a16="http://schemas.microsoft.com/office/drawing/2014/main" id="{E14F32B3-F89E-4093-8FE3-4CFBADFD8308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38;p39">
              <a:extLst>
                <a:ext uri="{FF2B5EF4-FFF2-40B4-BE49-F238E27FC236}">
                  <a16:creationId xmlns:a16="http://schemas.microsoft.com/office/drawing/2014/main" id="{AC1D0BE9-AE15-4DAB-AC10-0849A204A5F5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03886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 bit </a:t>
            </a:r>
            <a:r>
              <a:rPr lang="es-MX" dirty="0" err="1"/>
              <a:t>further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6" name="Google Shape;660;p39">
            <a:extLst>
              <a:ext uri="{FF2B5EF4-FFF2-40B4-BE49-F238E27FC236}">
                <a16:creationId xmlns:a16="http://schemas.microsoft.com/office/drawing/2014/main" id="{D992976D-7D08-4C44-A076-D2577813AEA1}"/>
              </a:ext>
            </a:extLst>
          </p:cNvPr>
          <p:cNvGrpSpPr/>
          <p:nvPr/>
        </p:nvGrpSpPr>
        <p:grpSpPr>
          <a:xfrm>
            <a:off x="4881684" y="2291150"/>
            <a:ext cx="371564" cy="371543"/>
            <a:chOff x="576250" y="4319400"/>
            <a:chExt cx="442075" cy="442050"/>
          </a:xfrm>
        </p:grpSpPr>
        <p:sp>
          <p:nvSpPr>
            <p:cNvPr id="7" name="Google Shape;661;p39">
              <a:extLst>
                <a:ext uri="{FF2B5EF4-FFF2-40B4-BE49-F238E27FC236}">
                  <a16:creationId xmlns:a16="http://schemas.microsoft.com/office/drawing/2014/main" id="{7935E4A4-A1B8-40AB-BCC6-43505C3F3476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62;p39">
              <a:extLst>
                <a:ext uri="{FF2B5EF4-FFF2-40B4-BE49-F238E27FC236}">
                  <a16:creationId xmlns:a16="http://schemas.microsoft.com/office/drawing/2014/main" id="{7CCB76C5-2E33-49D9-BF2D-78C12C91D1C5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63;p39">
              <a:extLst>
                <a:ext uri="{FF2B5EF4-FFF2-40B4-BE49-F238E27FC236}">
                  <a16:creationId xmlns:a16="http://schemas.microsoft.com/office/drawing/2014/main" id="{D17A6998-20E1-46BA-A8E5-B53479A98AD3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64;p39">
              <a:extLst>
                <a:ext uri="{FF2B5EF4-FFF2-40B4-BE49-F238E27FC236}">
                  <a16:creationId xmlns:a16="http://schemas.microsoft.com/office/drawing/2014/main" id="{349B7D1E-08B2-40B4-9921-6FE001CEEEA5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256849" y="907719"/>
            <a:ext cx="4177938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bit </a:t>
            </a:r>
            <a:r>
              <a:rPr lang="en-GB" dirty="0" err="1"/>
              <a:t>furher</a:t>
            </a:r>
            <a:r>
              <a:rPr lang="en-GB" dirty="0"/>
              <a:t> </a:t>
            </a:r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44437" y="1423660"/>
            <a:ext cx="7698790" cy="7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b="1" dirty="0">
                <a:highlight>
                  <a:srgbClr val="FFCD00"/>
                </a:highlight>
              </a:rPr>
              <a:t>7 </a:t>
            </a:r>
            <a:r>
              <a:rPr lang="en-US" sz="1400" dirty="0"/>
              <a:t>Depends Average User Rating Value on any other variable e.g. number of User Rating counts (all version)?</a:t>
            </a:r>
            <a:endParaRPr sz="1400"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0" name="Google Shape;94;p13">
            <a:extLst>
              <a:ext uri="{FF2B5EF4-FFF2-40B4-BE49-F238E27FC236}">
                <a16:creationId xmlns:a16="http://schemas.microsoft.com/office/drawing/2014/main" id="{61C09E0D-FBAE-4E89-91E9-7F1CA2B87EF6}"/>
              </a:ext>
            </a:extLst>
          </p:cNvPr>
          <p:cNvSpPr txBox="1"/>
          <p:nvPr/>
        </p:nvSpPr>
        <p:spPr>
          <a:xfrm>
            <a:off x="325357" y="4585780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563BE2-B1C2-4DCE-82A3-F2758FB40472}"/>
              </a:ext>
            </a:extLst>
          </p:cNvPr>
          <p:cNvSpPr txBox="1"/>
          <p:nvPr/>
        </p:nvSpPr>
        <p:spPr>
          <a:xfrm>
            <a:off x="4397934" y="3758727"/>
            <a:ext cx="4286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>
                <a:latin typeface="Quattrocento Sans" panose="020B0604020202020204" charset="0"/>
              </a:rPr>
              <a:t>Conclusion</a:t>
            </a:r>
            <a:r>
              <a:rPr lang="es-MX" b="1" dirty="0">
                <a:latin typeface="Quattrocento Sans" panose="020B0604020202020204" charset="0"/>
              </a:rPr>
              <a:t>:</a:t>
            </a:r>
          </a:p>
          <a:p>
            <a:endParaRPr lang="es-MX" b="1" dirty="0">
              <a:latin typeface="Quattrocento Sans" panose="020B0604020202020204" charset="0"/>
            </a:endParaRPr>
          </a:p>
          <a:p>
            <a:r>
              <a:rPr lang="en-US" dirty="0">
                <a:latin typeface="Quattrocento Sans" panose="020B0604020202020204" charset="0"/>
              </a:rPr>
              <a:t>Rating is the highest for the group between 10k and 50k reviews. The lowest for apps below 10k reviews.</a:t>
            </a:r>
            <a:endParaRPr lang="es-MX" dirty="0">
              <a:latin typeface="Quattrocento Sans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BEE39F-B6FA-45B7-B51C-BC3737F7D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696" y="2246952"/>
            <a:ext cx="4077053" cy="13640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03C894-59CF-4D3E-A1FB-132A78DC0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9" y="2176674"/>
            <a:ext cx="3519891" cy="2250937"/>
          </a:xfrm>
          <a:prstGeom prst="rect">
            <a:avLst/>
          </a:prstGeom>
        </p:spPr>
      </p:pic>
      <p:grpSp>
        <p:nvGrpSpPr>
          <p:cNvPr id="15" name="Google Shape;660;p39">
            <a:extLst>
              <a:ext uri="{FF2B5EF4-FFF2-40B4-BE49-F238E27FC236}">
                <a16:creationId xmlns:a16="http://schemas.microsoft.com/office/drawing/2014/main" id="{1CF1310C-2A89-4A34-8F52-FFA9769608CB}"/>
              </a:ext>
            </a:extLst>
          </p:cNvPr>
          <p:cNvGrpSpPr/>
          <p:nvPr/>
        </p:nvGrpSpPr>
        <p:grpSpPr>
          <a:xfrm>
            <a:off x="844437" y="968500"/>
            <a:ext cx="306524" cy="296991"/>
            <a:chOff x="576250" y="4319400"/>
            <a:chExt cx="442075" cy="442050"/>
          </a:xfrm>
        </p:grpSpPr>
        <p:sp>
          <p:nvSpPr>
            <p:cNvPr id="16" name="Google Shape;661;p39">
              <a:extLst>
                <a:ext uri="{FF2B5EF4-FFF2-40B4-BE49-F238E27FC236}">
                  <a16:creationId xmlns:a16="http://schemas.microsoft.com/office/drawing/2014/main" id="{A69D50EF-15EF-45D2-BDC3-972380CD2DB6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62;p39">
              <a:extLst>
                <a:ext uri="{FF2B5EF4-FFF2-40B4-BE49-F238E27FC236}">
                  <a16:creationId xmlns:a16="http://schemas.microsoft.com/office/drawing/2014/main" id="{5B98A802-F519-443E-881A-EC47A4BDFC06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63;p39">
              <a:extLst>
                <a:ext uri="{FF2B5EF4-FFF2-40B4-BE49-F238E27FC236}">
                  <a16:creationId xmlns:a16="http://schemas.microsoft.com/office/drawing/2014/main" id="{7A447349-6FEB-4A28-AB3F-EE4486DB4A67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64;p39">
              <a:extLst>
                <a:ext uri="{FF2B5EF4-FFF2-40B4-BE49-F238E27FC236}">
                  <a16:creationId xmlns:a16="http://schemas.microsoft.com/office/drawing/2014/main" id="{81745F2B-D746-4AF5-B82B-DDC2AA416784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00719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256849" y="907719"/>
            <a:ext cx="4177938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bit further</a:t>
            </a:r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24516" y="1410013"/>
            <a:ext cx="7698790" cy="7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b="1" dirty="0">
                <a:highlight>
                  <a:srgbClr val="FFCD00"/>
                </a:highlight>
              </a:rPr>
              <a:t>7 </a:t>
            </a:r>
            <a:r>
              <a:rPr lang="en-US" sz="1400" dirty="0"/>
              <a:t>Depends Average User Rating Value on any other variable e.g. number of User Rating counts (all version)?</a:t>
            </a:r>
            <a:endParaRPr sz="1400"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0" name="Google Shape;94;p13">
            <a:extLst>
              <a:ext uri="{FF2B5EF4-FFF2-40B4-BE49-F238E27FC236}">
                <a16:creationId xmlns:a16="http://schemas.microsoft.com/office/drawing/2014/main" id="{61C09E0D-FBAE-4E89-91E9-7F1CA2B87EF6}"/>
              </a:ext>
            </a:extLst>
          </p:cNvPr>
          <p:cNvSpPr txBox="1"/>
          <p:nvPr/>
        </p:nvSpPr>
        <p:spPr>
          <a:xfrm>
            <a:off x="325357" y="4585780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58DF5-3D92-4D6C-9C62-06A4A5E71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955" y="2078222"/>
            <a:ext cx="5672919" cy="2595947"/>
          </a:xfrm>
          <a:prstGeom prst="rect">
            <a:avLst/>
          </a:prstGeom>
        </p:spPr>
      </p:pic>
      <p:grpSp>
        <p:nvGrpSpPr>
          <p:cNvPr id="15" name="Google Shape;660;p39">
            <a:extLst>
              <a:ext uri="{FF2B5EF4-FFF2-40B4-BE49-F238E27FC236}">
                <a16:creationId xmlns:a16="http://schemas.microsoft.com/office/drawing/2014/main" id="{BA29D0AF-8E8A-44ED-B319-B2E597CC6955}"/>
              </a:ext>
            </a:extLst>
          </p:cNvPr>
          <p:cNvGrpSpPr/>
          <p:nvPr/>
        </p:nvGrpSpPr>
        <p:grpSpPr>
          <a:xfrm>
            <a:off x="844437" y="968500"/>
            <a:ext cx="306524" cy="296991"/>
            <a:chOff x="576250" y="4319400"/>
            <a:chExt cx="442075" cy="442050"/>
          </a:xfrm>
        </p:grpSpPr>
        <p:sp>
          <p:nvSpPr>
            <p:cNvPr id="16" name="Google Shape;661;p39">
              <a:extLst>
                <a:ext uri="{FF2B5EF4-FFF2-40B4-BE49-F238E27FC236}">
                  <a16:creationId xmlns:a16="http://schemas.microsoft.com/office/drawing/2014/main" id="{AE6763A0-D2C0-4044-B88F-DDDFB2B610CA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62;p39">
              <a:extLst>
                <a:ext uri="{FF2B5EF4-FFF2-40B4-BE49-F238E27FC236}">
                  <a16:creationId xmlns:a16="http://schemas.microsoft.com/office/drawing/2014/main" id="{95C743E9-27E4-47DC-8011-397024406EE6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63;p39">
              <a:extLst>
                <a:ext uri="{FF2B5EF4-FFF2-40B4-BE49-F238E27FC236}">
                  <a16:creationId xmlns:a16="http://schemas.microsoft.com/office/drawing/2014/main" id="{2623BACD-848C-4DFD-8296-B1E577620466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64;p39">
              <a:extLst>
                <a:ext uri="{FF2B5EF4-FFF2-40B4-BE49-F238E27FC236}">
                  <a16:creationId xmlns:a16="http://schemas.microsoft.com/office/drawing/2014/main" id="{173FBC61-5F76-46CF-AE5C-8D1B0256F20A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166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256849" y="907719"/>
            <a:ext cx="4177938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bit further</a:t>
            </a:r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44437" y="1423660"/>
            <a:ext cx="7698790" cy="7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b="1" dirty="0">
                <a:highlight>
                  <a:srgbClr val="FFCD00"/>
                </a:highlight>
              </a:rPr>
              <a:t>7 </a:t>
            </a:r>
            <a:r>
              <a:rPr lang="en-US" sz="1400" dirty="0"/>
              <a:t>Depends Average User Rating Value on any other variable e.g. number of User Rating counts (all version)?</a:t>
            </a:r>
            <a:endParaRPr sz="1400"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0" name="Google Shape;94;p13">
            <a:extLst>
              <a:ext uri="{FF2B5EF4-FFF2-40B4-BE49-F238E27FC236}">
                <a16:creationId xmlns:a16="http://schemas.microsoft.com/office/drawing/2014/main" id="{61C09E0D-FBAE-4E89-91E9-7F1CA2B87EF6}"/>
              </a:ext>
            </a:extLst>
          </p:cNvPr>
          <p:cNvSpPr txBox="1"/>
          <p:nvPr/>
        </p:nvSpPr>
        <p:spPr>
          <a:xfrm>
            <a:off x="325357" y="4585780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563BE2-B1C2-4DCE-82A3-F2758FB40472}"/>
              </a:ext>
            </a:extLst>
          </p:cNvPr>
          <p:cNvSpPr txBox="1"/>
          <p:nvPr/>
        </p:nvSpPr>
        <p:spPr>
          <a:xfrm>
            <a:off x="787022" y="1908124"/>
            <a:ext cx="71468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>
                <a:latin typeface="Quattrocento Sans" panose="020B0604020202020204" charset="0"/>
              </a:rPr>
              <a:t>Conclusion</a:t>
            </a:r>
            <a:r>
              <a:rPr lang="es-MX" b="1" dirty="0">
                <a:latin typeface="Quattrocento Sans" panose="020B0604020202020204" charset="0"/>
              </a:rPr>
              <a:t>:</a:t>
            </a:r>
          </a:p>
          <a:p>
            <a:endParaRPr lang="es-MX" dirty="0">
              <a:latin typeface="Quattrocento Sans" panose="020B0604020202020204" charset="0"/>
            </a:endParaRPr>
          </a:p>
          <a:p>
            <a:endParaRPr lang="es-MX" dirty="0">
              <a:latin typeface="Quattrocento Sans" panose="020B0604020202020204" charset="0"/>
            </a:endParaRPr>
          </a:p>
          <a:p>
            <a:r>
              <a:rPr lang="es-MX" dirty="0" err="1">
                <a:latin typeface="Quattrocento Sans" panose="020B0604020202020204" charset="0"/>
              </a:rPr>
              <a:t>From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the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heat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map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we</a:t>
            </a:r>
            <a:r>
              <a:rPr lang="es-MX" dirty="0">
                <a:latin typeface="Quattrocento Sans" panose="020B0604020202020204" charset="0"/>
              </a:rPr>
              <a:t> can </a:t>
            </a:r>
            <a:r>
              <a:rPr lang="es-MX" dirty="0" err="1">
                <a:latin typeface="Quattrocento Sans" panose="020B0604020202020204" charset="0"/>
              </a:rPr>
              <a:t>see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very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strong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correlation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between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user_rating</a:t>
            </a:r>
            <a:r>
              <a:rPr lang="es-MX" dirty="0">
                <a:latin typeface="Quattrocento Sans" panose="020B0604020202020204" charset="0"/>
              </a:rPr>
              <a:t> and </a:t>
            </a:r>
            <a:r>
              <a:rPr lang="es-MX" dirty="0" err="1">
                <a:latin typeface="Quattrocento Sans" panose="020B0604020202020204" charset="0"/>
              </a:rPr>
              <a:t>user_rating_ver</a:t>
            </a:r>
            <a:r>
              <a:rPr lang="es-MX" dirty="0">
                <a:latin typeface="Quattrocento Sans" panose="020B0604020202020204" charset="0"/>
              </a:rPr>
              <a:t>.</a:t>
            </a:r>
          </a:p>
          <a:p>
            <a:endParaRPr lang="es-MX" dirty="0">
              <a:latin typeface="Quattrocento Sans" panose="020B0604020202020204" charset="0"/>
            </a:endParaRPr>
          </a:p>
          <a:p>
            <a:r>
              <a:rPr lang="es-MX" dirty="0" err="1">
                <a:latin typeface="Quattrocento Sans" panose="020B0604020202020204" charset="0"/>
              </a:rPr>
              <a:t>Mid-range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correlation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seems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between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user_rating</a:t>
            </a:r>
            <a:r>
              <a:rPr lang="es-MX" dirty="0">
                <a:latin typeface="Quattrocento Sans" panose="020B0604020202020204" charset="0"/>
              </a:rPr>
              <a:t> and </a:t>
            </a:r>
            <a:r>
              <a:rPr lang="es-MX" dirty="0" err="1">
                <a:latin typeface="Quattrocento Sans" panose="020B0604020202020204" charset="0"/>
              </a:rPr>
              <a:t>ipadSc_urls.num</a:t>
            </a:r>
            <a:r>
              <a:rPr lang="es-MX" dirty="0">
                <a:latin typeface="Quattrocento Sans" panose="020B0604020202020204" charset="0"/>
              </a:rPr>
              <a:t>, </a:t>
            </a:r>
            <a:r>
              <a:rPr lang="es-MX" dirty="0" err="1">
                <a:latin typeface="Quattrocento Sans" panose="020B0604020202020204" charset="0"/>
              </a:rPr>
              <a:t>between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user_rating_ver</a:t>
            </a:r>
            <a:r>
              <a:rPr lang="es-MX" dirty="0">
                <a:latin typeface="Quattrocento Sans" panose="020B0604020202020204" charset="0"/>
              </a:rPr>
              <a:t> and </a:t>
            </a:r>
            <a:r>
              <a:rPr lang="es-MX" dirty="0" err="1">
                <a:latin typeface="Quattrocento Sans" panose="020B0604020202020204" charset="0"/>
              </a:rPr>
              <a:t>ipadSc_urls.num</a:t>
            </a:r>
            <a:r>
              <a:rPr lang="es-MX" dirty="0">
                <a:latin typeface="Quattrocento Sans" panose="020B0604020202020204" charset="0"/>
              </a:rPr>
              <a:t>.</a:t>
            </a:r>
          </a:p>
          <a:p>
            <a:endParaRPr lang="es-MX" dirty="0">
              <a:latin typeface="Quattrocento Sans" panose="020B0604020202020204" charset="0"/>
            </a:endParaRPr>
          </a:p>
          <a:p>
            <a:r>
              <a:rPr lang="es-MX" dirty="0" err="1">
                <a:latin typeface="Quattrocento Sans" panose="020B0604020202020204" charset="0"/>
              </a:rPr>
              <a:t>Slight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correlation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may</a:t>
            </a:r>
            <a:r>
              <a:rPr lang="es-MX" dirty="0">
                <a:latin typeface="Quattrocento Sans" panose="020B0604020202020204" charset="0"/>
              </a:rPr>
              <a:t> be </a:t>
            </a:r>
            <a:r>
              <a:rPr lang="es-MX" dirty="0" err="1">
                <a:latin typeface="Quattrocento Sans" panose="020B0604020202020204" charset="0"/>
              </a:rPr>
              <a:t>present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between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size_bytes_x</a:t>
            </a:r>
            <a:r>
              <a:rPr lang="es-MX" dirty="0">
                <a:latin typeface="Quattrocento Sans" panose="020B0604020202020204" charset="0"/>
              </a:rPr>
              <a:t> and </a:t>
            </a:r>
            <a:r>
              <a:rPr lang="es-MX" dirty="0" err="1">
                <a:latin typeface="Quattrocento Sans" panose="020B0604020202020204" charset="0"/>
              </a:rPr>
              <a:t>prize</a:t>
            </a:r>
            <a:r>
              <a:rPr lang="es-MX" dirty="0">
                <a:latin typeface="Quattrocento Sans" panose="020B0604020202020204" charset="0"/>
              </a:rPr>
              <a:t> and </a:t>
            </a:r>
            <a:r>
              <a:rPr lang="es-MX" dirty="0" err="1">
                <a:latin typeface="Quattrocento Sans" panose="020B0604020202020204" charset="0"/>
              </a:rPr>
              <a:t>between</a:t>
            </a:r>
            <a:r>
              <a:rPr lang="es-MX" dirty="0">
                <a:latin typeface="Quattrocento Sans" panose="020B0604020202020204" charset="0"/>
              </a:rPr>
              <a:t> </a:t>
            </a:r>
            <a:r>
              <a:rPr lang="es-MX" dirty="0" err="1">
                <a:latin typeface="Quattrocento Sans" panose="020B0604020202020204" charset="0"/>
              </a:rPr>
              <a:t>lang.num</a:t>
            </a:r>
            <a:r>
              <a:rPr lang="es-MX" dirty="0">
                <a:latin typeface="Quattrocento Sans" panose="020B0604020202020204" charset="0"/>
              </a:rPr>
              <a:t> and </a:t>
            </a:r>
            <a:r>
              <a:rPr lang="es-MX" dirty="0" err="1">
                <a:latin typeface="Quattrocento Sans" panose="020B0604020202020204" charset="0"/>
              </a:rPr>
              <a:t>user_rating_ver</a:t>
            </a:r>
            <a:r>
              <a:rPr lang="es-MX" dirty="0">
                <a:latin typeface="Quattrocento Sans" panose="020B0604020202020204" charset="0"/>
              </a:rPr>
              <a:t>.</a:t>
            </a:r>
          </a:p>
          <a:p>
            <a:endParaRPr lang="es-MX" dirty="0">
              <a:latin typeface="Quattrocento Sans" panose="020B0604020202020204" charset="0"/>
            </a:endParaRPr>
          </a:p>
        </p:txBody>
      </p:sp>
      <p:grpSp>
        <p:nvGrpSpPr>
          <p:cNvPr id="13" name="Google Shape;660;p39">
            <a:extLst>
              <a:ext uri="{FF2B5EF4-FFF2-40B4-BE49-F238E27FC236}">
                <a16:creationId xmlns:a16="http://schemas.microsoft.com/office/drawing/2014/main" id="{77ED6E96-A163-4B07-8843-2DF6A8833C16}"/>
              </a:ext>
            </a:extLst>
          </p:cNvPr>
          <p:cNvGrpSpPr/>
          <p:nvPr/>
        </p:nvGrpSpPr>
        <p:grpSpPr>
          <a:xfrm>
            <a:off x="844437" y="968500"/>
            <a:ext cx="306524" cy="296991"/>
            <a:chOff x="576250" y="4319400"/>
            <a:chExt cx="442075" cy="442050"/>
          </a:xfrm>
        </p:grpSpPr>
        <p:sp>
          <p:nvSpPr>
            <p:cNvPr id="14" name="Google Shape;661;p39">
              <a:extLst>
                <a:ext uri="{FF2B5EF4-FFF2-40B4-BE49-F238E27FC236}">
                  <a16:creationId xmlns:a16="http://schemas.microsoft.com/office/drawing/2014/main" id="{DB43EA4C-EDF4-4ABB-AE94-7669DDFD664C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62;p39">
              <a:extLst>
                <a:ext uri="{FF2B5EF4-FFF2-40B4-BE49-F238E27FC236}">
                  <a16:creationId xmlns:a16="http://schemas.microsoft.com/office/drawing/2014/main" id="{9052F1B0-4E61-425E-A12B-2BC78330A85B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63;p39">
              <a:extLst>
                <a:ext uri="{FF2B5EF4-FFF2-40B4-BE49-F238E27FC236}">
                  <a16:creationId xmlns:a16="http://schemas.microsoft.com/office/drawing/2014/main" id="{6A2F8E4C-FE5F-4BA3-9B69-BA6ABBC5AFCE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64;p39">
              <a:extLst>
                <a:ext uri="{FF2B5EF4-FFF2-40B4-BE49-F238E27FC236}">
                  <a16:creationId xmlns:a16="http://schemas.microsoft.com/office/drawing/2014/main" id="{940F01DD-FFC1-4B66-9E9B-B1F003CA427E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26881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256849" y="907719"/>
            <a:ext cx="4177938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bit further</a:t>
            </a:r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44437" y="1423660"/>
            <a:ext cx="7698790" cy="7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b="1" dirty="0">
                <a:highlight>
                  <a:srgbClr val="FFCD00"/>
                </a:highlight>
              </a:rPr>
              <a:t>8 </a:t>
            </a:r>
            <a:r>
              <a:rPr lang="en-US" sz="1400" dirty="0"/>
              <a:t>What are the most common words used in description of the apps?</a:t>
            </a:r>
            <a:endParaRPr sz="1400"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0" name="Google Shape;94;p13">
            <a:extLst>
              <a:ext uri="{FF2B5EF4-FFF2-40B4-BE49-F238E27FC236}">
                <a16:creationId xmlns:a16="http://schemas.microsoft.com/office/drawing/2014/main" id="{61C09E0D-FBAE-4E89-91E9-7F1CA2B87EF6}"/>
              </a:ext>
            </a:extLst>
          </p:cNvPr>
          <p:cNvSpPr txBox="1"/>
          <p:nvPr/>
        </p:nvSpPr>
        <p:spPr>
          <a:xfrm>
            <a:off x="325357" y="4585780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37AD83-DE50-4610-94BE-5202814C2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454" y="1982354"/>
            <a:ext cx="4397248" cy="2651008"/>
          </a:xfrm>
          <a:prstGeom prst="rect">
            <a:avLst/>
          </a:prstGeom>
        </p:spPr>
      </p:pic>
      <p:grpSp>
        <p:nvGrpSpPr>
          <p:cNvPr id="14" name="Google Shape;660;p39">
            <a:extLst>
              <a:ext uri="{FF2B5EF4-FFF2-40B4-BE49-F238E27FC236}">
                <a16:creationId xmlns:a16="http://schemas.microsoft.com/office/drawing/2014/main" id="{3DBDC095-73EF-4C91-A2A7-A8AB4D023EB1}"/>
              </a:ext>
            </a:extLst>
          </p:cNvPr>
          <p:cNvGrpSpPr/>
          <p:nvPr/>
        </p:nvGrpSpPr>
        <p:grpSpPr>
          <a:xfrm>
            <a:off x="844437" y="968500"/>
            <a:ext cx="306524" cy="296991"/>
            <a:chOff x="576250" y="4319400"/>
            <a:chExt cx="442075" cy="442050"/>
          </a:xfrm>
        </p:grpSpPr>
        <p:sp>
          <p:nvSpPr>
            <p:cNvPr id="15" name="Google Shape;661;p39">
              <a:extLst>
                <a:ext uri="{FF2B5EF4-FFF2-40B4-BE49-F238E27FC236}">
                  <a16:creationId xmlns:a16="http://schemas.microsoft.com/office/drawing/2014/main" id="{4FC880E5-D0DB-4B67-9D15-8539696CAFA8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62;p39">
              <a:extLst>
                <a:ext uri="{FF2B5EF4-FFF2-40B4-BE49-F238E27FC236}">
                  <a16:creationId xmlns:a16="http://schemas.microsoft.com/office/drawing/2014/main" id="{5AA0DA5F-FAF7-4CF0-9FD5-2F385762892C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63;p39">
              <a:extLst>
                <a:ext uri="{FF2B5EF4-FFF2-40B4-BE49-F238E27FC236}">
                  <a16:creationId xmlns:a16="http://schemas.microsoft.com/office/drawing/2014/main" id="{7FAB68BB-95B4-40BE-A32E-B7DE1E36B7AA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64;p39">
              <a:extLst>
                <a:ext uri="{FF2B5EF4-FFF2-40B4-BE49-F238E27FC236}">
                  <a16:creationId xmlns:a16="http://schemas.microsoft.com/office/drawing/2014/main" id="{A336C58F-4E99-49BF-A360-932F06FE759E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0556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599296"/>
            <a:ext cx="9138350" cy="544004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519481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Analysis of Mobile Apps Data from AppStore</a:t>
            </a:r>
            <a:br>
              <a:rPr lang="en-US" dirty="0"/>
            </a:br>
            <a:endParaRPr lang="en-US"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Team members:</a:t>
            </a:r>
            <a:endParaRPr sz="1200" dirty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71450" lvl="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Agnieszka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Kasztalska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(</a:t>
            </a: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Poland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</a:p>
          <a:p>
            <a:pPr marL="171450" lvl="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Daniela </a:t>
            </a: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Nyblova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(</a:t>
            </a: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Slovakia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</a:p>
          <a:p>
            <a:pPr marL="171450" lvl="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Alexia </a:t>
            </a: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Wpy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(Hong Kong)</a:t>
            </a:r>
          </a:p>
          <a:p>
            <a:pPr marL="171450" lvl="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Melissa Charfuelán Aguirre (Colombia)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044602" y="1578150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Dataset</a:t>
            </a:r>
          </a:p>
          <a:p>
            <a:pPr marL="171450" lvl="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AppleStore.csv (17 </a:t>
            </a: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columns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, 7147 </a:t>
            </a: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rows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</a:p>
          <a:p>
            <a:pPr marL="171450" lvl="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AppleStore_description.csv (4 </a:t>
            </a: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columns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, 7147 </a:t>
            </a: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rows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</a:p>
          <a:p>
            <a:pPr marL="171450" lvl="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License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: GPL 2</a:t>
            </a:r>
          </a:p>
          <a:p>
            <a:pPr marL="171450" lvl="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Source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: Mobile App Store </a:t>
            </a: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Dataset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from</a:t>
            </a:r>
            <a:r>
              <a:rPr lang="es-MX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MX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Kaggle</a:t>
            </a:r>
            <a:endParaRPr lang="es-MX"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75650" y="4632884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3" name="Google Shape;589;p39">
            <a:extLst>
              <a:ext uri="{FF2B5EF4-FFF2-40B4-BE49-F238E27FC236}">
                <a16:creationId xmlns:a16="http://schemas.microsoft.com/office/drawing/2014/main" id="{6408B595-B673-4AF4-B6E1-32C6B1ED82A2}"/>
              </a:ext>
            </a:extLst>
          </p:cNvPr>
          <p:cNvSpPr/>
          <p:nvPr/>
        </p:nvSpPr>
        <p:spPr>
          <a:xfrm>
            <a:off x="6489905" y="588826"/>
            <a:ext cx="369312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590;p39">
            <a:extLst>
              <a:ext uri="{FF2B5EF4-FFF2-40B4-BE49-F238E27FC236}">
                <a16:creationId xmlns:a16="http://schemas.microsoft.com/office/drawing/2014/main" id="{CFAEDB67-6240-4A68-BF1C-9E95E0A784F7}"/>
              </a:ext>
            </a:extLst>
          </p:cNvPr>
          <p:cNvSpPr/>
          <p:nvPr/>
        </p:nvSpPr>
        <p:spPr>
          <a:xfrm>
            <a:off x="5959066" y="588826"/>
            <a:ext cx="300983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CFF1FDD-5E21-4925-A61F-E93BDCD16D9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130466" y="3204941"/>
            <a:ext cx="1088189" cy="447631"/>
          </a:xfrm>
          <a:prstGeom prst="rect">
            <a:avLst/>
          </a:prstGeom>
          <a:ln>
            <a:noFill/>
          </a:ln>
        </p:spPr>
      </p:pic>
      <p:sp>
        <p:nvSpPr>
          <p:cNvPr id="23" name="Google Shape;260;p26">
            <a:extLst>
              <a:ext uri="{FF2B5EF4-FFF2-40B4-BE49-F238E27FC236}">
                <a16:creationId xmlns:a16="http://schemas.microsoft.com/office/drawing/2014/main" id="{00A0B169-9536-4244-89A4-CA6D94F68F16}"/>
              </a:ext>
            </a:extLst>
          </p:cNvPr>
          <p:cNvSpPr/>
          <p:nvPr/>
        </p:nvSpPr>
        <p:spPr>
          <a:xfrm>
            <a:off x="1436228" y="3207039"/>
            <a:ext cx="2414927" cy="117602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67;p26">
            <a:extLst>
              <a:ext uri="{FF2B5EF4-FFF2-40B4-BE49-F238E27FC236}">
                <a16:creationId xmlns:a16="http://schemas.microsoft.com/office/drawing/2014/main" id="{8A21C720-5C3C-4174-B5E9-16DC33F2C1EC}"/>
              </a:ext>
            </a:extLst>
          </p:cNvPr>
          <p:cNvSpPr/>
          <p:nvPr/>
        </p:nvSpPr>
        <p:spPr>
          <a:xfrm>
            <a:off x="2518182" y="3381639"/>
            <a:ext cx="125510" cy="120816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68;p26">
            <a:extLst>
              <a:ext uri="{FF2B5EF4-FFF2-40B4-BE49-F238E27FC236}">
                <a16:creationId xmlns:a16="http://schemas.microsoft.com/office/drawing/2014/main" id="{5A7E6447-6CF5-4D22-B436-969745A3C3BD}"/>
              </a:ext>
            </a:extLst>
          </p:cNvPr>
          <p:cNvSpPr/>
          <p:nvPr/>
        </p:nvSpPr>
        <p:spPr>
          <a:xfrm>
            <a:off x="1922380" y="3769764"/>
            <a:ext cx="115232" cy="106374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8;p26">
            <a:extLst>
              <a:ext uri="{FF2B5EF4-FFF2-40B4-BE49-F238E27FC236}">
                <a16:creationId xmlns:a16="http://schemas.microsoft.com/office/drawing/2014/main" id="{DE24BAC3-D10F-4AF4-BDCC-4F9BFA6E2D79}"/>
              </a:ext>
            </a:extLst>
          </p:cNvPr>
          <p:cNvSpPr/>
          <p:nvPr/>
        </p:nvSpPr>
        <p:spPr>
          <a:xfrm>
            <a:off x="3278129" y="3601640"/>
            <a:ext cx="115232" cy="106374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0FB950-72D2-40CB-891E-C24C40C63AAA}"/>
              </a:ext>
            </a:extLst>
          </p:cNvPr>
          <p:cNvCxnSpPr/>
          <p:nvPr/>
        </p:nvCxnSpPr>
        <p:spPr>
          <a:xfrm>
            <a:off x="4517409" y="1687773"/>
            <a:ext cx="0" cy="191386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 dirty="0" err="1">
                <a:highlight>
                  <a:srgbClr val="FFCD00"/>
                </a:highlight>
              </a:rPr>
              <a:t>Thank</a:t>
            </a:r>
            <a:r>
              <a:rPr lang="es-MX" sz="4800" dirty="0">
                <a:highlight>
                  <a:srgbClr val="FFCD00"/>
                </a:highlight>
              </a:rPr>
              <a:t> </a:t>
            </a:r>
            <a:r>
              <a:rPr lang="es-MX" sz="4800" dirty="0" err="1">
                <a:highlight>
                  <a:srgbClr val="FFCD00"/>
                </a:highlight>
              </a:rPr>
              <a:t>you</a:t>
            </a:r>
            <a:r>
              <a:rPr lang="es-MX" sz="4800" dirty="0">
                <a:highlight>
                  <a:srgbClr val="FFCD00"/>
                </a:highlight>
              </a:rPr>
              <a:t>!</a:t>
            </a:r>
            <a:endParaRPr sz="4800" dirty="0">
              <a:highlight>
                <a:srgbClr val="FFCD00"/>
              </a:highlight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41" name="Google Shape;14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SlidesCarnival icons are </a:t>
            </a:r>
            <a:r>
              <a:rPr lang="en" sz="900" b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editable shapes</a:t>
            </a: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  <a:endParaRPr sz="9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that you can: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Resize them without losing quality.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line color, width and style</a:t>
            </a: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Isn’t that nice? :)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34" name="Google Shape;434;p3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35" name="Google Shape;435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3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50" name="Google Shape;450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56" name="Google Shape;456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Google Shape;461;p39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9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3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64" name="Google Shape;464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3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9" name="Google Shape;469;p3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70" name="Google Shape;470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3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78" name="Google Shape;478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9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9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9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87" name="Google Shape;487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90" name="Google Shape;490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3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93" name="Google Shape;493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3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97" name="Google Shape;497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3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505" name="Google Shape;505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12" name="Google Shape;512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3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3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18" name="Google Shape;518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21" name="Google Shape;521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3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27" name="Google Shape;527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3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30" name="Google Shape;530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38" name="Google Shape;538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44" name="Google Shape;544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53" name="Google Shape;553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3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58" name="Google Shape;558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3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63" name="Google Shape;563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3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68" name="Google Shape;568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3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71" name="Google Shape;571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74" name="Google Shape;574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6" name="Google Shape;576;p3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7" name="Google Shape;577;p3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78" name="Google Shape;578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81" name="Google Shape;581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9" name="Google Shape;589;p39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9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3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92" name="Google Shape;592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4" name="Google Shape;594;p39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96" name="Google Shape;596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99" name="Google Shape;599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604" name="Google Shape;604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39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8" name="Google Shape;608;p3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09" name="Google Shape;609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3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16" name="Google Shape;616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3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26" name="Google Shape;626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30" name="Google Shape;630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3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34" name="Google Shape;634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40" name="Google Shape;640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3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43" name="Google Shape;643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51" name="Google Shape;651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3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58" name="Google Shape;658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61" name="Google Shape;661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5" name="Google Shape;665;p39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9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3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70" name="Google Shape;670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79" name="Google Shape;679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82" name="Google Shape;682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89" name="Google Shape;689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3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97" name="Google Shape;697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701" name="Google Shape;701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3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08" name="Google Shape;708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3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12" name="Google Shape;712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3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16" name="Google Shape;716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22" name="Google Shape;722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3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50" name="Google Shape;750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3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74" name="Google Shape;774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3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89" name="Google Shape;789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3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93" name="Google Shape;793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3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800" name="Google Shape;800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3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09" name="Google Shape;809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3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13" name="Google Shape;813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Google Shape;818;p3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19" name="Google Shape;819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3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27" name="Google Shape;827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34" name="Google Shape;834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44" name="Google Shape;844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3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56" name="Google Shape;856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62" name="Google Shape;862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3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70" name="Google Shape;870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73" name="Google Shape;873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3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76" name="Google Shape;876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8" name="Google Shape;878;p39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9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9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A4C2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6" name="Google Shape;886;p4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87" name="Google Shape;887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3" name="Google Shape;893;p4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94" name="Google Shape;894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8" name="Google Shape;898;p4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99" name="Google Shape;899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2" name="Google Shape;902;p4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03" name="Google Shape;903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4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09" name="Google Shape;909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2" name="Google Shape;912;p4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13" name="Google Shape;913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7" name="Google Shape;917;p4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18" name="Google Shape;918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4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24" name="Google Shape;924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0" name="Google Shape;930;p4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31" name="Google Shape;931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3" name="Google Shape;933;p4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34" name="Google Shape;934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7" name="Google Shape;937;p4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38" name="Google Shape;938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4" name="Google Shape;944;p4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45" name="Google Shape;945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0" name="Google Shape;950;p4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51" name="Google Shape;951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4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55" name="Google Shape;955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56" name="Google Shape;956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6" name="Google Shape;966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2" name="Google Shape;972;p4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73" name="Google Shape;973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7" name="Google Shape;977;p4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78" name="Google Shape;978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4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84" name="Google Shape;984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0" name="Google Shape;990;p4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91" name="Google Shape;991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4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96" name="Google Shape;996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0" name="Google Shape;1000;p4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01" name="Google Shape;1001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6" name="Google Shape;1006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07" name="Google Shape;1007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7" name="Google Shape;1017;p4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18" name="Google Shape;1018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1" name="Google Shape;1021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22" name="Google Shape;1022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32" name="Google Shape;1032;p4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33" name="Google Shape;1033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37" name="Google Shape;1037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38" name="Google Shape;1038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8" name="Google Shape;1048;p4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49" name="Google Shape;1049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6" name="Google Shape;1056;p4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57" name="Google Shape;1057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1" name="Google Shape;1061;p4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62" name="Google Shape;1062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4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67" name="Google Shape;1067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2" name="Google Shape;1072;p4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73" name="Google Shape;1073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9" name="Google Shape;1079;p4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80" name="Google Shape;1080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3" name="Google Shape;1083;p4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84" name="Google Shape;1084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4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90" name="Google Shape;1090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6" name="Google Shape;1096;p4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97" name="Google Shape;1097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0" name="Google Shape;1100;p4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01" name="Google Shape;1101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5" name="Google Shape;1105;p4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06" name="Google Shape;1106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2" name="Google Shape;1112;p4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13" name="Google Shape;1113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4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21" name="Google Shape;1121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5" name="Google Shape;1125;p4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26" name="Google Shape;1126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4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30" name="Google Shape;1130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4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34" name="Google Shape;1134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8" name="Google Shape;1138;p4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39" name="Google Shape;1139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3" name="Google Shape;1143;p4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44" name="Google Shape;1144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9" name="Google Shape;1149;p4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50" name="Google Shape;1150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4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57" name="Google Shape;1157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4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65" name="Google Shape;1165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4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78" name="Google Shape;1178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2" name="Google Shape;1182;p4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83" name="Google Shape;1183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87" name="Google Shape;1187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4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94" name="Google Shape;1194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2" name="Google Shape;1202;p4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03" name="Google Shape;1203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5" name="Google Shape;1215;p4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16" name="Google Shape;1216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4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29" name="Google Shape;1229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1" name="Google Shape;1241;p4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42" name="Google Shape;1242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8" name="Google Shape;1248;p4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49" name="Google Shape;1249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4" name="Google Shape;1264;p4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65" name="Google Shape;1265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0" name="Google Shape;1270;p4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71" name="Google Shape;1271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72" name="Google Shape;1272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5" name="Google Shape;1275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76" name="Google Shape;1276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9" name="Google Shape;1279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80" name="Google Shape;1280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3" name="Google Shape;1283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84" name="Google Shape;1284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87" name="Google Shape;1287;p4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88" name="Google Shape;1288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6" name="Google Shape;1296;p4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97" name="Google Shape;1297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22" name="Google Shape;1322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23" name="Google Shape;1323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5" name="Google Shape;1325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26" name="Google Shape;1326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8" name="Google Shape;1328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29" name="Google Shape;1329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31" name="Google Shape;1331;p40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332" name="Google Shape;1332;p4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41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Now you can use any emoji as an icon!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of course it resizes without losing quality and you can change the color.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How? Follow Google instructions </a:t>
            </a:r>
            <a:r>
              <a:rPr lang="en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https://twitter.com/googledocs/status/730087240156643328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8" name="Google Shape;1338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dk1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and many more...</a:t>
            </a:r>
            <a:endParaRPr sz="2400">
              <a:solidFill>
                <a:schemeClr val="dk1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9" name="Google Shape;1339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6921D"/>
                </a:solidFill>
              </a:rPr>
              <a:t>😉</a:t>
            </a:r>
            <a:endParaRPr sz="9600">
              <a:solidFill>
                <a:srgbClr val="F6921D"/>
              </a:solidFill>
            </a:endParaRPr>
          </a:p>
        </p:txBody>
      </p:sp>
      <p:sp>
        <p:nvSpPr>
          <p:cNvPr id="1340" name="Google Shape;134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519481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The datasets </a:t>
            </a:r>
            <a:br>
              <a:rPr lang="en-US" dirty="0"/>
            </a:br>
            <a:endParaRPr lang="en-US" dirty="0"/>
          </a:p>
        </p:txBody>
      </p:sp>
      <p:sp>
        <p:nvSpPr>
          <p:cNvPr id="94" name="Google Shape;94;p13"/>
          <p:cNvSpPr txBox="1"/>
          <p:nvPr/>
        </p:nvSpPr>
        <p:spPr>
          <a:xfrm>
            <a:off x="675650" y="4632884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4" name="Google Shape;469;p39">
            <a:extLst>
              <a:ext uri="{FF2B5EF4-FFF2-40B4-BE49-F238E27FC236}">
                <a16:creationId xmlns:a16="http://schemas.microsoft.com/office/drawing/2014/main" id="{62DFE49F-B45F-415B-8BE7-BD7EFBEAEA93}"/>
              </a:ext>
            </a:extLst>
          </p:cNvPr>
          <p:cNvGrpSpPr/>
          <p:nvPr/>
        </p:nvGrpSpPr>
        <p:grpSpPr>
          <a:xfrm>
            <a:off x="906911" y="997980"/>
            <a:ext cx="197725" cy="246099"/>
            <a:chOff x="596350" y="929175"/>
            <a:chExt cx="407950" cy="497475"/>
          </a:xfrm>
        </p:grpSpPr>
        <p:sp>
          <p:nvSpPr>
            <p:cNvPr id="25" name="Google Shape;470;p39">
              <a:extLst>
                <a:ext uri="{FF2B5EF4-FFF2-40B4-BE49-F238E27FC236}">
                  <a16:creationId xmlns:a16="http://schemas.microsoft.com/office/drawing/2014/main" id="{7891BCC9-73D7-4FE3-9770-320317D7B694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71;p39">
              <a:extLst>
                <a:ext uri="{FF2B5EF4-FFF2-40B4-BE49-F238E27FC236}">
                  <a16:creationId xmlns:a16="http://schemas.microsoft.com/office/drawing/2014/main" id="{DCBD7506-3286-4A92-A0E2-BB2709A7B141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72;p39">
              <a:extLst>
                <a:ext uri="{FF2B5EF4-FFF2-40B4-BE49-F238E27FC236}">
                  <a16:creationId xmlns:a16="http://schemas.microsoft.com/office/drawing/2014/main" id="{78913ADA-2F1D-4E96-99C9-FB478802A073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73;p39">
              <a:extLst>
                <a:ext uri="{FF2B5EF4-FFF2-40B4-BE49-F238E27FC236}">
                  <a16:creationId xmlns:a16="http://schemas.microsoft.com/office/drawing/2014/main" id="{92CCAE5B-D679-4709-8667-6FEB294FC31A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74;p39">
              <a:extLst>
                <a:ext uri="{FF2B5EF4-FFF2-40B4-BE49-F238E27FC236}">
                  <a16:creationId xmlns:a16="http://schemas.microsoft.com/office/drawing/2014/main" id="{69235773-83EE-4B59-BEEF-BFCECC99F022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75;p39">
              <a:extLst>
                <a:ext uri="{FF2B5EF4-FFF2-40B4-BE49-F238E27FC236}">
                  <a16:creationId xmlns:a16="http://schemas.microsoft.com/office/drawing/2014/main" id="{31C84A8F-B4A0-4F2E-B5F9-A90DE615D3D1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76;p39">
              <a:extLst>
                <a:ext uri="{FF2B5EF4-FFF2-40B4-BE49-F238E27FC236}">
                  <a16:creationId xmlns:a16="http://schemas.microsoft.com/office/drawing/2014/main" id="{F85B503A-CEA0-43EE-A270-BB36C0D2484A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2" name="Google Shape;184;p21">
            <a:extLst>
              <a:ext uri="{FF2B5EF4-FFF2-40B4-BE49-F238E27FC236}">
                <a16:creationId xmlns:a16="http://schemas.microsoft.com/office/drawing/2014/main" id="{E10D365C-0683-49C0-BC49-B4BFCC83AA0A}"/>
              </a:ext>
            </a:extLst>
          </p:cNvPr>
          <p:cNvSpPr txBox="1">
            <a:spLocks/>
          </p:cNvSpPr>
          <p:nvPr/>
        </p:nvSpPr>
        <p:spPr>
          <a:xfrm>
            <a:off x="6969456" y="3654864"/>
            <a:ext cx="1446663" cy="78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s-MX" sz="2000" dirty="0" err="1"/>
              <a:t>Dataset</a:t>
            </a:r>
            <a:r>
              <a:rPr lang="es-MX" sz="2000" dirty="0"/>
              <a:t> 2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AC6C62A-0E6A-45BF-9A87-BC572308627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72122" y="3599421"/>
            <a:ext cx="6126480" cy="900000"/>
          </a:xfrm>
          <a:prstGeom prst="rect">
            <a:avLst/>
          </a:prstGeom>
          <a:ln>
            <a:noFill/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13E6E6D-2223-40C3-A73F-9AAD91BFD399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12618" y="1635321"/>
            <a:ext cx="7293094" cy="1665000"/>
          </a:xfrm>
          <a:prstGeom prst="rect">
            <a:avLst/>
          </a:prstGeom>
          <a:ln>
            <a:noFill/>
          </a:ln>
        </p:spPr>
      </p:pic>
      <p:sp>
        <p:nvSpPr>
          <p:cNvPr id="38" name="Google Shape;184;p21">
            <a:extLst>
              <a:ext uri="{FF2B5EF4-FFF2-40B4-BE49-F238E27FC236}">
                <a16:creationId xmlns:a16="http://schemas.microsoft.com/office/drawing/2014/main" id="{6D7FAA39-A401-47A6-98E9-5C016971FE70}"/>
              </a:ext>
            </a:extLst>
          </p:cNvPr>
          <p:cNvSpPr txBox="1">
            <a:spLocks/>
          </p:cNvSpPr>
          <p:nvPr/>
        </p:nvSpPr>
        <p:spPr>
          <a:xfrm>
            <a:off x="7819895" y="1973914"/>
            <a:ext cx="1446663" cy="78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s-MX" sz="2000" dirty="0" err="1"/>
              <a:t>Dataset</a:t>
            </a:r>
            <a:r>
              <a:rPr lang="es-MX" sz="2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415894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EDA </a:t>
            </a:r>
            <a:r>
              <a:rPr lang="en-GB" dirty="0"/>
              <a:t>process</a:t>
            </a:r>
          </a:p>
        </p:txBody>
      </p:sp>
      <p:grpSp>
        <p:nvGrpSpPr>
          <p:cNvPr id="307" name="Google Shape;307;p2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08" name="Google Shape;308;p2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29"/>
          <p:cNvSpPr/>
          <p:nvPr/>
        </p:nvSpPr>
        <p:spPr>
          <a:xfrm>
            <a:off x="1499592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ora"/>
                <a:ea typeface="Lora"/>
                <a:cs typeface="Lora"/>
                <a:sym typeface="Lora"/>
              </a:rPr>
              <a:t>Data pre-processing</a:t>
            </a:r>
            <a:endParaRPr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6721258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latin typeface="Lora"/>
                <a:ea typeface="Lora"/>
                <a:cs typeface="Lora"/>
                <a:sym typeface="Lora"/>
              </a:rPr>
              <a:t>A bit </a:t>
            </a:r>
            <a:r>
              <a:rPr lang="es-MX" b="1" dirty="0" err="1">
                <a:latin typeface="Lora"/>
                <a:ea typeface="Lora"/>
                <a:cs typeface="Lora"/>
                <a:sym typeface="Lora"/>
              </a:rPr>
              <a:t>further</a:t>
            </a:r>
            <a:endParaRPr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4110400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latin typeface="Lora"/>
                <a:ea typeface="Lora"/>
                <a:cs typeface="Lora"/>
                <a:sym typeface="Lora"/>
              </a:rPr>
              <a:t>Data </a:t>
            </a:r>
            <a:r>
              <a:rPr lang="es-MX" b="1" dirty="0" err="1">
                <a:latin typeface="Lora"/>
                <a:ea typeface="Lora"/>
                <a:cs typeface="Lora"/>
                <a:sym typeface="Lora"/>
              </a:rPr>
              <a:t>Analysing</a:t>
            </a:r>
            <a:endParaRPr b="1" dirty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15" name="Google Shape;315;p29"/>
          <p:cNvCxnSpPr>
            <a:endCxn id="314" idx="2"/>
          </p:cNvCxnSpPr>
          <p:nvPr/>
        </p:nvCxnSpPr>
        <p:spPr>
          <a:xfrm>
            <a:off x="3184600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16" name="Google Shape;316;p29"/>
          <p:cNvCxnSpPr>
            <a:endCxn id="313" idx="2"/>
          </p:cNvCxnSpPr>
          <p:nvPr/>
        </p:nvCxnSpPr>
        <p:spPr>
          <a:xfrm>
            <a:off x="5795458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17" name="Google Shape;317;p2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4" name="Google Shape;94;p13">
            <a:extLst>
              <a:ext uri="{FF2B5EF4-FFF2-40B4-BE49-F238E27FC236}">
                <a16:creationId xmlns:a16="http://schemas.microsoft.com/office/drawing/2014/main" id="{10B87A17-9126-45DF-ADD0-A4E3D1116157}"/>
              </a:ext>
            </a:extLst>
          </p:cNvPr>
          <p:cNvSpPr txBox="1"/>
          <p:nvPr/>
        </p:nvSpPr>
        <p:spPr>
          <a:xfrm>
            <a:off x="675650" y="4632884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69956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Pre-processing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</a:t>
            </a:r>
            <a:r>
              <a:rPr lang="es-MX" dirty="0"/>
              <a:t> data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6" name="Google Shape;598;p39">
            <a:extLst>
              <a:ext uri="{FF2B5EF4-FFF2-40B4-BE49-F238E27FC236}">
                <a16:creationId xmlns:a16="http://schemas.microsoft.com/office/drawing/2014/main" id="{0D0E62AB-18DC-4B14-8693-065057F70059}"/>
              </a:ext>
            </a:extLst>
          </p:cNvPr>
          <p:cNvGrpSpPr/>
          <p:nvPr/>
        </p:nvGrpSpPr>
        <p:grpSpPr>
          <a:xfrm>
            <a:off x="5184942" y="2327577"/>
            <a:ext cx="342882" cy="350068"/>
            <a:chOff x="3951850" y="2985350"/>
            <a:chExt cx="407950" cy="416500"/>
          </a:xfrm>
        </p:grpSpPr>
        <p:sp>
          <p:nvSpPr>
            <p:cNvPr id="7" name="Google Shape;599;p39">
              <a:extLst>
                <a:ext uri="{FF2B5EF4-FFF2-40B4-BE49-F238E27FC236}">
                  <a16:creationId xmlns:a16="http://schemas.microsoft.com/office/drawing/2014/main" id="{B7AE17DC-CDB8-4E85-ACC5-25C65FCA1AD3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00;p39">
              <a:extLst>
                <a:ext uri="{FF2B5EF4-FFF2-40B4-BE49-F238E27FC236}">
                  <a16:creationId xmlns:a16="http://schemas.microsoft.com/office/drawing/2014/main" id="{FE474CE9-1389-4F84-9870-97C9DFC79AC7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1;p39">
              <a:extLst>
                <a:ext uri="{FF2B5EF4-FFF2-40B4-BE49-F238E27FC236}">
                  <a16:creationId xmlns:a16="http://schemas.microsoft.com/office/drawing/2014/main" id="{22E8D7A7-168C-4045-864E-B79C14E95BB1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02;p39">
              <a:extLst>
                <a:ext uri="{FF2B5EF4-FFF2-40B4-BE49-F238E27FC236}">
                  <a16:creationId xmlns:a16="http://schemas.microsoft.com/office/drawing/2014/main" id="{BAC87746-FF7E-4FF9-B3ED-B5E2ECA2B544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6016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Data </a:t>
            </a:r>
            <a:r>
              <a:rPr lang="es-MX" dirty="0" err="1"/>
              <a:t>pre-procesing</a:t>
            </a:r>
            <a:r>
              <a:rPr lang="es-MX" dirty="0"/>
              <a:t> </a:t>
            </a:r>
            <a:endParaRPr dirty="0"/>
          </a:p>
        </p:txBody>
      </p:sp>
      <p:sp>
        <p:nvSpPr>
          <p:cNvPr id="207" name="Google Shape;207;p23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MX" sz="18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Merging</a:t>
            </a:r>
            <a:endParaRPr lang="es-MX"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Reading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-MX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Cleaning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" name="Google Shape;94;p13">
            <a:extLst>
              <a:ext uri="{FF2B5EF4-FFF2-40B4-BE49-F238E27FC236}">
                <a16:creationId xmlns:a16="http://schemas.microsoft.com/office/drawing/2014/main" id="{7CA57DC4-948B-42F8-9805-5F6920A87AEE}"/>
              </a:ext>
            </a:extLst>
          </p:cNvPr>
          <p:cNvSpPr txBox="1"/>
          <p:nvPr/>
        </p:nvSpPr>
        <p:spPr>
          <a:xfrm>
            <a:off x="675650" y="4632884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3" name="Google Shape;595;p39">
            <a:extLst>
              <a:ext uri="{FF2B5EF4-FFF2-40B4-BE49-F238E27FC236}">
                <a16:creationId xmlns:a16="http://schemas.microsoft.com/office/drawing/2014/main" id="{86146BEA-AF81-4FD9-986D-9250C4EEE4C4}"/>
              </a:ext>
            </a:extLst>
          </p:cNvPr>
          <p:cNvGrpSpPr/>
          <p:nvPr/>
        </p:nvGrpSpPr>
        <p:grpSpPr>
          <a:xfrm>
            <a:off x="878542" y="1019033"/>
            <a:ext cx="299715" cy="223340"/>
            <a:chOff x="5247525" y="3007275"/>
            <a:chExt cx="517575" cy="384825"/>
          </a:xfrm>
        </p:grpSpPr>
        <p:sp>
          <p:nvSpPr>
            <p:cNvPr id="14" name="Google Shape;596;p39">
              <a:extLst>
                <a:ext uri="{FF2B5EF4-FFF2-40B4-BE49-F238E27FC236}">
                  <a16:creationId xmlns:a16="http://schemas.microsoft.com/office/drawing/2014/main" id="{35B61C00-F8FA-479B-9510-D93CD39F22AE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97;p39">
              <a:extLst>
                <a:ext uri="{FF2B5EF4-FFF2-40B4-BE49-F238E27FC236}">
                  <a16:creationId xmlns:a16="http://schemas.microsoft.com/office/drawing/2014/main" id="{61E58088-4EAA-40EA-BC80-9BD5EE9ACBBC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1833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MX" dirty="0"/>
              <a:t>Pre – </a:t>
            </a:r>
            <a:r>
              <a:rPr lang="es-MX" dirty="0" err="1"/>
              <a:t>procesing</a:t>
            </a:r>
            <a:r>
              <a:rPr lang="es-MX" dirty="0"/>
              <a:t> </a:t>
            </a:r>
            <a:r>
              <a:rPr lang="es-MX" dirty="0" err="1">
                <a:highlight>
                  <a:srgbClr val="FFCD00"/>
                </a:highlight>
              </a:rPr>
              <a:t>Findings</a:t>
            </a:r>
            <a:r>
              <a:rPr lang="es-MX" dirty="0">
                <a:highlight>
                  <a:srgbClr val="FFCD00"/>
                </a:highlight>
              </a:rPr>
              <a:t> </a:t>
            </a:r>
            <a:endParaRPr dirty="0">
              <a:highlight>
                <a:srgbClr val="FFCD00"/>
              </a:highlight>
            </a:endParaRPr>
          </a:p>
        </p:txBody>
      </p:sp>
      <p:sp>
        <p:nvSpPr>
          <p:cNvPr id="255" name="Google Shape;255;p2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7E13B6-43FE-4F62-9533-EA04252817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49" b="8252"/>
          <a:stretch/>
        </p:blipFill>
        <p:spPr>
          <a:xfrm>
            <a:off x="540037" y="1688470"/>
            <a:ext cx="2991109" cy="28651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02B92C-5DF7-4CD8-BE6B-F3E71A36E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575" y="2134832"/>
            <a:ext cx="1643718" cy="26401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7A534B-7118-41A2-8C79-1C7BCCD1A738}"/>
              </a:ext>
            </a:extLst>
          </p:cNvPr>
          <p:cNvSpPr txBox="1"/>
          <p:nvPr/>
        </p:nvSpPr>
        <p:spPr>
          <a:xfrm>
            <a:off x="3946187" y="2527675"/>
            <a:ext cx="20542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Quattrocento Sans" panose="020B0604020202020204" charset="0"/>
              </a:rPr>
              <a:t>Total </a:t>
            </a:r>
            <a:r>
              <a:rPr lang="es-MX" b="1" dirty="0" err="1">
                <a:latin typeface="Quattrocento Sans" panose="020B0604020202020204" charset="0"/>
              </a:rPr>
              <a:t>rows</a:t>
            </a:r>
            <a:endParaRPr lang="es-MX" b="1" dirty="0">
              <a:latin typeface="Quattrocento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Quattrocento Sans" panose="020B0604020202020204" charset="0"/>
              </a:rPr>
              <a:t>Total </a:t>
            </a:r>
            <a:r>
              <a:rPr lang="es-MX" dirty="0" err="1">
                <a:latin typeface="Quattrocento Sans" panose="020B0604020202020204" charset="0"/>
              </a:rPr>
              <a:t>columns</a:t>
            </a:r>
            <a:r>
              <a:rPr lang="es-MX" dirty="0">
                <a:latin typeface="Quattrocento Sans" panose="020B0604020202020204" charset="0"/>
              </a:rPr>
              <a:t>: 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Quattrocento Sans" panose="020B0604020202020204" charset="0"/>
              </a:rPr>
              <a:t>Total </a:t>
            </a:r>
            <a:r>
              <a:rPr lang="es-MX" dirty="0" err="1">
                <a:latin typeface="Quattrocento Sans" panose="020B0604020202020204" charset="0"/>
              </a:rPr>
              <a:t>rows</a:t>
            </a:r>
            <a:r>
              <a:rPr lang="es-MX" dirty="0">
                <a:latin typeface="Quattrocento Sans" panose="020B0604020202020204" charset="0"/>
              </a:rPr>
              <a:t>: 7197</a:t>
            </a:r>
          </a:p>
          <a:p>
            <a:endParaRPr lang="es-MX" dirty="0">
              <a:latin typeface="Quattrocento Sans" panose="020B0604020202020204" charset="0"/>
            </a:endParaRPr>
          </a:p>
          <a:p>
            <a:r>
              <a:rPr lang="es-MX" b="1" dirty="0" err="1">
                <a:latin typeface="Quattrocento Sans" panose="020B0604020202020204" charset="0"/>
              </a:rPr>
              <a:t>Datatypes</a:t>
            </a:r>
            <a:r>
              <a:rPr lang="es-MX" b="1" dirty="0">
                <a:latin typeface="Quattrocento Sans" panose="020B060402020202020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latin typeface="Quattrocento Sans" panose="020B0604020202020204" charset="0"/>
              </a:rPr>
              <a:t>Float</a:t>
            </a:r>
            <a:r>
              <a:rPr lang="es-MX" dirty="0">
                <a:latin typeface="Quattrocento Sans" panose="020B0604020202020204" charset="0"/>
              </a:rPr>
              <a:t> 64 =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latin typeface="Quattrocento Sans" panose="020B0604020202020204" charset="0"/>
              </a:rPr>
              <a:t>Int</a:t>
            </a:r>
            <a:r>
              <a:rPr lang="es-MX" dirty="0">
                <a:latin typeface="Quattrocento Sans" panose="020B0604020202020204" charset="0"/>
              </a:rPr>
              <a:t> 64 =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latin typeface="Quattrocento Sans" panose="020B0604020202020204" charset="0"/>
              </a:rPr>
              <a:t>Object</a:t>
            </a:r>
            <a:r>
              <a:rPr lang="es-MX" dirty="0">
                <a:latin typeface="Quattrocento Sans" panose="020B0604020202020204" charset="0"/>
              </a:rPr>
              <a:t> = 7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F8D140-BFE6-4DA4-8F74-9A390C22281B}"/>
              </a:ext>
            </a:extLst>
          </p:cNvPr>
          <p:cNvCxnSpPr/>
          <p:nvPr/>
        </p:nvCxnSpPr>
        <p:spPr>
          <a:xfrm>
            <a:off x="6105100" y="1839957"/>
            <a:ext cx="0" cy="271633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77749D73-7E3A-43A7-9BBD-15BEF92556AE}"/>
              </a:ext>
            </a:extLst>
          </p:cNvPr>
          <p:cNvSpPr/>
          <p:nvPr/>
        </p:nvSpPr>
        <p:spPr>
          <a:xfrm rot="16200000">
            <a:off x="7356444" y="1119512"/>
            <a:ext cx="151797" cy="18788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46215C-7ADE-4343-9F1B-64578C097EFB}"/>
              </a:ext>
            </a:extLst>
          </p:cNvPr>
          <p:cNvSpPr txBox="1"/>
          <p:nvPr/>
        </p:nvSpPr>
        <p:spPr>
          <a:xfrm>
            <a:off x="6595575" y="1555844"/>
            <a:ext cx="2054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Quattrocento Sans" panose="020B0604020202020204" charset="0"/>
              </a:rPr>
              <a:t>Total </a:t>
            </a:r>
            <a:r>
              <a:rPr lang="es-MX" b="1" dirty="0" err="1">
                <a:latin typeface="Quattrocento Sans" panose="020B0604020202020204" charset="0"/>
              </a:rPr>
              <a:t>NaNs</a:t>
            </a:r>
            <a:r>
              <a:rPr lang="es-MX" b="1" dirty="0">
                <a:latin typeface="Quattrocento Sans" panose="020B0604020202020204" charset="0"/>
              </a:rPr>
              <a:t>: </a:t>
            </a:r>
            <a:r>
              <a:rPr lang="es-MX" dirty="0">
                <a:latin typeface="Quattrocento Sans" panose="020B0604020202020204" charset="0"/>
              </a:rPr>
              <a:t>0</a:t>
            </a:r>
            <a:endParaRPr lang="es-MX" b="1" dirty="0">
              <a:latin typeface="Quattrocento Sans" panose="020B0604020202020204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E89C50A-719C-4F60-857E-D789D691558C}"/>
              </a:ext>
            </a:extLst>
          </p:cNvPr>
          <p:cNvSpPr/>
          <p:nvPr/>
        </p:nvSpPr>
        <p:spPr>
          <a:xfrm>
            <a:off x="3682340" y="1528553"/>
            <a:ext cx="156097" cy="32390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0" name="Google Shape;598;p39">
            <a:extLst>
              <a:ext uri="{FF2B5EF4-FFF2-40B4-BE49-F238E27FC236}">
                <a16:creationId xmlns:a16="http://schemas.microsoft.com/office/drawing/2014/main" id="{DA21718F-34E5-4DB6-86B6-C541B0662CB7}"/>
              </a:ext>
            </a:extLst>
          </p:cNvPr>
          <p:cNvGrpSpPr/>
          <p:nvPr/>
        </p:nvGrpSpPr>
        <p:grpSpPr>
          <a:xfrm>
            <a:off x="881347" y="991737"/>
            <a:ext cx="274163" cy="266570"/>
            <a:chOff x="3951850" y="2985350"/>
            <a:chExt cx="407950" cy="416500"/>
          </a:xfrm>
        </p:grpSpPr>
        <p:sp>
          <p:nvSpPr>
            <p:cNvPr id="21" name="Google Shape;599;p39">
              <a:extLst>
                <a:ext uri="{FF2B5EF4-FFF2-40B4-BE49-F238E27FC236}">
                  <a16:creationId xmlns:a16="http://schemas.microsoft.com/office/drawing/2014/main" id="{AD9F0816-D67F-4664-AF89-A4A1E2BF744C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0;p39">
              <a:extLst>
                <a:ext uri="{FF2B5EF4-FFF2-40B4-BE49-F238E27FC236}">
                  <a16:creationId xmlns:a16="http://schemas.microsoft.com/office/drawing/2014/main" id="{ED5083FE-3E0F-4057-A3A5-53539CA5C127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01;p39">
              <a:extLst>
                <a:ext uri="{FF2B5EF4-FFF2-40B4-BE49-F238E27FC236}">
                  <a16:creationId xmlns:a16="http://schemas.microsoft.com/office/drawing/2014/main" id="{B88C274B-F5B4-429A-B4DD-C219136987F9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02;p39">
              <a:extLst>
                <a:ext uri="{FF2B5EF4-FFF2-40B4-BE49-F238E27FC236}">
                  <a16:creationId xmlns:a16="http://schemas.microsoft.com/office/drawing/2014/main" id="{689CFA45-8B75-4B20-93B1-779792C631BC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94;p13">
            <a:extLst>
              <a:ext uri="{FF2B5EF4-FFF2-40B4-BE49-F238E27FC236}">
                <a16:creationId xmlns:a16="http://schemas.microsoft.com/office/drawing/2014/main" id="{216549F9-0F93-4FDB-87CB-EFAA136FF150}"/>
              </a:ext>
            </a:extLst>
          </p:cNvPr>
          <p:cNvSpPr txBox="1"/>
          <p:nvPr/>
        </p:nvSpPr>
        <p:spPr>
          <a:xfrm>
            <a:off x="540037" y="4668069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270138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dirty="0"/>
              <a:t>Data </a:t>
            </a:r>
            <a:r>
              <a:rPr lang="es-MX" dirty="0" err="1"/>
              <a:t>Analysing</a:t>
            </a:r>
            <a:endParaRPr lang="es-MX"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Continuining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exploration</a:t>
            </a:r>
            <a:r>
              <a:rPr lang="es-MX" dirty="0"/>
              <a:t>  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6" name="Google Shape;629;p39">
            <a:extLst>
              <a:ext uri="{FF2B5EF4-FFF2-40B4-BE49-F238E27FC236}">
                <a16:creationId xmlns:a16="http://schemas.microsoft.com/office/drawing/2014/main" id="{213CFA04-6FFB-4E86-A413-788E2BF45C37}"/>
              </a:ext>
            </a:extLst>
          </p:cNvPr>
          <p:cNvGrpSpPr/>
          <p:nvPr/>
        </p:nvGrpSpPr>
        <p:grpSpPr>
          <a:xfrm>
            <a:off x="5081072" y="2407211"/>
            <a:ext cx="333700" cy="329077"/>
            <a:chOff x="3292425" y="3664250"/>
            <a:chExt cx="397025" cy="391525"/>
          </a:xfrm>
        </p:grpSpPr>
        <p:sp>
          <p:nvSpPr>
            <p:cNvPr id="17" name="Google Shape;630;p39">
              <a:extLst>
                <a:ext uri="{FF2B5EF4-FFF2-40B4-BE49-F238E27FC236}">
                  <a16:creationId xmlns:a16="http://schemas.microsoft.com/office/drawing/2014/main" id="{674ED516-048F-4908-9715-AF18C22ED4E7}"/>
                </a:ext>
              </a:extLst>
            </p:cNvPr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31;p39">
              <a:extLst>
                <a:ext uri="{FF2B5EF4-FFF2-40B4-BE49-F238E27FC236}">
                  <a16:creationId xmlns:a16="http://schemas.microsoft.com/office/drawing/2014/main" id="{A650519D-3DDD-41B2-BE1D-B14DCC800717}"/>
                </a:ext>
              </a:extLst>
            </p:cNvPr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32;p39">
              <a:extLst>
                <a:ext uri="{FF2B5EF4-FFF2-40B4-BE49-F238E27FC236}">
                  <a16:creationId xmlns:a16="http://schemas.microsoft.com/office/drawing/2014/main" id="{C1B8EBBD-36B0-44D8-9755-F4E3132A741B}"/>
                </a:ext>
              </a:extLst>
            </p:cNvPr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6752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07367" y="907719"/>
            <a:ext cx="4177938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Analysing</a:t>
            </a:r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44437" y="1503139"/>
            <a:ext cx="6616339" cy="7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b="1" dirty="0">
                <a:highlight>
                  <a:srgbClr val="FFCD00"/>
                </a:highlight>
              </a:rPr>
              <a:t>1 </a:t>
            </a:r>
            <a:r>
              <a:rPr lang="es-MX" sz="1400" dirty="0" err="1"/>
              <a:t>Distribution</a:t>
            </a:r>
            <a:r>
              <a:rPr lang="es-MX" sz="1400" dirty="0"/>
              <a:t> </a:t>
            </a:r>
            <a:r>
              <a:rPr lang="es-MX" sz="1400" dirty="0" err="1"/>
              <a:t>of</a:t>
            </a:r>
            <a:r>
              <a:rPr lang="es-MX" sz="1400" dirty="0"/>
              <a:t> app  </a:t>
            </a:r>
            <a:r>
              <a:rPr lang="es-MX" sz="1400" dirty="0" err="1"/>
              <a:t>prices</a:t>
            </a:r>
            <a:r>
              <a:rPr lang="es-MX" sz="1400" dirty="0"/>
              <a:t> </a:t>
            </a:r>
            <a:r>
              <a:rPr lang="en-US" sz="1400" dirty="0"/>
              <a:t>(count of apps according to price plotted as histogram)</a:t>
            </a:r>
            <a:endParaRPr sz="1400"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0" name="Google Shape;94;p13">
            <a:extLst>
              <a:ext uri="{FF2B5EF4-FFF2-40B4-BE49-F238E27FC236}">
                <a16:creationId xmlns:a16="http://schemas.microsoft.com/office/drawing/2014/main" id="{61C09E0D-FBAE-4E89-91E9-7F1CA2B87EF6}"/>
              </a:ext>
            </a:extLst>
          </p:cNvPr>
          <p:cNvSpPr txBox="1"/>
          <p:nvPr/>
        </p:nvSpPr>
        <p:spPr>
          <a:xfrm>
            <a:off x="325357" y="4585780"/>
            <a:ext cx="7815504" cy="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Capstone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Project | </a:t>
            </a:r>
            <a:r>
              <a:rPr lang="es-MX" sz="1100" b="1" i="1" dirty="0" err="1"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s-MX" sz="1100" b="1" i="1" dirty="0">
                <a:latin typeface="Lora"/>
                <a:ea typeface="Lora"/>
                <a:cs typeface="Lora"/>
                <a:sym typeface="Lora"/>
              </a:rPr>
              <a:t> 11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1999B9-B0C5-4838-9B3D-4C5BCF653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08" y="2230040"/>
            <a:ext cx="5836056" cy="20963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563BE2-B1C2-4DCE-82A3-F2758FB40472}"/>
              </a:ext>
            </a:extLst>
          </p:cNvPr>
          <p:cNvSpPr txBox="1"/>
          <p:nvPr/>
        </p:nvSpPr>
        <p:spPr>
          <a:xfrm>
            <a:off x="6314364" y="2512595"/>
            <a:ext cx="25475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>
                <a:latin typeface="Quattrocento Sans" panose="020B0604020202020204" charset="0"/>
              </a:rPr>
              <a:t>Conclusion</a:t>
            </a:r>
            <a:r>
              <a:rPr lang="es-MX" b="1" dirty="0">
                <a:latin typeface="Quattrocento Sans" panose="020B0604020202020204" charset="0"/>
              </a:rPr>
              <a:t>:</a:t>
            </a:r>
          </a:p>
          <a:p>
            <a:endParaRPr lang="es-MX" b="1" dirty="0">
              <a:latin typeface="Quattrocento Sans" panose="020B0604020202020204" charset="0"/>
            </a:endParaRPr>
          </a:p>
          <a:p>
            <a:pPr algn="ctr"/>
            <a:r>
              <a:rPr lang="en-US" dirty="0">
                <a:latin typeface="Quattrocento Sans" panose="020B0604020202020204" charset="0"/>
              </a:rPr>
              <a:t>Most of the apps available in AppStore is for free or for small amount of money.</a:t>
            </a:r>
            <a:endParaRPr lang="es-MX" dirty="0">
              <a:latin typeface="Quattrocento Sans" panose="020B0604020202020204" charset="0"/>
            </a:endParaRPr>
          </a:p>
        </p:txBody>
      </p:sp>
      <p:grpSp>
        <p:nvGrpSpPr>
          <p:cNvPr id="40" name="Google Shape;633;p39">
            <a:extLst>
              <a:ext uri="{FF2B5EF4-FFF2-40B4-BE49-F238E27FC236}">
                <a16:creationId xmlns:a16="http://schemas.microsoft.com/office/drawing/2014/main" id="{84A6427F-3F4D-44AC-A67D-7EE587372263}"/>
              </a:ext>
            </a:extLst>
          </p:cNvPr>
          <p:cNvGrpSpPr/>
          <p:nvPr/>
        </p:nvGrpSpPr>
        <p:grpSpPr>
          <a:xfrm>
            <a:off x="876282" y="1037230"/>
            <a:ext cx="288327" cy="199404"/>
            <a:chOff x="3932350" y="3714775"/>
            <a:chExt cx="439650" cy="319075"/>
          </a:xfrm>
        </p:grpSpPr>
        <p:sp>
          <p:nvSpPr>
            <p:cNvPr id="41" name="Google Shape;634;p39">
              <a:extLst>
                <a:ext uri="{FF2B5EF4-FFF2-40B4-BE49-F238E27FC236}">
                  <a16:creationId xmlns:a16="http://schemas.microsoft.com/office/drawing/2014/main" id="{5AB411B8-181C-47D0-A45F-76E429DFEA18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35;p39">
              <a:extLst>
                <a:ext uri="{FF2B5EF4-FFF2-40B4-BE49-F238E27FC236}">
                  <a16:creationId xmlns:a16="http://schemas.microsoft.com/office/drawing/2014/main" id="{09FFF124-F534-4B78-B409-5B6BEE2EFD93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36;p39">
              <a:extLst>
                <a:ext uri="{FF2B5EF4-FFF2-40B4-BE49-F238E27FC236}">
                  <a16:creationId xmlns:a16="http://schemas.microsoft.com/office/drawing/2014/main" id="{009CD163-3EBA-478A-B9DC-3F4DB44E76C8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37;p39">
              <a:extLst>
                <a:ext uri="{FF2B5EF4-FFF2-40B4-BE49-F238E27FC236}">
                  <a16:creationId xmlns:a16="http://schemas.microsoft.com/office/drawing/2014/main" id="{E14F32B3-F89E-4093-8FE3-4CFBADFD8308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38;p39">
              <a:extLst>
                <a:ext uri="{FF2B5EF4-FFF2-40B4-BE49-F238E27FC236}">
                  <a16:creationId xmlns:a16="http://schemas.microsoft.com/office/drawing/2014/main" id="{AC1D0BE9-AE15-4DAB-AC10-0849A204A5F5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38193525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828</Words>
  <Application>Microsoft Office PowerPoint</Application>
  <PresentationFormat>On-screen Show (16:9)</PresentationFormat>
  <Paragraphs>145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Quattrocento Sans</vt:lpstr>
      <vt:lpstr>Arial</vt:lpstr>
      <vt:lpstr>Lora</vt:lpstr>
      <vt:lpstr>Viola template</vt:lpstr>
      <vt:lpstr> Pyladies Amsterdam Python Bootcamp: Data Analysis for Beginners</vt:lpstr>
      <vt:lpstr>Analysis of Mobile Apps Data from AppStore </vt:lpstr>
      <vt:lpstr>The datasets  </vt:lpstr>
      <vt:lpstr>EDA process</vt:lpstr>
      <vt:lpstr>Pre-processing</vt:lpstr>
      <vt:lpstr>Data pre-procesing </vt:lpstr>
      <vt:lpstr>Pre – procesing Findings </vt:lpstr>
      <vt:lpstr>Data Analysing</vt:lpstr>
      <vt:lpstr>Data Analysing</vt:lpstr>
      <vt:lpstr>Data Analysing</vt:lpstr>
      <vt:lpstr>Data Analysing</vt:lpstr>
      <vt:lpstr>Data Analysing</vt:lpstr>
      <vt:lpstr>Data Analysing</vt:lpstr>
      <vt:lpstr>Data Analysing</vt:lpstr>
      <vt:lpstr>A bit further</vt:lpstr>
      <vt:lpstr>A bit furher </vt:lpstr>
      <vt:lpstr>A bit further</vt:lpstr>
      <vt:lpstr>A bit further</vt:lpstr>
      <vt:lpstr>A bit further</vt:lpstr>
      <vt:lpstr>Thank you!</vt:lpstr>
      <vt:lpstr>PowerPoint Presentation</vt:lpstr>
      <vt:lpstr>Diagrams and infographics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Pyladies Amsterdam Python Bootcamp  Data Analysis for Beginners</dc:title>
  <cp:lastModifiedBy>Melissa Charfuelán</cp:lastModifiedBy>
  <cp:revision>26</cp:revision>
  <dcterms:modified xsi:type="dcterms:W3CDTF">2020-06-02T16:36:26Z</dcterms:modified>
</cp:coreProperties>
</file>