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96480" y="2003760"/>
            <a:ext cx="452340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-6120" y="3676680"/>
            <a:ext cx="91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117800" y="3393000"/>
            <a:ext cx="566640" cy="566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81320" y="92268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81320" y="1618560"/>
            <a:ext cx="3425040" cy="3230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13000" y="1618560"/>
            <a:ext cx="3425040" cy="3230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>
            <a:off x="817560" y="928800"/>
            <a:ext cx="405720" cy="40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6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554E5460-14F4-4B14-973C-D5D8186DF978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81320" y="93708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817560" y="928800"/>
            <a:ext cx="405720" cy="40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CBF16F0D-8FF8-4B33-87D9-399D832A8323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-6120" y="2571840"/>
            <a:ext cx="198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1117800" y="2288160"/>
            <a:ext cx="566640" cy="566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2022120" y="1693440"/>
            <a:ext cx="378756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898960" y="2571840"/>
            <a:ext cx="325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20BD1954-E072-454A-8883-37358AC319BD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1320" y="92268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81320" y="1650960"/>
            <a:ext cx="2333520" cy="3121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835080" y="1650960"/>
            <a:ext cx="2333520" cy="3121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88480" y="1650960"/>
            <a:ext cx="2333520" cy="3121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6"/>
          <p:cNvSpPr/>
          <p:nvPr/>
        </p:nvSpPr>
        <p:spPr>
          <a:xfrm>
            <a:off x="817560" y="928800"/>
            <a:ext cx="405720" cy="40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7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PlaceHolder 8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56342797-B092-4BEB-A5C0-F495B019A3AB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59E8648C-4F13-48E6-8ADB-3A66AE074323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6120" y="4513680"/>
            <a:ext cx="91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4293720" y="4235400"/>
            <a:ext cx="556200" cy="55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PlaceHolder 3"/>
          <p:cNvSpPr>
            <a:spLocks noGrp="1"/>
          </p:cNvSpPr>
          <p:nvPr>
            <p:ph type="sldNum"/>
          </p:nvPr>
        </p:nvSpPr>
        <p:spPr>
          <a:xfrm>
            <a:off x="4297680" y="4791960"/>
            <a:ext cx="548280" cy="351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9BD1D709-12EF-4E85-8881-74A72DC92076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file:///images/IMG.html" TargetMode="External"/><Relationship Id="rId3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1644840" y="1874520"/>
            <a:ext cx="7057080" cy="1596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br/>
            <a:r>
              <a:rPr b="1" lang="en-US" sz="2800" spc="-1" strike="noStrike">
                <a:solidFill>
                  <a:srgbClr val="000000"/>
                </a:solidFill>
                <a:latin typeface="Lora"/>
                <a:ea typeface="Lora"/>
              </a:rPr>
              <a:t>Pyladies Amsterdam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Lora"/>
                <a:ea typeface="Lora"/>
              </a:rPr>
              <a:t>Python Bootcamp: Data Analysis for Beginners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2" name="Group 2"/>
          <p:cNvGrpSpPr/>
          <p:nvPr/>
        </p:nvGrpSpPr>
        <p:grpSpPr>
          <a:xfrm>
            <a:off x="1299240" y="3511440"/>
            <a:ext cx="215640" cy="342000"/>
            <a:chOff x="1299240" y="3511440"/>
            <a:chExt cx="215640" cy="342000"/>
          </a:xfrm>
        </p:grpSpPr>
        <p:sp>
          <p:nvSpPr>
            <p:cNvPr id="293" name="CustomShape 3"/>
            <p:cNvSpPr/>
            <p:nvPr/>
          </p:nvSpPr>
          <p:spPr>
            <a:xfrm>
              <a:off x="1364040" y="3809880"/>
              <a:ext cx="85680" cy="187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4"/>
            <p:cNvSpPr/>
            <p:nvPr/>
          </p:nvSpPr>
          <p:spPr>
            <a:xfrm>
              <a:off x="1364040" y="3790440"/>
              <a:ext cx="85680" cy="187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5"/>
            <p:cNvSpPr/>
            <p:nvPr/>
          </p:nvSpPr>
          <p:spPr>
            <a:xfrm>
              <a:off x="1364040" y="3828600"/>
              <a:ext cx="85680" cy="2484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6"/>
            <p:cNvSpPr/>
            <p:nvPr/>
          </p:nvSpPr>
          <p:spPr>
            <a:xfrm>
              <a:off x="1355040" y="3629520"/>
              <a:ext cx="29520" cy="140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7"/>
            <p:cNvSpPr/>
            <p:nvPr/>
          </p:nvSpPr>
          <p:spPr>
            <a:xfrm>
              <a:off x="1299240" y="3511440"/>
              <a:ext cx="215640" cy="25812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8"/>
            <p:cNvSpPr/>
            <p:nvPr/>
          </p:nvSpPr>
          <p:spPr>
            <a:xfrm>
              <a:off x="1429560" y="3629520"/>
              <a:ext cx="29520" cy="140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9"/>
            <p:cNvSpPr/>
            <p:nvPr/>
          </p:nvSpPr>
          <p:spPr>
            <a:xfrm>
              <a:off x="1369440" y="3624480"/>
              <a:ext cx="75240" cy="1620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10"/>
            <p:cNvSpPr/>
            <p:nvPr/>
          </p:nvSpPr>
          <p:spPr>
            <a:xfrm>
              <a:off x="1364040" y="3772080"/>
              <a:ext cx="8568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01" name="Picture 2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7319160" y="270720"/>
            <a:ext cx="1694880" cy="1726200"/>
          </a:xfrm>
          <a:prstGeom prst="rect">
            <a:avLst/>
          </a:prstGeom>
          <a:ln>
            <a:noFill/>
          </a:ln>
        </p:spPr>
      </p:pic>
      <p:sp>
        <p:nvSpPr>
          <p:cNvPr id="302" name="CustomShape 11"/>
          <p:cNvSpPr/>
          <p:nvPr/>
        </p:nvSpPr>
        <p:spPr>
          <a:xfrm>
            <a:off x="5410080" y="4137840"/>
            <a:ext cx="357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Lora"/>
                <a:ea typeface="Arial"/>
              </a:rPr>
              <a:t>Capstone Project – Team 11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30752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844560" y="1503000"/>
            <a:ext cx="716076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1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Arial"/>
              </a:rPr>
              <a:t>How does the distribution of apps per price look like?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557C7A6A-AAC0-4C93-8BCC-AC80496021D3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402" name="Picture 7" descr=""/>
          <p:cNvPicPr/>
          <p:nvPr/>
        </p:nvPicPr>
        <p:blipFill>
          <a:blip r:embed="rId1"/>
          <a:stretch/>
        </p:blipFill>
        <p:spPr>
          <a:xfrm>
            <a:off x="478440" y="2230200"/>
            <a:ext cx="5835600" cy="2095920"/>
          </a:xfrm>
          <a:prstGeom prst="rect">
            <a:avLst/>
          </a:prstGeom>
          <a:ln>
            <a:noFill/>
          </a:ln>
        </p:spPr>
      </p:pic>
      <p:sp>
        <p:nvSpPr>
          <p:cNvPr id="403" name="CustomShape 5"/>
          <p:cNvSpPr/>
          <p:nvPr/>
        </p:nvSpPr>
        <p:spPr>
          <a:xfrm>
            <a:off x="6314400" y="2512440"/>
            <a:ext cx="2547360" cy="17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Most of the apps available in AppStore is for free or for small amount of money</a:t>
            </a:r>
            <a:endParaRPr b="0" lang="en-US" sz="14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There are few very expensive apps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04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05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13161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2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Number of apps for which current version rating is higher, the same or lower than for the previous versions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F37740AE-41E6-4F03-AED6-3D72D9509A13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14" name="CustomShape 5"/>
          <p:cNvSpPr/>
          <p:nvPr/>
        </p:nvSpPr>
        <p:spPr>
          <a:xfrm>
            <a:off x="4498920" y="2353680"/>
            <a:ext cx="393912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For majority of the apps, rating of the current version is the same as for the previous versions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A bit more apps get lower rating per current version than higher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15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16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21" name="Picture 4" descr=""/>
          <p:cNvPicPr/>
          <p:nvPr/>
        </p:nvPicPr>
        <p:blipFill>
          <a:blip r:embed="rId1"/>
          <a:stretch/>
        </p:blipFill>
        <p:spPr>
          <a:xfrm>
            <a:off x="468720" y="2216160"/>
            <a:ext cx="3410640" cy="24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13161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3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Number of languages supported in each app. Presented on histogram.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5C679525-F429-4EE4-A5E6-B844E940F19B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26" name="CustomShape 5"/>
          <p:cNvSpPr/>
          <p:nvPr/>
        </p:nvSpPr>
        <p:spPr>
          <a:xfrm>
            <a:off x="4498920" y="2353680"/>
            <a:ext cx="393912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Most apps has less than 5 languages, with most apps support one language (counts=3767). 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The maximum number of languages supported is 75 (in one application only)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27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28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33" name="Picture 5" descr=""/>
          <p:cNvPicPr/>
          <p:nvPr/>
        </p:nvPicPr>
        <p:blipFill>
          <a:blip r:embed="rId1"/>
          <a:stretch/>
        </p:blipFill>
        <p:spPr>
          <a:xfrm>
            <a:off x="243720" y="2083680"/>
            <a:ext cx="3989160" cy="255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13251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4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Which genres get the most user feedback, which the least?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7677CAC2-255F-463E-AC1C-BDF02D647D69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38" name="CustomShape 5"/>
          <p:cNvSpPr/>
          <p:nvPr/>
        </p:nvSpPr>
        <p:spPr>
          <a:xfrm>
            <a:off x="907200" y="2217960"/>
            <a:ext cx="3939120" cy="20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Genre with the most user feedback is "Games"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genre with the least user feedback is "Medical“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It is important to point out that "Games" is by far the type of genre with the most user feedback.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39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40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45" name="Picture 1" descr=""/>
          <p:cNvPicPr/>
          <p:nvPr/>
        </p:nvPicPr>
        <p:blipFill>
          <a:blip r:embed="rId1"/>
          <a:stretch/>
        </p:blipFill>
        <p:spPr>
          <a:xfrm>
            <a:off x="4993200" y="1909080"/>
            <a:ext cx="3429360" cy="291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1311480" y="90648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5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How many apps are there per genre? What percentage do they represent?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5D289795-7F19-474F-A9E9-548AD1A5223B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9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50" name="CustomShape 5"/>
          <p:cNvSpPr/>
          <p:nvPr/>
        </p:nvSpPr>
        <p:spPr>
          <a:xfrm>
            <a:off x="804240" y="2329920"/>
            <a:ext cx="2980440" cy="17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More than half of the apps in the dataset belong to the "Game" category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The other top 5 categories represent much lower percentage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51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52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57" name="Picture 1" descr=""/>
          <p:cNvPicPr/>
          <p:nvPr/>
        </p:nvPicPr>
        <p:blipFill>
          <a:blip r:embed="rId1"/>
          <a:stretch/>
        </p:blipFill>
        <p:spPr>
          <a:xfrm>
            <a:off x="4865400" y="2489040"/>
            <a:ext cx="2815560" cy="178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1311480" y="90648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Data Analysing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6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What is the relationship between average user rating and average price per category?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EC659FC5-6408-4B04-9F6C-C328F04C2180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grpSp>
        <p:nvGrpSpPr>
          <p:cNvPr id="462" name="Group 5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63" name="CustomShape 6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7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8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9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10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68" name="" descr=""/>
          <p:cNvPicPr/>
          <p:nvPr/>
        </p:nvPicPr>
        <p:blipFill>
          <a:blip r:embed="rId1"/>
          <a:srcRect l="0" t="12974" r="0" b="7814"/>
          <a:stretch/>
        </p:blipFill>
        <p:spPr>
          <a:xfrm>
            <a:off x="844560" y="2026800"/>
            <a:ext cx="4846320" cy="2558880"/>
          </a:xfrm>
          <a:prstGeom prst="rect">
            <a:avLst/>
          </a:prstGeom>
          <a:ln>
            <a:noFill/>
          </a:ln>
        </p:spPr>
      </p:pic>
      <p:sp>
        <p:nvSpPr>
          <p:cNvPr id="469" name="CustomShape 11"/>
          <p:cNvSpPr/>
          <p:nvPr/>
        </p:nvSpPr>
        <p:spPr>
          <a:xfrm>
            <a:off x="5597280" y="1867680"/>
            <a:ext cx="3108600" cy="31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MX" sz="1200" spc="-1" strike="noStrike">
                <a:solidFill>
                  <a:srgbClr val="000000"/>
                </a:solidFill>
                <a:latin typeface="Quattrocento Sans"/>
                <a:ea typeface="Arial"/>
              </a:rPr>
              <a:t>- random 10 categories used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MX" sz="1200" spc="-1" strike="noStrike">
                <a:solidFill>
                  <a:srgbClr val="000000"/>
                </a:solidFill>
                <a:latin typeface="Quattrocento Sans"/>
                <a:ea typeface="Arial"/>
              </a:rPr>
              <a:t>- bubble size = number of rating votes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MX" sz="1200" spc="-1" strike="noStrike">
                <a:solidFill>
                  <a:srgbClr val="000000"/>
                </a:solidFill>
                <a:latin typeface="Quattrocento Sans"/>
                <a:ea typeface="Arial"/>
              </a:rPr>
              <a:t>- </a:t>
            </a:r>
            <a:r>
              <a:rPr b="1" lang="es-MX" sz="1200" spc="-1" strike="noStrike" u="sng">
                <a:solidFill>
                  <a:srgbClr val="000000"/>
                </a:solidFill>
                <a:uFillTx/>
                <a:latin typeface="Quattrocento Sans"/>
                <a:ea typeface="Arial"/>
                <a:hlinkClick r:id="rId2"/>
              </a:rPr>
              <a:t>interactive graph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People pay most in average for medicinal apps, but they have only mid-range rating</a:t>
            </a:r>
            <a:endParaRPr b="0" lang="en-US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Shopping apps are free or cheap</a:t>
            </a:r>
            <a:endParaRPr b="0" lang="en-US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Music apps are quite expensive, but also highly rated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2022120" y="1693440"/>
            <a:ext cx="3787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s-MX" sz="3000" spc="-1" strike="noStrike">
                <a:solidFill>
                  <a:srgbClr val="000000"/>
                </a:solidFill>
                <a:latin typeface="Lora"/>
                <a:ea typeface="Lora"/>
              </a:rPr>
              <a:t>A bit further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2022480" y="2815920"/>
            <a:ext cx="559116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Let’s start with the first set of slides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1134000" y="2291040"/>
            <a:ext cx="54360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Lora"/>
                <a:ea typeface="Lora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3" name="TextShape 4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5AE22958-986B-4DFB-90D1-C4CD5FB0F4FB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474" name="Group 5"/>
          <p:cNvGrpSpPr/>
          <p:nvPr/>
        </p:nvGrpSpPr>
        <p:grpSpPr>
          <a:xfrm>
            <a:off x="4881600" y="2291040"/>
            <a:ext cx="371160" cy="371160"/>
            <a:chOff x="4881600" y="2291040"/>
            <a:chExt cx="371160" cy="371160"/>
          </a:xfrm>
        </p:grpSpPr>
        <p:sp>
          <p:nvSpPr>
            <p:cNvPr id="475" name="CustomShape 6"/>
            <p:cNvSpPr/>
            <p:nvPr/>
          </p:nvSpPr>
          <p:spPr>
            <a:xfrm>
              <a:off x="4881600" y="2291040"/>
              <a:ext cx="371160" cy="37116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7"/>
            <p:cNvSpPr/>
            <p:nvPr/>
          </p:nvSpPr>
          <p:spPr>
            <a:xfrm>
              <a:off x="4898160" y="2584800"/>
              <a:ext cx="61200" cy="6120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8"/>
            <p:cNvSpPr/>
            <p:nvPr/>
          </p:nvSpPr>
          <p:spPr>
            <a:xfrm>
              <a:off x="4945680" y="2620800"/>
              <a:ext cx="39240" cy="3924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9"/>
            <p:cNvSpPr/>
            <p:nvPr/>
          </p:nvSpPr>
          <p:spPr>
            <a:xfrm>
              <a:off x="4884120" y="2559240"/>
              <a:ext cx="38880" cy="3888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12567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A bit furher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7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 How does the average user rating value depend on number of user rating counts (all versions)?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4AB3958A-25E1-446E-83B4-3F3D7C78BB77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483" name="Picture 1" descr=""/>
          <p:cNvPicPr/>
          <p:nvPr/>
        </p:nvPicPr>
        <p:blipFill>
          <a:blip r:embed="rId1"/>
          <a:stretch/>
        </p:blipFill>
        <p:spPr>
          <a:xfrm>
            <a:off x="4329720" y="2247120"/>
            <a:ext cx="4076640" cy="1363680"/>
          </a:xfrm>
          <a:prstGeom prst="rect">
            <a:avLst/>
          </a:prstGeom>
          <a:ln>
            <a:noFill/>
          </a:ln>
        </p:spPr>
      </p:pic>
      <p:pic>
        <p:nvPicPr>
          <p:cNvPr id="484" name="Picture 2" descr=""/>
          <p:cNvPicPr/>
          <p:nvPr/>
        </p:nvPicPr>
        <p:blipFill>
          <a:blip r:embed="rId2"/>
          <a:stretch/>
        </p:blipFill>
        <p:spPr>
          <a:xfrm>
            <a:off x="671040" y="2176560"/>
            <a:ext cx="3519360" cy="2250720"/>
          </a:xfrm>
          <a:prstGeom prst="rect">
            <a:avLst/>
          </a:prstGeom>
          <a:ln>
            <a:noFill/>
          </a:ln>
        </p:spPr>
      </p:pic>
      <p:grpSp>
        <p:nvGrpSpPr>
          <p:cNvPr id="485" name="Group 5"/>
          <p:cNvGrpSpPr/>
          <p:nvPr/>
        </p:nvGrpSpPr>
        <p:grpSpPr>
          <a:xfrm>
            <a:off x="844560" y="968400"/>
            <a:ext cx="306000" cy="296640"/>
            <a:chOff x="844560" y="968400"/>
            <a:chExt cx="306000" cy="296640"/>
          </a:xfrm>
        </p:grpSpPr>
        <p:sp>
          <p:nvSpPr>
            <p:cNvPr id="486" name="CustomShape 6"/>
            <p:cNvSpPr/>
            <p:nvPr/>
          </p:nvSpPr>
          <p:spPr>
            <a:xfrm>
              <a:off x="844560" y="968400"/>
              <a:ext cx="306000" cy="29664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7"/>
            <p:cNvSpPr/>
            <p:nvPr/>
          </p:nvSpPr>
          <p:spPr>
            <a:xfrm>
              <a:off x="857880" y="1203120"/>
              <a:ext cx="50400" cy="4860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8"/>
            <p:cNvSpPr/>
            <p:nvPr/>
          </p:nvSpPr>
          <p:spPr>
            <a:xfrm>
              <a:off x="897120" y="1231920"/>
              <a:ext cx="32040" cy="3132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9"/>
            <p:cNvSpPr/>
            <p:nvPr/>
          </p:nvSpPr>
          <p:spPr>
            <a:xfrm>
              <a:off x="846720" y="1182960"/>
              <a:ext cx="32040" cy="3132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0" name="CustomShape 10"/>
          <p:cNvSpPr/>
          <p:nvPr/>
        </p:nvSpPr>
        <p:spPr>
          <a:xfrm>
            <a:off x="4397760" y="3758760"/>
            <a:ext cx="428580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Rating is the highest for the group between 10k and 50k reviews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The lowest for apps below 10k reviews.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12567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A bit further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824400" y="1410120"/>
            <a:ext cx="808308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7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Arial"/>
              </a:rPr>
              <a:t>Does the user rating value (all versions)  correlate with any other variable?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9A898DB6-5801-4815-81BD-34AC6E19E151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495" name="Picture 3" descr=""/>
          <p:cNvPicPr/>
          <p:nvPr/>
        </p:nvPicPr>
        <p:blipFill>
          <a:blip r:embed="rId1"/>
          <a:stretch/>
        </p:blipFill>
        <p:spPr>
          <a:xfrm>
            <a:off x="731520" y="2011680"/>
            <a:ext cx="5486400" cy="2510280"/>
          </a:xfrm>
          <a:prstGeom prst="rect">
            <a:avLst/>
          </a:prstGeom>
          <a:ln>
            <a:noFill/>
          </a:ln>
        </p:spPr>
      </p:pic>
      <p:grpSp>
        <p:nvGrpSpPr>
          <p:cNvPr id="496" name="Group 5"/>
          <p:cNvGrpSpPr/>
          <p:nvPr/>
        </p:nvGrpSpPr>
        <p:grpSpPr>
          <a:xfrm>
            <a:off x="844560" y="968400"/>
            <a:ext cx="306000" cy="296640"/>
            <a:chOff x="844560" y="968400"/>
            <a:chExt cx="306000" cy="296640"/>
          </a:xfrm>
        </p:grpSpPr>
        <p:sp>
          <p:nvSpPr>
            <p:cNvPr id="497" name="CustomShape 6"/>
            <p:cNvSpPr/>
            <p:nvPr/>
          </p:nvSpPr>
          <p:spPr>
            <a:xfrm>
              <a:off x="844560" y="968400"/>
              <a:ext cx="306000" cy="29664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7"/>
            <p:cNvSpPr/>
            <p:nvPr/>
          </p:nvSpPr>
          <p:spPr>
            <a:xfrm>
              <a:off x="857880" y="1203120"/>
              <a:ext cx="50400" cy="4860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8"/>
            <p:cNvSpPr/>
            <p:nvPr/>
          </p:nvSpPr>
          <p:spPr>
            <a:xfrm>
              <a:off x="897120" y="1231920"/>
              <a:ext cx="32040" cy="3132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9"/>
            <p:cNvSpPr/>
            <p:nvPr/>
          </p:nvSpPr>
          <p:spPr>
            <a:xfrm>
              <a:off x="846720" y="1182960"/>
              <a:ext cx="32040" cy="3132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1" name="CustomShape 10"/>
          <p:cNvSpPr/>
          <p:nvPr/>
        </p:nvSpPr>
        <p:spPr>
          <a:xfrm>
            <a:off x="6331320" y="1990080"/>
            <a:ext cx="2629440" cy="27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very strong correlation with user rating of actual version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mid-range correlation with number of screenshots showed for display  (ipadSc_urls.num)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other correlations found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12567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A bit further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8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What are the most commonly used words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Arial"/>
              </a:rPr>
              <a:t>(with more than 5 letters)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 in the apps description?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EBFE3657-19CC-43B0-9139-F8F96E36CE3F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5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506" name="Picture 1" descr=""/>
          <p:cNvPicPr/>
          <p:nvPr/>
        </p:nvPicPr>
        <p:blipFill>
          <a:blip r:embed="rId1"/>
          <a:stretch/>
        </p:blipFill>
        <p:spPr>
          <a:xfrm>
            <a:off x="2194560" y="2103120"/>
            <a:ext cx="3749040" cy="2260080"/>
          </a:xfrm>
          <a:prstGeom prst="rect">
            <a:avLst/>
          </a:prstGeom>
          <a:ln>
            <a:noFill/>
          </a:ln>
        </p:spPr>
      </p:pic>
      <p:grpSp>
        <p:nvGrpSpPr>
          <p:cNvPr id="507" name="Group 5"/>
          <p:cNvGrpSpPr/>
          <p:nvPr/>
        </p:nvGrpSpPr>
        <p:grpSpPr>
          <a:xfrm>
            <a:off x="844560" y="968400"/>
            <a:ext cx="306000" cy="296640"/>
            <a:chOff x="844560" y="968400"/>
            <a:chExt cx="306000" cy="296640"/>
          </a:xfrm>
        </p:grpSpPr>
        <p:sp>
          <p:nvSpPr>
            <p:cNvPr id="508" name="CustomShape 6"/>
            <p:cNvSpPr/>
            <p:nvPr/>
          </p:nvSpPr>
          <p:spPr>
            <a:xfrm>
              <a:off x="844560" y="968400"/>
              <a:ext cx="306000" cy="29664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7"/>
            <p:cNvSpPr/>
            <p:nvPr/>
          </p:nvSpPr>
          <p:spPr>
            <a:xfrm>
              <a:off x="857880" y="1203120"/>
              <a:ext cx="50400" cy="4860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8"/>
            <p:cNvSpPr/>
            <p:nvPr/>
          </p:nvSpPr>
          <p:spPr>
            <a:xfrm>
              <a:off x="897120" y="1231920"/>
              <a:ext cx="32040" cy="3132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9"/>
            <p:cNvSpPr/>
            <p:nvPr/>
          </p:nvSpPr>
          <p:spPr>
            <a:xfrm>
              <a:off x="846720" y="1182960"/>
              <a:ext cx="32040" cy="3132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2" name="TextShape 10"/>
          <p:cNvSpPr txBox="1"/>
          <p:nvPr/>
        </p:nvSpPr>
        <p:spPr>
          <a:xfrm>
            <a:off x="6766560" y="2242440"/>
            <a:ext cx="1630080" cy="77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Just have a look :)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760" y="4599360"/>
            <a:ext cx="9137880" cy="543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TextShape 2"/>
          <p:cNvSpPr txBox="1"/>
          <p:nvPr/>
        </p:nvSpPr>
        <p:spPr>
          <a:xfrm>
            <a:off x="1381320" y="922680"/>
            <a:ext cx="5194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ora"/>
                <a:ea typeface="Lora"/>
              </a:rPr>
              <a:t>Analysis of Mobile Apps Data from AppStore</a:t>
            </a:r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5" name="Group 3"/>
          <p:cNvGrpSpPr/>
          <p:nvPr/>
        </p:nvGrpSpPr>
        <p:grpSpPr>
          <a:xfrm>
            <a:off x="916560" y="1019880"/>
            <a:ext cx="214200" cy="214200"/>
            <a:chOff x="916560" y="1019880"/>
            <a:chExt cx="214200" cy="214200"/>
          </a:xfrm>
        </p:grpSpPr>
        <p:sp>
          <p:nvSpPr>
            <p:cNvPr id="306" name="CustomShape 4"/>
            <p:cNvSpPr/>
            <p:nvPr/>
          </p:nvSpPr>
          <p:spPr>
            <a:xfrm>
              <a:off x="916560" y="1142640"/>
              <a:ext cx="91440" cy="9144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5"/>
            <p:cNvSpPr/>
            <p:nvPr/>
          </p:nvSpPr>
          <p:spPr>
            <a:xfrm>
              <a:off x="1045080" y="1019880"/>
              <a:ext cx="85680" cy="8568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6"/>
            <p:cNvSpPr/>
            <p:nvPr/>
          </p:nvSpPr>
          <p:spPr>
            <a:xfrm>
              <a:off x="950040" y="1052640"/>
              <a:ext cx="147600" cy="14760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7"/>
            <p:cNvSpPr/>
            <p:nvPr/>
          </p:nvSpPr>
          <p:spPr>
            <a:xfrm>
              <a:off x="1024200" y="1079280"/>
              <a:ext cx="24120" cy="2412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0" name="CustomShape 8"/>
          <p:cNvSpPr/>
          <p:nvPr/>
        </p:nvSpPr>
        <p:spPr>
          <a:xfrm>
            <a:off x="1381320" y="1578240"/>
            <a:ext cx="3226320" cy="22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Team members: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Agnieszka Kasztalska (Poland)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Daniela Nyblova (Slovakia)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Alexia Wpy (Hong Kong)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Melissa Charfuelán Aguirre (Colombia)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11" name="CustomShape 9"/>
          <p:cNvSpPr/>
          <p:nvPr/>
        </p:nvSpPr>
        <p:spPr>
          <a:xfrm>
            <a:off x="4990680" y="1431360"/>
            <a:ext cx="3367080" cy="2850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Dataset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AppleStore.csv (17 columns, 7147 rows)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AppleStore_description.csv (4 columns, 7147 rows)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License: GPL 2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Source: Mobile App Store Dataset from Kaggle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Libraries used for analysis: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Pandas, Matplotlib, Seaborn, Plotly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2" name="CustomShape 10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313" name="TextShape 11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7D2F1578-1094-4DDA-86E8-66575D93AE62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4" name="CustomShape 12"/>
          <p:cNvSpPr/>
          <p:nvPr/>
        </p:nvSpPr>
        <p:spPr>
          <a:xfrm>
            <a:off x="6490080" y="588960"/>
            <a:ext cx="369000" cy="430560"/>
          </a:xfrm>
          <a:custGeom>
            <a:avLst/>
            <a:gdLst/>
            <a:ahLst/>
            <a:rect l="l" t="t" r="r" b="b"/>
            <a:pathLst>
              <a:path w="15978" h="2050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3"/>
          <p:cNvSpPr/>
          <p:nvPr/>
        </p:nvSpPr>
        <p:spPr>
          <a:xfrm>
            <a:off x="5959080" y="588960"/>
            <a:ext cx="300600" cy="430560"/>
          </a:xfrm>
          <a:custGeom>
            <a:avLst/>
            <a:gdLst/>
            <a:ahLst/>
            <a:rect l="l" t="t" r="r" b="b"/>
            <a:pathLst>
              <a:path w="11838" h="2050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6" name="Picture 14" descr=""/>
          <p:cNvPicPr/>
          <p:nvPr/>
        </p:nvPicPr>
        <p:blipFill>
          <a:blip r:embed="rId1"/>
          <a:stretch/>
        </p:blipFill>
        <p:spPr>
          <a:xfrm>
            <a:off x="7694280" y="3157920"/>
            <a:ext cx="1087920" cy="447120"/>
          </a:xfrm>
          <a:prstGeom prst="rect">
            <a:avLst/>
          </a:prstGeom>
          <a:ln>
            <a:noFill/>
          </a:ln>
        </p:spPr>
      </p:pic>
      <p:sp>
        <p:nvSpPr>
          <p:cNvPr id="317" name="CustomShape 14"/>
          <p:cNvSpPr/>
          <p:nvPr/>
        </p:nvSpPr>
        <p:spPr>
          <a:xfrm>
            <a:off x="1436400" y="3206880"/>
            <a:ext cx="2414520" cy="117576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5"/>
          <p:cNvSpPr/>
          <p:nvPr/>
        </p:nvSpPr>
        <p:spPr>
          <a:xfrm>
            <a:off x="2518200" y="3381480"/>
            <a:ext cx="125280" cy="120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6"/>
          <p:cNvSpPr/>
          <p:nvPr/>
        </p:nvSpPr>
        <p:spPr>
          <a:xfrm>
            <a:off x="1922400" y="3769920"/>
            <a:ext cx="114840" cy="10584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7"/>
          <p:cNvSpPr/>
          <p:nvPr/>
        </p:nvSpPr>
        <p:spPr>
          <a:xfrm>
            <a:off x="3278160" y="3601800"/>
            <a:ext cx="114840" cy="10584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8"/>
          <p:cNvSpPr/>
          <p:nvPr/>
        </p:nvSpPr>
        <p:spPr>
          <a:xfrm>
            <a:off x="4517280" y="1687680"/>
            <a:ext cx="0" cy="1913760"/>
          </a:xfrm>
          <a:prstGeom prst="line">
            <a:avLst/>
          </a:prstGeom>
          <a:ln>
            <a:solidFill>
              <a:srgbClr val="d3d1c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1951560" y="2878920"/>
            <a:ext cx="52405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s-MX" sz="4800" spc="-1" strike="noStrike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</a:rPr>
              <a:t>Thank you!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-6120" y="1668600"/>
            <a:ext cx="91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"/>
          <p:cNvSpPr/>
          <p:nvPr/>
        </p:nvSpPr>
        <p:spPr>
          <a:xfrm>
            <a:off x="3470040" y="567000"/>
            <a:ext cx="2203200" cy="2203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6" name="Group 4"/>
          <p:cNvGrpSpPr/>
          <p:nvPr/>
        </p:nvGrpSpPr>
        <p:grpSpPr>
          <a:xfrm>
            <a:off x="4184280" y="855000"/>
            <a:ext cx="1034640" cy="1034640"/>
            <a:chOff x="4184280" y="855000"/>
            <a:chExt cx="1034640" cy="1034640"/>
          </a:xfrm>
        </p:grpSpPr>
        <p:sp>
          <p:nvSpPr>
            <p:cNvPr id="517" name="CustomShape 5"/>
            <p:cNvSpPr/>
            <p:nvPr/>
          </p:nvSpPr>
          <p:spPr>
            <a:xfrm>
              <a:off x="4567680" y="1238040"/>
              <a:ext cx="535680" cy="535680"/>
            </a:xfrm>
            <a:custGeom>
              <a:avLst/>
              <a:gdLst/>
              <a:ahLst/>
              <a:rect l="l" t="t" r="r" b="b"/>
              <a:pathLst>
                <a:path w="8452" h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6"/>
            <p:cNvSpPr/>
            <p:nvPr/>
          </p:nvSpPr>
          <p:spPr>
            <a:xfrm>
              <a:off x="4184280" y="855000"/>
              <a:ext cx="1034640" cy="1034640"/>
            </a:xfrm>
            <a:custGeom>
              <a:avLst/>
              <a:gdLst/>
              <a:ahLst/>
              <a:rect l="l" t="t" r="r" b="b"/>
              <a:pathLst>
                <a:path w="16318" h="16319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9" name="Group 7"/>
          <p:cNvGrpSpPr/>
          <p:nvPr/>
        </p:nvGrpSpPr>
        <p:grpSpPr>
          <a:xfrm>
            <a:off x="4090680" y="1991880"/>
            <a:ext cx="491400" cy="491400"/>
            <a:chOff x="4090680" y="1991880"/>
            <a:chExt cx="491400" cy="491400"/>
          </a:xfrm>
        </p:grpSpPr>
        <p:sp>
          <p:nvSpPr>
            <p:cNvPr id="520" name="CustomShape 8"/>
            <p:cNvSpPr/>
            <p:nvPr/>
          </p:nvSpPr>
          <p:spPr>
            <a:xfrm rot="21013200">
              <a:off x="4123440" y="2024640"/>
              <a:ext cx="425160" cy="42516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9"/>
            <p:cNvSpPr/>
            <p:nvPr/>
          </p:nvSpPr>
          <p:spPr>
            <a:xfrm rot="21013200">
              <a:off x="4171680" y="2386080"/>
              <a:ext cx="69840" cy="6984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0"/>
            <p:cNvSpPr/>
            <p:nvPr/>
          </p:nvSpPr>
          <p:spPr>
            <a:xfrm rot="21013200">
              <a:off x="4230000" y="2419560"/>
              <a:ext cx="44640" cy="4464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1"/>
            <p:cNvSpPr/>
            <p:nvPr/>
          </p:nvSpPr>
          <p:spPr>
            <a:xfrm rot="21013200">
              <a:off x="4149000" y="2362320"/>
              <a:ext cx="44640" cy="4464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4" name="CustomShape 12"/>
          <p:cNvSpPr/>
          <p:nvPr/>
        </p:nvSpPr>
        <p:spPr>
          <a:xfrm>
            <a:off x="3936960" y="1094040"/>
            <a:ext cx="161280" cy="15408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3"/>
          <p:cNvSpPr/>
          <p:nvPr/>
        </p:nvSpPr>
        <p:spPr>
          <a:xfrm rot="2697600">
            <a:off x="5002920" y="1884600"/>
            <a:ext cx="245160" cy="23400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4"/>
          <p:cNvSpPr/>
          <p:nvPr/>
        </p:nvSpPr>
        <p:spPr>
          <a:xfrm>
            <a:off x="5197320" y="1751040"/>
            <a:ext cx="97920" cy="9360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5"/>
          <p:cNvSpPr/>
          <p:nvPr/>
        </p:nvSpPr>
        <p:spPr>
          <a:xfrm rot="1280400">
            <a:off x="3824640" y="1559880"/>
            <a:ext cx="97920" cy="9360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TextShape 16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E0FC3A9B-A90D-4005-80A8-9B9466E39D59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9" name="TextShape 17"/>
          <p:cNvSpPr txBox="1"/>
          <p:nvPr/>
        </p:nvSpPr>
        <p:spPr>
          <a:xfrm>
            <a:off x="931680" y="4754880"/>
            <a:ext cx="409752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https://github.com/DanielaNy/Pyladies_Amsterdam_Capstone_Project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30" name="" descr=""/>
          <p:cNvPicPr/>
          <p:nvPr/>
        </p:nvPicPr>
        <p:blipFill>
          <a:blip r:embed="rId1">
            <a:alphaModFix amt="50000"/>
          </a:blip>
          <a:srcRect l="0" t="29382" r="0" b="26786"/>
          <a:stretch/>
        </p:blipFill>
        <p:spPr>
          <a:xfrm>
            <a:off x="232200" y="4728600"/>
            <a:ext cx="590760" cy="26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381320" y="922680"/>
            <a:ext cx="5194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ora"/>
                <a:ea typeface="Lora"/>
              </a:rPr>
              <a:t>The datasets </a:t>
            </a:r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9BA77EF9-8373-4841-A1E0-4A5499B8B641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325" name="Group 4"/>
          <p:cNvGrpSpPr/>
          <p:nvPr/>
        </p:nvGrpSpPr>
        <p:grpSpPr>
          <a:xfrm>
            <a:off x="906840" y="997920"/>
            <a:ext cx="197280" cy="245880"/>
            <a:chOff x="906840" y="997920"/>
            <a:chExt cx="197280" cy="245880"/>
          </a:xfrm>
        </p:grpSpPr>
        <p:sp>
          <p:nvSpPr>
            <p:cNvPr id="326" name="CustomShape 5"/>
            <p:cNvSpPr/>
            <p:nvPr/>
          </p:nvSpPr>
          <p:spPr>
            <a:xfrm>
              <a:off x="906840" y="1010160"/>
              <a:ext cx="187200" cy="233640"/>
            </a:xfrm>
            <a:custGeom>
              <a:avLst/>
              <a:gdLst/>
              <a:ahLst/>
              <a:rect l="l" t="t" r="r" b="b"/>
              <a:pathLst>
                <a:path w="15490" h="18924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6"/>
            <p:cNvSpPr/>
            <p:nvPr/>
          </p:nvSpPr>
          <p:spPr>
            <a:xfrm>
              <a:off x="921600" y="997920"/>
              <a:ext cx="182520" cy="228600"/>
            </a:xfrm>
            <a:custGeom>
              <a:avLst/>
              <a:gdLst/>
              <a:ahLst/>
              <a:rect l="l" t="t" r="r" b="b"/>
              <a:pathLst>
                <a:path w="15101" h="1851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7"/>
            <p:cNvSpPr/>
            <p:nvPr/>
          </p:nvSpPr>
          <p:spPr>
            <a:xfrm>
              <a:off x="951840" y="1159560"/>
              <a:ext cx="64440" cy="360"/>
            </a:xfrm>
            <a:custGeom>
              <a:avLst/>
              <a:gdLst/>
              <a:ahLst/>
              <a:rect l="l" t="t" r="r" b="b"/>
              <a:pathLst>
                <a:path w="5359" h="1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8"/>
            <p:cNvSpPr/>
            <p:nvPr/>
          </p:nvSpPr>
          <p:spPr>
            <a:xfrm>
              <a:off x="951840" y="1132560"/>
              <a:ext cx="12348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9"/>
            <p:cNvSpPr/>
            <p:nvPr/>
          </p:nvSpPr>
          <p:spPr>
            <a:xfrm>
              <a:off x="951840" y="1105200"/>
              <a:ext cx="12348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0"/>
            <p:cNvSpPr/>
            <p:nvPr/>
          </p:nvSpPr>
          <p:spPr>
            <a:xfrm>
              <a:off x="951840" y="1077840"/>
              <a:ext cx="12348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1"/>
            <p:cNvSpPr/>
            <p:nvPr/>
          </p:nvSpPr>
          <p:spPr>
            <a:xfrm>
              <a:off x="1063800" y="997920"/>
              <a:ext cx="40320" cy="41040"/>
            </a:xfrm>
            <a:custGeom>
              <a:avLst/>
              <a:gdLst/>
              <a:ahLst/>
              <a:rect l="l" t="t" r="r" b="b"/>
              <a:pathLst>
                <a:path w="3362" h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3" name="CustomShape 12"/>
          <p:cNvSpPr/>
          <p:nvPr/>
        </p:nvSpPr>
        <p:spPr>
          <a:xfrm>
            <a:off x="6969600" y="3654720"/>
            <a:ext cx="144648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Dataset 2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34" name="Picture 32" descr=""/>
          <p:cNvPicPr/>
          <p:nvPr/>
        </p:nvPicPr>
        <p:blipFill>
          <a:blip r:embed="rId1"/>
          <a:stretch/>
        </p:blipFill>
        <p:spPr>
          <a:xfrm>
            <a:off x="471960" y="3599280"/>
            <a:ext cx="6126120" cy="899640"/>
          </a:xfrm>
          <a:prstGeom prst="rect">
            <a:avLst/>
          </a:prstGeom>
          <a:ln>
            <a:noFill/>
          </a:ln>
        </p:spPr>
      </p:pic>
      <p:pic>
        <p:nvPicPr>
          <p:cNvPr id="335" name="Picture 33" descr=""/>
          <p:cNvPicPr/>
          <p:nvPr/>
        </p:nvPicPr>
        <p:blipFill>
          <a:blip r:embed="rId2"/>
          <a:stretch/>
        </p:blipFill>
        <p:spPr>
          <a:xfrm>
            <a:off x="412560" y="1635480"/>
            <a:ext cx="7292880" cy="1664640"/>
          </a:xfrm>
          <a:prstGeom prst="rect">
            <a:avLst/>
          </a:prstGeom>
          <a:ln>
            <a:noFill/>
          </a:ln>
        </p:spPr>
      </p:pic>
      <p:sp>
        <p:nvSpPr>
          <p:cNvPr id="336" name="CustomShape 13"/>
          <p:cNvSpPr/>
          <p:nvPr/>
        </p:nvSpPr>
        <p:spPr>
          <a:xfrm>
            <a:off x="7819920" y="1973880"/>
            <a:ext cx="144648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Dataset 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1381320" y="9370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s-MX" sz="2000" spc="-1" strike="noStrike">
                <a:solidFill>
                  <a:srgbClr val="000000"/>
                </a:solidFill>
                <a:latin typeface="Lora"/>
                <a:ea typeface="Lora"/>
              </a:rPr>
              <a:t>EDA </a:t>
            </a: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8" name="Group 2"/>
          <p:cNvGrpSpPr/>
          <p:nvPr/>
        </p:nvGrpSpPr>
        <p:grpSpPr>
          <a:xfrm>
            <a:off x="916560" y="1019880"/>
            <a:ext cx="214200" cy="214200"/>
            <a:chOff x="916560" y="1019880"/>
            <a:chExt cx="214200" cy="214200"/>
          </a:xfrm>
        </p:grpSpPr>
        <p:sp>
          <p:nvSpPr>
            <p:cNvPr id="339" name="CustomShape 3"/>
            <p:cNvSpPr/>
            <p:nvPr/>
          </p:nvSpPr>
          <p:spPr>
            <a:xfrm>
              <a:off x="916560" y="1142640"/>
              <a:ext cx="91440" cy="9144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4"/>
            <p:cNvSpPr/>
            <p:nvPr/>
          </p:nvSpPr>
          <p:spPr>
            <a:xfrm>
              <a:off x="1045080" y="1019880"/>
              <a:ext cx="85680" cy="8568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5"/>
            <p:cNvSpPr/>
            <p:nvPr/>
          </p:nvSpPr>
          <p:spPr>
            <a:xfrm>
              <a:off x="950040" y="1052640"/>
              <a:ext cx="147600" cy="14760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6"/>
            <p:cNvSpPr/>
            <p:nvPr/>
          </p:nvSpPr>
          <p:spPr>
            <a:xfrm>
              <a:off x="1024200" y="1079280"/>
              <a:ext cx="24120" cy="2412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3" name="CustomShape 7"/>
          <p:cNvSpPr/>
          <p:nvPr/>
        </p:nvSpPr>
        <p:spPr>
          <a:xfrm>
            <a:off x="1499760" y="2053080"/>
            <a:ext cx="1684800" cy="1684800"/>
          </a:xfrm>
          <a:prstGeom prst="ellipse">
            <a:avLst/>
          </a:prstGeom>
          <a:noFill/>
          <a:ln w="1144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Lora"/>
                <a:ea typeface="Lora"/>
              </a:rPr>
              <a:t>Data pre-processing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6721200" y="2053080"/>
            <a:ext cx="1684800" cy="1684800"/>
          </a:xfrm>
          <a:prstGeom prst="ellipse">
            <a:avLst/>
          </a:prstGeom>
          <a:noFill/>
          <a:ln w="1144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Lora"/>
                <a:ea typeface="Lora"/>
              </a:rPr>
              <a:t>A bit further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5" name="CustomShape 9"/>
          <p:cNvSpPr/>
          <p:nvPr/>
        </p:nvSpPr>
        <p:spPr>
          <a:xfrm>
            <a:off x="4110480" y="2053080"/>
            <a:ext cx="1684800" cy="1684800"/>
          </a:xfrm>
          <a:prstGeom prst="ellipse">
            <a:avLst/>
          </a:prstGeom>
          <a:noFill/>
          <a:ln w="1144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CustomShape 10"/>
          <p:cNvSpPr/>
          <p:nvPr/>
        </p:nvSpPr>
        <p:spPr>
          <a:xfrm>
            <a:off x="3184560" y="2895480"/>
            <a:ext cx="92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1"/>
          <p:cNvSpPr/>
          <p:nvPr/>
        </p:nvSpPr>
        <p:spPr>
          <a:xfrm>
            <a:off x="5795280" y="2895480"/>
            <a:ext cx="92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TextShape 1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2223D418-A4D3-4070-B934-9A9405A099F4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9" name="CustomShape 13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2022120" y="1693440"/>
            <a:ext cx="3787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s-MX" sz="3000" spc="-1" strike="noStrike">
                <a:solidFill>
                  <a:srgbClr val="000000"/>
                </a:solidFill>
                <a:latin typeface="Lora"/>
                <a:ea typeface="Lora"/>
              </a:rPr>
              <a:t>Pre-processing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2022480" y="2815920"/>
            <a:ext cx="559116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Let’s start with the</a:t>
            </a:r>
            <a:r>
              <a:rPr b="0" lang="es-MX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1134000" y="2291040"/>
            <a:ext cx="54360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Lora"/>
                <a:ea typeface="Lora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3" name="TextShape 4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17808DD5-BCF9-4E69-A070-73DBE74C1B27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354" name="Group 5"/>
          <p:cNvGrpSpPr/>
          <p:nvPr/>
        </p:nvGrpSpPr>
        <p:grpSpPr>
          <a:xfrm>
            <a:off x="5185080" y="2327400"/>
            <a:ext cx="342360" cy="349920"/>
            <a:chOff x="5185080" y="2327400"/>
            <a:chExt cx="342360" cy="349920"/>
          </a:xfrm>
        </p:grpSpPr>
        <p:sp>
          <p:nvSpPr>
            <p:cNvPr id="355" name="CustomShape 6"/>
            <p:cNvSpPr/>
            <p:nvPr/>
          </p:nvSpPr>
          <p:spPr>
            <a:xfrm>
              <a:off x="5185080" y="2327400"/>
              <a:ext cx="264240" cy="26424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7"/>
            <p:cNvSpPr/>
            <p:nvPr/>
          </p:nvSpPr>
          <p:spPr>
            <a:xfrm>
              <a:off x="5215680" y="2358360"/>
              <a:ext cx="202680" cy="20268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8"/>
            <p:cNvSpPr/>
            <p:nvPr/>
          </p:nvSpPr>
          <p:spPr>
            <a:xfrm>
              <a:off x="5245920" y="2388960"/>
              <a:ext cx="70920" cy="7092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9"/>
            <p:cNvSpPr/>
            <p:nvPr/>
          </p:nvSpPr>
          <p:spPr>
            <a:xfrm>
              <a:off x="5398200" y="2548800"/>
              <a:ext cx="129240" cy="12852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1381320" y="9370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s-MX" sz="2000" spc="-1" strike="noStrike">
                <a:solidFill>
                  <a:srgbClr val="000000"/>
                </a:solidFill>
                <a:latin typeface="Lora"/>
                <a:ea typeface="Lora"/>
              </a:rPr>
              <a:t>Data pre-processing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3595320" y="1808640"/>
            <a:ext cx="2398680" cy="239868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Merging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1545840" y="1808640"/>
            <a:ext cx="2398680" cy="2398680"/>
          </a:xfrm>
          <a:prstGeom prst="ellipse">
            <a:avLst/>
          </a:pr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Reading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644800" y="1808640"/>
            <a:ext cx="2398680" cy="2398680"/>
          </a:xfrm>
          <a:prstGeom prst="ellipse">
            <a:avLst/>
          </a:pr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Cleaning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63" name="TextShape 5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E4DF5E04-8E7E-4403-8D8D-8B141D5E66EA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grpSp>
        <p:nvGrpSpPr>
          <p:cNvPr id="365" name="Group 7"/>
          <p:cNvGrpSpPr/>
          <p:nvPr/>
        </p:nvGrpSpPr>
        <p:grpSpPr>
          <a:xfrm>
            <a:off x="878400" y="1019160"/>
            <a:ext cx="299520" cy="222840"/>
            <a:chOff x="878400" y="1019160"/>
            <a:chExt cx="299520" cy="222840"/>
          </a:xfrm>
        </p:grpSpPr>
        <p:sp>
          <p:nvSpPr>
            <p:cNvPr id="366" name="CustomShape 8"/>
            <p:cNvSpPr/>
            <p:nvPr/>
          </p:nvSpPr>
          <p:spPr>
            <a:xfrm>
              <a:off x="878400" y="1019160"/>
              <a:ext cx="201600" cy="201960"/>
            </a:xfrm>
            <a:custGeom>
              <a:avLst/>
              <a:gdLst/>
              <a:ahLst/>
              <a:rect l="l" t="t" r="r" b="b"/>
              <a:pathLst>
                <a:path w="13956" h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9"/>
            <p:cNvSpPr/>
            <p:nvPr/>
          </p:nvSpPr>
          <p:spPr>
            <a:xfrm>
              <a:off x="1063440" y="1127160"/>
              <a:ext cx="114480" cy="114840"/>
            </a:xfrm>
            <a:custGeom>
              <a:avLst/>
              <a:gdLst/>
              <a:ahLst/>
              <a:rect l="l" t="t" r="r" b="b"/>
              <a:pathLst>
                <a:path w="7941" h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381320" y="9370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s-MX" sz="2000" spc="-1" strike="noStrike">
                <a:solidFill>
                  <a:srgbClr val="000000"/>
                </a:solidFill>
                <a:latin typeface="Lora"/>
                <a:ea typeface="Lora"/>
              </a:rPr>
              <a:t>Pre – processing </a:t>
            </a:r>
            <a:r>
              <a:rPr b="1" lang="es-MX" sz="2000" spc="-1" strike="noStrike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</a:rPr>
              <a:t>Findings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34F5665F-9932-472F-9EE2-E6979F13F7AB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70" name="Picture 1" descr=""/>
          <p:cNvPicPr/>
          <p:nvPr/>
        </p:nvPicPr>
        <p:blipFill>
          <a:blip r:embed="rId1"/>
          <a:srcRect l="0" t="15744" r="0" b="8253"/>
          <a:stretch/>
        </p:blipFill>
        <p:spPr>
          <a:xfrm>
            <a:off x="540000" y="1688400"/>
            <a:ext cx="2990880" cy="2864880"/>
          </a:xfrm>
          <a:prstGeom prst="rect">
            <a:avLst/>
          </a:prstGeom>
          <a:ln>
            <a:noFill/>
          </a:ln>
        </p:spPr>
      </p:pic>
      <p:pic>
        <p:nvPicPr>
          <p:cNvPr id="371" name="Picture 2" descr=""/>
          <p:cNvPicPr/>
          <p:nvPr/>
        </p:nvPicPr>
        <p:blipFill>
          <a:blip r:embed="rId2"/>
          <a:stretch/>
        </p:blipFill>
        <p:spPr>
          <a:xfrm>
            <a:off x="6595560" y="2134800"/>
            <a:ext cx="1643400" cy="2639880"/>
          </a:xfrm>
          <a:prstGeom prst="rect">
            <a:avLst/>
          </a:prstGeom>
          <a:ln>
            <a:noFill/>
          </a:ln>
        </p:spPr>
      </p:pic>
      <p:sp>
        <p:nvSpPr>
          <p:cNvPr id="372" name="CustomShape 3"/>
          <p:cNvSpPr/>
          <p:nvPr/>
        </p:nvSpPr>
        <p:spPr>
          <a:xfrm>
            <a:off x="3946320" y="2527560"/>
            <a:ext cx="2053800" cy="17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Total rows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Total columns: 19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Total rows: 7197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Datatypes: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Float 64 = 3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Int 64 = 10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Object = 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3" name="Line 4"/>
          <p:cNvSpPr/>
          <p:nvPr/>
        </p:nvSpPr>
        <p:spPr>
          <a:xfrm>
            <a:off x="6104880" y="1839600"/>
            <a:ext cx="0" cy="2716560"/>
          </a:xfrm>
          <a:prstGeom prst="line">
            <a:avLst/>
          </a:prstGeom>
          <a:ln>
            <a:solidFill>
              <a:srgbClr val="d3d1c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74" name="CustomShape 5"/>
          <p:cNvSpPr/>
          <p:nvPr/>
        </p:nvSpPr>
        <p:spPr>
          <a:xfrm rot="16200000">
            <a:off x="7356240" y="1119600"/>
            <a:ext cx="151560" cy="18784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9c8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6"/>
          <p:cNvSpPr/>
          <p:nvPr/>
        </p:nvSpPr>
        <p:spPr>
          <a:xfrm>
            <a:off x="6595560" y="1555920"/>
            <a:ext cx="2053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Total NaNs: </a:t>
            </a: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CustomShape 7"/>
          <p:cNvSpPr/>
          <p:nvPr/>
        </p:nvSpPr>
        <p:spPr>
          <a:xfrm>
            <a:off x="3682440" y="1528560"/>
            <a:ext cx="155880" cy="32385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9c8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7" name="Group 8"/>
          <p:cNvGrpSpPr/>
          <p:nvPr/>
        </p:nvGrpSpPr>
        <p:grpSpPr>
          <a:xfrm>
            <a:off x="881280" y="991800"/>
            <a:ext cx="273960" cy="266040"/>
            <a:chOff x="881280" y="991800"/>
            <a:chExt cx="273960" cy="266040"/>
          </a:xfrm>
        </p:grpSpPr>
        <p:sp>
          <p:nvSpPr>
            <p:cNvPr id="378" name="CustomShape 9"/>
            <p:cNvSpPr/>
            <p:nvPr/>
          </p:nvSpPr>
          <p:spPr>
            <a:xfrm>
              <a:off x="881280" y="991800"/>
              <a:ext cx="211320" cy="20124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10"/>
            <p:cNvSpPr/>
            <p:nvPr/>
          </p:nvSpPr>
          <p:spPr>
            <a:xfrm>
              <a:off x="905760" y="1015200"/>
              <a:ext cx="162000" cy="15444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11"/>
            <p:cNvSpPr/>
            <p:nvPr/>
          </p:nvSpPr>
          <p:spPr>
            <a:xfrm>
              <a:off x="929880" y="1038600"/>
              <a:ext cx="56520" cy="536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12"/>
            <p:cNvSpPr/>
            <p:nvPr/>
          </p:nvSpPr>
          <p:spPr>
            <a:xfrm>
              <a:off x="1051920" y="1159920"/>
              <a:ext cx="103320" cy="9792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2" name="CustomShape 13"/>
          <p:cNvSpPr/>
          <p:nvPr/>
        </p:nvSpPr>
        <p:spPr>
          <a:xfrm>
            <a:off x="540000" y="466812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2022120" y="1693440"/>
            <a:ext cx="3787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s-MX" sz="30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2022480" y="2815920"/>
            <a:ext cx="559116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Continuining with the exploration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1134000" y="2291040"/>
            <a:ext cx="54360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Lora"/>
                <a:ea typeface="Lora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6" name="TextShape 4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DBD3EFC6-74C4-4428-AE91-5FDC52547935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387" name="Group 5"/>
          <p:cNvGrpSpPr/>
          <p:nvPr/>
        </p:nvGrpSpPr>
        <p:grpSpPr>
          <a:xfrm>
            <a:off x="5081040" y="2407320"/>
            <a:ext cx="333360" cy="328680"/>
            <a:chOff x="5081040" y="2407320"/>
            <a:chExt cx="333360" cy="328680"/>
          </a:xfrm>
        </p:grpSpPr>
        <p:sp>
          <p:nvSpPr>
            <p:cNvPr id="388" name="CustomShape 6"/>
            <p:cNvSpPr/>
            <p:nvPr/>
          </p:nvSpPr>
          <p:spPr>
            <a:xfrm>
              <a:off x="5081040" y="2421000"/>
              <a:ext cx="315000" cy="315000"/>
            </a:xfrm>
            <a:custGeom>
              <a:avLst/>
              <a:gdLst/>
              <a:ahLst/>
              <a:rect l="l" t="t" r="r" b="b"/>
              <a:pathLst>
                <a:path w="15004" h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7"/>
            <p:cNvSpPr/>
            <p:nvPr/>
          </p:nvSpPr>
          <p:spPr>
            <a:xfrm>
              <a:off x="5259240" y="2407320"/>
              <a:ext cx="110160" cy="128520"/>
            </a:xfrm>
            <a:custGeom>
              <a:avLst/>
              <a:gdLst/>
              <a:ahLst/>
              <a:rect l="l" t="t" r="r" b="b"/>
              <a:pathLst>
                <a:path w="5261" h="6138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8"/>
            <p:cNvSpPr/>
            <p:nvPr/>
          </p:nvSpPr>
          <p:spPr>
            <a:xfrm>
              <a:off x="5257080" y="2478960"/>
              <a:ext cx="157320" cy="81000"/>
            </a:xfrm>
            <a:custGeom>
              <a:avLst/>
              <a:gdLst/>
              <a:ahLst/>
              <a:rect l="l" t="t" r="r" b="b"/>
              <a:pathLst>
                <a:path w="7503" h="387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1381320" y="9370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s-MX" sz="2000" spc="-1" strike="noStrike">
                <a:solidFill>
                  <a:srgbClr val="000000"/>
                </a:solidFill>
                <a:latin typeface="Lora"/>
                <a:ea typeface="Lora"/>
              </a:rPr>
              <a:t>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6BB69B85-1B4F-4EFE-BC7E-5D3E358F6532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grpSp>
        <p:nvGrpSpPr>
          <p:cNvPr id="394" name="Group 4"/>
          <p:cNvGrpSpPr/>
          <p:nvPr/>
        </p:nvGrpSpPr>
        <p:grpSpPr>
          <a:xfrm>
            <a:off x="878400" y="1019160"/>
            <a:ext cx="299520" cy="222840"/>
            <a:chOff x="878400" y="1019160"/>
            <a:chExt cx="299520" cy="222840"/>
          </a:xfrm>
        </p:grpSpPr>
        <p:sp>
          <p:nvSpPr>
            <p:cNvPr id="395" name="CustomShape 5"/>
            <p:cNvSpPr/>
            <p:nvPr/>
          </p:nvSpPr>
          <p:spPr>
            <a:xfrm>
              <a:off x="878400" y="1019160"/>
              <a:ext cx="201600" cy="201960"/>
            </a:xfrm>
            <a:custGeom>
              <a:avLst/>
              <a:gdLst/>
              <a:ahLst/>
              <a:rect l="l" t="t" r="r" b="b"/>
              <a:pathLst>
                <a:path w="13956" h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6"/>
            <p:cNvSpPr/>
            <p:nvPr/>
          </p:nvSpPr>
          <p:spPr>
            <a:xfrm>
              <a:off x="1063440" y="1127160"/>
              <a:ext cx="114480" cy="114840"/>
            </a:xfrm>
            <a:custGeom>
              <a:avLst/>
              <a:gdLst/>
              <a:ahLst/>
              <a:rect l="l" t="t" r="r" b="b"/>
              <a:pathLst>
                <a:path w="7941" h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7" name="CustomShape 7"/>
          <p:cNvSpPr/>
          <p:nvPr/>
        </p:nvSpPr>
        <p:spPr>
          <a:xfrm>
            <a:off x="878400" y="1564560"/>
            <a:ext cx="750312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How does the distribution of apps per price look like?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 how many applications rating of the current version is higher than for the previous ones?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How many languages applications support?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Which genres get the most user feedback, which the least?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How many apps are there per genre? what percentage do they represent?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What is the relationship between average user rating and average price per category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How does the average user rating value depend on user rating counts (all version)? Does the user rating value (all versions) correlate with any other variable?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What are the most commonly used words (with more than 5 letters) in the apps’ description?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Application>LibreOffice/6.4.2.2$Linux_X86_64 LibreOffice_project/40$Build-2</Application>
  <Words>905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staff</dc:creator>
  <dc:description/>
  <dc:language>en-US</dc:language>
  <cp:lastModifiedBy/>
  <dcterms:modified xsi:type="dcterms:W3CDTF">2020-06-03T13:08:19Z</dcterms:modified>
  <cp:revision>43</cp:revision>
  <dc:subject/>
  <dc:title>Pyladies Amsterdam Python Bootcamp  Data Analysis for Beginners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