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71" r:id="rId17"/>
    <p:sldId id="265" r:id="rId18"/>
    <p:sldId id="266" r:id="rId19"/>
    <p:sldId id="267" r:id="rId20"/>
    <p:sldId id="268" r:id="rId21"/>
    <p:sldId id="269" r:id="rId22"/>
    <p:sldId id="277" r:id="rId23"/>
    <p:sldId id="270" r:id="rId24"/>
    <p:sldId id="272" r:id="rId25"/>
    <p:sldId id="273" r:id="rId26"/>
    <p:sldId id="274" r:id="rId27"/>
    <p:sldId id="275" r:id="rId28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96480" y="2003760"/>
            <a:ext cx="4523400" cy="11595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CustomShape 2"/>
          <p:cNvSpPr/>
          <p:nvPr/>
        </p:nvSpPr>
        <p:spPr>
          <a:xfrm>
            <a:off x="-6120" y="3676680"/>
            <a:ext cx="916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117800" y="3393000"/>
            <a:ext cx="566640" cy="566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81320" y="922680"/>
            <a:ext cx="3877920" cy="43524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/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81320" y="1618560"/>
            <a:ext cx="3425040" cy="32306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13000" y="1618560"/>
            <a:ext cx="3425040" cy="32306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CustomShape 4"/>
          <p:cNvSpPr/>
          <p:nvPr/>
        </p:nvSpPr>
        <p:spPr>
          <a:xfrm>
            <a:off x="0" y="1131840"/>
            <a:ext cx="1375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5"/>
          <p:cNvSpPr/>
          <p:nvPr/>
        </p:nvSpPr>
        <p:spPr>
          <a:xfrm>
            <a:off x="817560" y="928800"/>
            <a:ext cx="405720" cy="40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5265720" y="1131840"/>
            <a:ext cx="387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7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554E5460-14F4-4B14-973C-D5D8186DF978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81320" y="937080"/>
            <a:ext cx="3877920" cy="43524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/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CustomShape 2"/>
          <p:cNvSpPr/>
          <p:nvPr/>
        </p:nvSpPr>
        <p:spPr>
          <a:xfrm>
            <a:off x="0" y="1131840"/>
            <a:ext cx="1375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817560" y="928800"/>
            <a:ext cx="405720" cy="40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4"/>
          <p:cNvSpPr/>
          <p:nvPr/>
        </p:nvSpPr>
        <p:spPr>
          <a:xfrm>
            <a:off x="5265720" y="1131840"/>
            <a:ext cx="387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CBF16F0D-8FF8-4B33-87D9-399D832A8323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-6120" y="2571840"/>
            <a:ext cx="1984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1117800" y="2288160"/>
            <a:ext cx="566640" cy="566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2022120" y="1693440"/>
            <a:ext cx="3787560" cy="11595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8" name="CustomShape 4"/>
          <p:cNvSpPr/>
          <p:nvPr/>
        </p:nvSpPr>
        <p:spPr>
          <a:xfrm>
            <a:off x="5898960" y="2571840"/>
            <a:ext cx="3250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20BD1954-E072-454A-8883-37358AC319BD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381320" y="922680"/>
            <a:ext cx="3877920" cy="43524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/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381320" y="1650960"/>
            <a:ext cx="2333520" cy="31219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835080" y="1650960"/>
            <a:ext cx="2333520" cy="31219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88480" y="1650960"/>
            <a:ext cx="2333520" cy="31219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1" name="CustomShape 5"/>
          <p:cNvSpPr/>
          <p:nvPr/>
        </p:nvSpPr>
        <p:spPr>
          <a:xfrm>
            <a:off x="0" y="1131840"/>
            <a:ext cx="1375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6"/>
          <p:cNvSpPr/>
          <p:nvPr/>
        </p:nvSpPr>
        <p:spPr>
          <a:xfrm>
            <a:off x="817560" y="928800"/>
            <a:ext cx="405720" cy="40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7"/>
          <p:cNvSpPr/>
          <p:nvPr/>
        </p:nvSpPr>
        <p:spPr>
          <a:xfrm>
            <a:off x="5265720" y="1131840"/>
            <a:ext cx="387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PlaceHolder 8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56342797-B092-4BEB-A5C0-F495B019A3AB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59E8648C-4F13-48E6-8ADB-3A66AE074323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6120" y="4513680"/>
            <a:ext cx="916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4293720" y="4235400"/>
            <a:ext cx="556200" cy="55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PlaceHolder 3"/>
          <p:cNvSpPr>
            <a:spLocks noGrp="1"/>
          </p:cNvSpPr>
          <p:nvPr>
            <p:ph type="sldNum"/>
          </p:nvPr>
        </p:nvSpPr>
        <p:spPr>
          <a:xfrm>
            <a:off x="4297680" y="4791960"/>
            <a:ext cx="548280" cy="3513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fld id="{9BD1D709-12EF-4E85-8881-74A72DC92076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\\images\IMG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1644840" y="1874520"/>
            <a:ext cx="7057080" cy="1596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br/>
            <a:r>
              <a:rPr lang="en-US" sz="2800" b="1" strike="noStrike" spc="-1">
                <a:solidFill>
                  <a:srgbClr val="000000"/>
                </a:solidFill>
                <a:latin typeface="Lora"/>
                <a:ea typeface="Lora"/>
              </a:rPr>
              <a:t>Pyladies Amsterdam</a:t>
            </a:r>
            <a:br/>
            <a:r>
              <a:rPr lang="en-US" sz="2000" b="1" strike="noStrike" spc="-1">
                <a:solidFill>
                  <a:srgbClr val="000000"/>
                </a:solidFill>
                <a:latin typeface="Lora"/>
                <a:ea typeface="Lora"/>
              </a:rPr>
              <a:t>Python Bootcamp: Data Analysis for Beginners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2" name="Group 2"/>
          <p:cNvGrpSpPr/>
          <p:nvPr/>
        </p:nvGrpSpPr>
        <p:grpSpPr>
          <a:xfrm>
            <a:off x="1299240" y="3511440"/>
            <a:ext cx="215640" cy="342000"/>
            <a:chOff x="1299240" y="3511440"/>
            <a:chExt cx="215640" cy="342000"/>
          </a:xfrm>
        </p:grpSpPr>
        <p:sp>
          <p:nvSpPr>
            <p:cNvPr id="293" name="CustomShape 3"/>
            <p:cNvSpPr/>
            <p:nvPr/>
          </p:nvSpPr>
          <p:spPr>
            <a:xfrm>
              <a:off x="1364040" y="3809880"/>
              <a:ext cx="85680" cy="18720"/>
            </a:xfrm>
            <a:custGeom>
              <a:avLst/>
              <a:gdLst/>
              <a:ahLst/>
              <a:cxn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3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4"/>
            <p:cNvSpPr/>
            <p:nvPr/>
          </p:nvSpPr>
          <p:spPr>
            <a:xfrm>
              <a:off x="1364040" y="3790440"/>
              <a:ext cx="85680" cy="18720"/>
            </a:xfrm>
            <a:custGeom>
              <a:avLst/>
              <a:gdLst/>
              <a:ahLst/>
              <a:cxn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3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5"/>
            <p:cNvSpPr/>
            <p:nvPr/>
          </p:nvSpPr>
          <p:spPr>
            <a:xfrm>
              <a:off x="1364040" y="3828600"/>
              <a:ext cx="85680" cy="24840"/>
            </a:xfrm>
            <a:custGeom>
              <a:avLst/>
              <a:gdLst/>
              <a:ahLst/>
              <a:cxn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3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6"/>
            <p:cNvSpPr/>
            <p:nvPr/>
          </p:nvSpPr>
          <p:spPr>
            <a:xfrm>
              <a:off x="1355040" y="3629520"/>
              <a:ext cx="29520" cy="140040"/>
            </a:xfrm>
            <a:custGeom>
              <a:avLst/>
              <a:gdLst/>
              <a:ahLst/>
              <a:cxn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3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7"/>
            <p:cNvSpPr/>
            <p:nvPr/>
          </p:nvSpPr>
          <p:spPr>
            <a:xfrm>
              <a:off x="1299240" y="3511440"/>
              <a:ext cx="215640" cy="258120"/>
            </a:xfrm>
            <a:custGeom>
              <a:avLst/>
              <a:gdLst/>
              <a:ahLst/>
              <a:cxn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3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8"/>
            <p:cNvSpPr/>
            <p:nvPr/>
          </p:nvSpPr>
          <p:spPr>
            <a:xfrm>
              <a:off x="1429560" y="3629520"/>
              <a:ext cx="29520" cy="140040"/>
            </a:xfrm>
            <a:custGeom>
              <a:avLst/>
              <a:gdLst/>
              <a:ahLst/>
              <a:cxn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3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9"/>
            <p:cNvSpPr/>
            <p:nvPr/>
          </p:nvSpPr>
          <p:spPr>
            <a:xfrm>
              <a:off x="1369440" y="3624480"/>
              <a:ext cx="75240" cy="16200"/>
            </a:xfrm>
            <a:custGeom>
              <a:avLst/>
              <a:gdLst/>
              <a:ahLst/>
              <a:cxn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3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10"/>
            <p:cNvSpPr/>
            <p:nvPr/>
          </p:nvSpPr>
          <p:spPr>
            <a:xfrm>
              <a:off x="1364040" y="3772080"/>
              <a:ext cx="85680" cy="360"/>
            </a:xfrm>
            <a:custGeom>
              <a:avLst/>
              <a:gdLst/>
              <a:ahLst/>
              <a:cxn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3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01" name="Picture 2" descr="A close up of a logo&#10;&#10;Description automatically generated"/>
          <p:cNvPicPr/>
          <p:nvPr/>
        </p:nvPicPr>
        <p:blipFill>
          <a:blip r:embed="rId2"/>
          <a:stretch/>
        </p:blipFill>
        <p:spPr>
          <a:xfrm>
            <a:off x="7319160" y="270720"/>
            <a:ext cx="1694880" cy="1726200"/>
          </a:xfrm>
          <a:prstGeom prst="rect">
            <a:avLst/>
          </a:prstGeom>
          <a:ln>
            <a:noFill/>
          </a:ln>
        </p:spPr>
      </p:pic>
      <p:sp>
        <p:nvSpPr>
          <p:cNvPr id="302" name="CustomShape 11"/>
          <p:cNvSpPr/>
          <p:nvPr/>
        </p:nvSpPr>
        <p:spPr>
          <a:xfrm>
            <a:off x="5410080" y="4137840"/>
            <a:ext cx="35733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Lora"/>
                <a:ea typeface="Arial"/>
              </a:rPr>
              <a:t>Capstone Project – Team 11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2022480" y="1693440"/>
            <a:ext cx="37875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MX" sz="3000" b="1" strike="noStrike" spc="-1" dirty="0">
                <a:solidFill>
                  <a:srgbClr val="000000"/>
                </a:solidFill>
                <a:latin typeface="Lora"/>
                <a:ea typeface="Lora"/>
              </a:rPr>
              <a:t>Data </a:t>
            </a:r>
            <a:r>
              <a:rPr lang="es-MX" sz="3000" b="1" strike="noStrike" spc="-1" dirty="0" err="1">
                <a:solidFill>
                  <a:srgbClr val="000000"/>
                </a:solidFill>
                <a:latin typeface="Lora"/>
                <a:ea typeface="Lora"/>
              </a:rPr>
              <a:t>Analysis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2022480" y="2815920"/>
            <a:ext cx="559116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400" spc="-1" dirty="0" err="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</a:rPr>
              <a:t>Analysing</a:t>
            </a:r>
            <a:r>
              <a:rPr lang="es-MX" sz="1400" spc="-1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</a:rPr>
              <a:t> </a:t>
            </a:r>
            <a:r>
              <a:rPr lang="es-MX" sz="1400" spc="-1" dirty="0" err="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</a:rPr>
              <a:t>the</a:t>
            </a:r>
            <a:r>
              <a:rPr lang="es-MX" sz="1400" spc="-1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</a:rPr>
              <a:t> data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1134000" y="2291040"/>
            <a:ext cx="54360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2400" b="0" strike="noStrike" spc="-1" dirty="0">
                <a:solidFill>
                  <a:srgbClr val="000000"/>
                </a:solidFill>
                <a:latin typeface="Lora"/>
              </a:rPr>
              <a:t>3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73" name="TextShape 4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5AE22958-986B-4DFB-90D1-C4CD5FB0F4FB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10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E2D48839-4904-4B1E-8B99-A59B0739151C}"/>
              </a:ext>
            </a:extLst>
          </p:cNvPr>
          <p:cNvGrpSpPr/>
          <p:nvPr/>
        </p:nvGrpSpPr>
        <p:grpSpPr>
          <a:xfrm>
            <a:off x="5081040" y="2407320"/>
            <a:ext cx="333360" cy="328680"/>
            <a:chOff x="5081040" y="2407320"/>
            <a:chExt cx="333360" cy="328680"/>
          </a:xfrm>
        </p:grpSpPr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79408B4-67AD-48FA-8961-3B29E9E51DD1}"/>
                </a:ext>
              </a:extLst>
            </p:cNvPr>
            <p:cNvSpPr/>
            <p:nvPr/>
          </p:nvSpPr>
          <p:spPr>
            <a:xfrm>
              <a:off x="5081040" y="2421000"/>
              <a:ext cx="315000" cy="315000"/>
            </a:xfrm>
            <a:custGeom>
              <a:avLst/>
              <a:gdLst/>
              <a:ahLst/>
              <a:cxnLst/>
              <a:rect l="l" t="t" r="r" b="b"/>
              <a:pathLst>
                <a:path w="15004" h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7">
              <a:extLst>
                <a:ext uri="{FF2B5EF4-FFF2-40B4-BE49-F238E27FC236}">
                  <a16:creationId xmlns:a16="http://schemas.microsoft.com/office/drawing/2014/main" id="{AB018B50-8B4B-4D04-8C6E-1EEC8B1848FC}"/>
                </a:ext>
              </a:extLst>
            </p:cNvPr>
            <p:cNvSpPr/>
            <p:nvPr/>
          </p:nvSpPr>
          <p:spPr>
            <a:xfrm>
              <a:off x="5259240" y="2407320"/>
              <a:ext cx="110160" cy="128520"/>
            </a:xfrm>
            <a:custGeom>
              <a:avLst/>
              <a:gdLst/>
              <a:ahLst/>
              <a:cxnLst/>
              <a:rect l="l" t="t" r="r" b="b"/>
              <a:pathLst>
                <a:path w="5261" h="6138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8">
              <a:extLst>
                <a:ext uri="{FF2B5EF4-FFF2-40B4-BE49-F238E27FC236}">
                  <a16:creationId xmlns:a16="http://schemas.microsoft.com/office/drawing/2014/main" id="{10A3E536-94A9-4691-A7A8-759A81D7D5FF}"/>
                </a:ext>
              </a:extLst>
            </p:cNvPr>
            <p:cNvSpPr/>
            <p:nvPr/>
          </p:nvSpPr>
          <p:spPr>
            <a:xfrm>
              <a:off x="5257080" y="2478960"/>
              <a:ext cx="157320" cy="81000"/>
            </a:xfrm>
            <a:custGeom>
              <a:avLst/>
              <a:gdLst/>
              <a:ahLst/>
              <a:cxnLst/>
              <a:rect l="l" t="t" r="r" b="b"/>
              <a:pathLst>
                <a:path w="7503" h="387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130752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844560" y="1503000"/>
            <a:ext cx="716076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s-MX" sz="1800" b="1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1 </a:t>
            </a:r>
            <a:r>
              <a:rPr lang="en-US" sz="14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Arial"/>
              </a:rPr>
              <a:t>How does the distribution of apps per price look like?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557C7A6A-AAC0-4C93-8BCC-AC80496021D3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MX" sz="1100" b="1" i="1" strike="noStrike" spc="-1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1100" b="0" strike="noStrike" spc="-1">
              <a:latin typeface="Arial"/>
            </a:endParaRPr>
          </a:p>
        </p:txBody>
      </p:sp>
      <p:pic>
        <p:nvPicPr>
          <p:cNvPr id="402" name="Picture 7"/>
          <p:cNvPicPr/>
          <p:nvPr/>
        </p:nvPicPr>
        <p:blipFill>
          <a:blip r:embed="rId2"/>
          <a:stretch/>
        </p:blipFill>
        <p:spPr>
          <a:xfrm>
            <a:off x="478440" y="2230200"/>
            <a:ext cx="5835600" cy="2095920"/>
          </a:xfrm>
          <a:prstGeom prst="rect">
            <a:avLst/>
          </a:prstGeom>
          <a:ln>
            <a:noFill/>
          </a:ln>
        </p:spPr>
      </p:pic>
      <p:sp>
        <p:nvSpPr>
          <p:cNvPr id="403" name="CustomShape 5"/>
          <p:cNvSpPr/>
          <p:nvPr/>
        </p:nvSpPr>
        <p:spPr>
          <a:xfrm>
            <a:off x="6314400" y="2512440"/>
            <a:ext cx="2547360" cy="179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400" b="1" strike="noStrike" spc="-1" dirty="0" err="1">
                <a:solidFill>
                  <a:srgbClr val="000000"/>
                </a:solidFill>
                <a:latin typeface="Quattrocento Sans"/>
                <a:ea typeface="Arial"/>
              </a:rPr>
              <a:t>Conclusion</a:t>
            </a:r>
            <a:r>
              <a:rPr lang="es-MX" sz="1400" b="1" strike="noStrike" spc="-1" dirty="0">
                <a:solidFill>
                  <a:srgbClr val="000000"/>
                </a:solidFill>
                <a:latin typeface="Quattrocento Sans"/>
                <a:ea typeface="Arial"/>
              </a:rPr>
              <a:t>: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 dirty="0">
                <a:solidFill>
                  <a:srgbClr val="000000"/>
                </a:solidFill>
                <a:latin typeface="Quattrocento Sans"/>
                <a:ea typeface="Arial"/>
              </a:rPr>
              <a:t>Most of the apps available in AppStore is for free or for small amount of money</a:t>
            </a:r>
            <a:endParaRPr lang="en-US" sz="1400" b="0" strike="noStrike" spc="-1" dirty="0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 dirty="0">
                <a:solidFill>
                  <a:srgbClr val="000000"/>
                </a:solidFill>
                <a:latin typeface="Quattrocento Sans"/>
                <a:ea typeface="Arial"/>
              </a:rPr>
              <a:t>There are few very expensive apps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404" name="Group 6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05" name="CustomShape 7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cxn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8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cxn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9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cxn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10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cxn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11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cxn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13161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s-MX" sz="1800" b="1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2 </a:t>
            </a:r>
            <a:r>
              <a:rPr lang="en-US" sz="14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Number of apps for which current version rating is higher, the same or lower than for the previous versions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F37740AE-41E6-4F03-AED6-3D72D9509A13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MX" sz="1100" b="1" i="1" strike="noStrike" spc="-1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1100" b="0" strike="noStrike" spc="-1">
              <a:latin typeface="Arial"/>
            </a:endParaRPr>
          </a:p>
        </p:txBody>
      </p:sp>
      <p:sp>
        <p:nvSpPr>
          <p:cNvPr id="414" name="CustomShape 5"/>
          <p:cNvSpPr/>
          <p:nvPr/>
        </p:nvSpPr>
        <p:spPr>
          <a:xfrm>
            <a:off x="4498920" y="2353680"/>
            <a:ext cx="3939120" cy="158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400" b="1" strike="noStrike" spc="-1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For majority of the apps, rating of the current version is the same as for the previous versions</a:t>
            </a:r>
            <a:endParaRPr lang="en-US" sz="1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A bit more apps get lower rating per current version than higher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415" name="Group 6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16" name="CustomShape 7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cxn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8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cxn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9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cxn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10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cxn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11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cxn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21" name="Picture 4"/>
          <p:cNvPicPr/>
          <p:nvPr/>
        </p:nvPicPr>
        <p:blipFill>
          <a:blip r:embed="rId2"/>
          <a:stretch/>
        </p:blipFill>
        <p:spPr>
          <a:xfrm>
            <a:off x="468720" y="2216160"/>
            <a:ext cx="3410640" cy="248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13161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s-MX" sz="1800" b="1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3 </a:t>
            </a:r>
            <a:r>
              <a:rPr lang="en-US" sz="14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Number of languages supported in each app. Presented on histogram.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5C679525-F429-4EE4-A5E6-B844E940F19B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13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MX" sz="1100" b="1" i="1" strike="noStrike" spc="-1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1100" b="0" strike="noStrike" spc="-1">
              <a:latin typeface="Arial"/>
            </a:endParaRPr>
          </a:p>
        </p:txBody>
      </p:sp>
      <p:sp>
        <p:nvSpPr>
          <p:cNvPr id="426" name="CustomShape 5"/>
          <p:cNvSpPr/>
          <p:nvPr/>
        </p:nvSpPr>
        <p:spPr>
          <a:xfrm>
            <a:off x="4498920" y="2353680"/>
            <a:ext cx="3939120" cy="15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400" b="1" strike="noStrike" spc="-1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Most apps has less than 5 languages, with most apps support one language (counts=3767). </a:t>
            </a:r>
            <a:endParaRPr lang="en-US" sz="1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The maximum number of languages supported is 75 (in one application only)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427" name="Group 6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28" name="CustomShape 7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cxn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8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cxn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CustomShape 9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cxn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10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cxn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11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cxn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33" name="Picture 5"/>
          <p:cNvPicPr/>
          <p:nvPr/>
        </p:nvPicPr>
        <p:blipFill>
          <a:blip r:embed="rId2"/>
          <a:stretch/>
        </p:blipFill>
        <p:spPr>
          <a:xfrm>
            <a:off x="243720" y="2083680"/>
            <a:ext cx="3989160" cy="255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13251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s-MX" sz="1800" b="1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4 </a:t>
            </a:r>
            <a:r>
              <a:rPr lang="en-US" sz="14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Which genres get the most user feedback, which the least?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7677CAC2-255F-463E-AC1C-BDF02D647D69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14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MX" sz="1100" b="1" i="1" strike="noStrike" spc="-1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1100" b="0" strike="noStrike" spc="-1">
              <a:latin typeface="Arial"/>
            </a:endParaRPr>
          </a:p>
        </p:txBody>
      </p:sp>
      <p:sp>
        <p:nvSpPr>
          <p:cNvPr id="438" name="CustomShape 5"/>
          <p:cNvSpPr/>
          <p:nvPr/>
        </p:nvSpPr>
        <p:spPr>
          <a:xfrm>
            <a:off x="907200" y="2217960"/>
            <a:ext cx="3939120" cy="2029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400" b="1" strike="noStrike" spc="-1" dirty="0" err="1">
                <a:solidFill>
                  <a:srgbClr val="000000"/>
                </a:solidFill>
                <a:latin typeface="Quattrocento Sans"/>
                <a:ea typeface="Arial"/>
              </a:rPr>
              <a:t>Conclusion</a:t>
            </a:r>
            <a:r>
              <a:rPr lang="es-MX" sz="1400" b="1" strike="noStrike" spc="-1" dirty="0">
                <a:solidFill>
                  <a:srgbClr val="000000"/>
                </a:solidFill>
                <a:latin typeface="Quattrocento Sans"/>
                <a:ea typeface="Arial"/>
              </a:rPr>
              <a:t>: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 dirty="0">
                <a:solidFill>
                  <a:srgbClr val="000000"/>
                </a:solidFill>
                <a:latin typeface="Quattrocento Sans"/>
                <a:ea typeface="Arial"/>
              </a:rPr>
              <a:t>Genre with the most user feedback is "Games“  = 52’8728.491</a:t>
            </a:r>
            <a:endParaRPr lang="en-US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 dirty="0">
                <a:solidFill>
                  <a:srgbClr val="000000"/>
                </a:solidFill>
                <a:latin typeface="Quattrocento Sans"/>
                <a:ea typeface="Arial"/>
              </a:rPr>
              <a:t>Genre with the least user feedback is "Medical“ = 13.634</a:t>
            </a:r>
            <a:endParaRPr lang="en-US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 dirty="0">
                <a:solidFill>
                  <a:srgbClr val="000000"/>
                </a:solidFill>
                <a:latin typeface="Quattrocento Sans"/>
                <a:ea typeface="Arial"/>
              </a:rPr>
              <a:t>It is important to point out that "Games" is by far the type of genre with the most user feedback.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439" name="Group 6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40" name="CustomShape 7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cxn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8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cxn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9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cxn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10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cxn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11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cxn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45" name="Picture 1"/>
          <p:cNvPicPr/>
          <p:nvPr/>
        </p:nvPicPr>
        <p:blipFill>
          <a:blip r:embed="rId2"/>
          <a:stretch/>
        </p:blipFill>
        <p:spPr>
          <a:xfrm>
            <a:off x="4993199" y="1851546"/>
            <a:ext cx="3472961" cy="297137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1311480" y="90648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s-MX" sz="1800" b="1" strike="noStrike" spc="-1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5 </a:t>
            </a:r>
            <a:r>
              <a:rPr lang="en-US" sz="1400" b="0" strike="noStrike" spc="-1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How many apps are there per genre? What percentage do they represent?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5D289795-7F19-474F-A9E9-548AD1A5223B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15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49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MX" sz="1100" b="1" i="1" strike="noStrike" spc="-1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1100" b="0" strike="noStrike" spc="-1">
              <a:latin typeface="Arial"/>
            </a:endParaRPr>
          </a:p>
        </p:txBody>
      </p:sp>
      <p:sp>
        <p:nvSpPr>
          <p:cNvPr id="450" name="CustomShape 5"/>
          <p:cNvSpPr/>
          <p:nvPr/>
        </p:nvSpPr>
        <p:spPr>
          <a:xfrm>
            <a:off x="5488920" y="2392972"/>
            <a:ext cx="2980440" cy="1814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400" b="1" strike="noStrike" spc="-1" dirty="0" err="1">
                <a:solidFill>
                  <a:srgbClr val="000000"/>
                </a:solidFill>
                <a:latin typeface="Quattrocento Sans"/>
                <a:ea typeface="Arial"/>
              </a:rPr>
              <a:t>Conclusion</a:t>
            </a:r>
            <a:r>
              <a:rPr lang="es-MX" sz="1400" b="1" strike="noStrike" spc="-1" dirty="0">
                <a:solidFill>
                  <a:srgbClr val="000000"/>
                </a:solidFill>
                <a:latin typeface="Quattrocento Sans"/>
                <a:ea typeface="Arial"/>
              </a:rPr>
              <a:t>: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>
                <a:latin typeface="Arial"/>
              </a:rPr>
              <a:t>Top 5: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spc="-1" dirty="0">
                <a:solidFill>
                  <a:srgbClr val="000000"/>
                </a:solidFill>
                <a:latin typeface="Quattrocento Sans"/>
              </a:rPr>
              <a:t>Games = 3.862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 dirty="0">
                <a:solidFill>
                  <a:srgbClr val="000000"/>
                </a:solidFill>
                <a:latin typeface="Quattrocento Sans"/>
              </a:rPr>
              <a:t>Entertainment = 535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spc="-1" dirty="0">
                <a:solidFill>
                  <a:srgbClr val="000000"/>
                </a:solidFill>
                <a:latin typeface="Quattrocento Sans"/>
              </a:rPr>
              <a:t>Education = 453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 dirty="0">
                <a:solidFill>
                  <a:srgbClr val="000000"/>
                </a:solidFill>
                <a:latin typeface="Quattrocento Sans"/>
              </a:rPr>
              <a:t>Photo &amp; video = 349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spc="-1" dirty="0">
                <a:solidFill>
                  <a:srgbClr val="000000"/>
                </a:solidFill>
                <a:latin typeface="Quattrocento Sans"/>
              </a:rPr>
              <a:t>Utilities =248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451" name="Group 6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52" name="CustomShape 7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cxn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8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cxn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9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cxn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10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cxn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11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cxn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BDBAB8B-B1C7-4339-97BB-9CEF4E6F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60" y="1868804"/>
            <a:ext cx="3074359" cy="2716876"/>
          </a:xfrm>
          <a:prstGeom prst="rect">
            <a:avLst/>
          </a:prstGeom>
        </p:spPr>
      </p:pic>
      <p:grpSp>
        <p:nvGrpSpPr>
          <p:cNvPr id="17" name="Google Shape;526;p39">
            <a:extLst>
              <a:ext uri="{FF2B5EF4-FFF2-40B4-BE49-F238E27FC236}">
                <a16:creationId xmlns:a16="http://schemas.microsoft.com/office/drawing/2014/main" id="{742ECD3A-5397-4629-9201-93BA071BCD04}"/>
              </a:ext>
            </a:extLst>
          </p:cNvPr>
          <p:cNvGrpSpPr/>
          <p:nvPr/>
        </p:nvGrpSpPr>
        <p:grpSpPr>
          <a:xfrm>
            <a:off x="7206011" y="2967714"/>
            <a:ext cx="345775" cy="288645"/>
            <a:chOff x="5290150" y="1636700"/>
            <a:chExt cx="425025" cy="429875"/>
          </a:xfrm>
        </p:grpSpPr>
        <p:sp>
          <p:nvSpPr>
            <p:cNvPr id="18" name="Google Shape;527;p39">
              <a:extLst>
                <a:ext uri="{FF2B5EF4-FFF2-40B4-BE49-F238E27FC236}">
                  <a16:creationId xmlns:a16="http://schemas.microsoft.com/office/drawing/2014/main" id="{78352EC4-0C6D-4EB1-AB6D-1FE2A87F8DA9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28;p39">
              <a:extLst>
                <a:ext uri="{FF2B5EF4-FFF2-40B4-BE49-F238E27FC236}">
                  <a16:creationId xmlns:a16="http://schemas.microsoft.com/office/drawing/2014/main" id="{7AFBE332-78A4-42BC-91EE-58C82BBA633C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1311480" y="90648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s-MX" sz="1800" b="1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5 </a:t>
            </a:r>
            <a:r>
              <a:rPr lang="en-US" sz="14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How many apps are there per genre? What percentage do they represent?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5D289795-7F19-474F-A9E9-548AD1A5223B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16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49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MX" sz="1100" b="1" i="1" strike="noStrike" spc="-1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1100" b="0" strike="noStrike" spc="-1">
              <a:latin typeface="Arial"/>
            </a:endParaRPr>
          </a:p>
        </p:txBody>
      </p:sp>
      <p:sp>
        <p:nvSpPr>
          <p:cNvPr id="450" name="CustomShape 5"/>
          <p:cNvSpPr/>
          <p:nvPr/>
        </p:nvSpPr>
        <p:spPr>
          <a:xfrm>
            <a:off x="804240" y="2329920"/>
            <a:ext cx="2980440" cy="1814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400" b="1" strike="noStrike" spc="-1" dirty="0" err="1">
                <a:solidFill>
                  <a:srgbClr val="000000"/>
                </a:solidFill>
                <a:latin typeface="Quattrocento Sans"/>
                <a:ea typeface="Arial"/>
              </a:rPr>
              <a:t>Conclusion</a:t>
            </a:r>
            <a:r>
              <a:rPr lang="es-MX" sz="1400" b="1" strike="noStrike" spc="-1" dirty="0">
                <a:solidFill>
                  <a:srgbClr val="000000"/>
                </a:solidFill>
                <a:latin typeface="Quattrocento Sans"/>
                <a:ea typeface="Arial"/>
              </a:rPr>
              <a:t>: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 dirty="0">
                <a:solidFill>
                  <a:srgbClr val="000000"/>
                </a:solidFill>
                <a:latin typeface="Quattrocento Sans"/>
                <a:ea typeface="Arial"/>
              </a:rPr>
              <a:t>More than half of the apps in the dataset belong to the "Game" category = 3.862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 dirty="0">
                <a:solidFill>
                  <a:srgbClr val="000000"/>
                </a:solidFill>
                <a:latin typeface="Quattrocento Sans"/>
                <a:ea typeface="Arial"/>
              </a:rPr>
              <a:t>The other top 5 categories represent much lower percentage.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451" name="Group 6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52" name="CustomShape 7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cxn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8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cxn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9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cxn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10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cxn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11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cxn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D76948F-615E-4F1F-914D-C2EC1DF7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121" y="2091804"/>
            <a:ext cx="3375953" cy="214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2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1311480" y="90648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lang="en-US" sz="2000" spc="-1" dirty="0">
              <a:solidFill>
                <a:srgbClr val="000000"/>
              </a:solidFill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s-MX" sz="1800" b="1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6  </a:t>
            </a:r>
            <a:r>
              <a:rPr lang="en-US" sz="14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What is the relationship between average user rating and average price per category?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EC659FC5-6408-4B04-9F6C-C328F04C2180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17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MX" sz="1100" b="1" i="1" strike="noStrike" spc="-1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1100" b="0" strike="noStrike" spc="-1">
              <a:latin typeface="Arial"/>
            </a:endParaRPr>
          </a:p>
        </p:txBody>
      </p:sp>
      <p:pic>
        <p:nvPicPr>
          <p:cNvPr id="468" name="Picture 467"/>
          <p:cNvPicPr/>
          <p:nvPr/>
        </p:nvPicPr>
        <p:blipFill>
          <a:blip r:embed="rId2"/>
          <a:srcRect t="12974" b="7814"/>
          <a:stretch/>
        </p:blipFill>
        <p:spPr>
          <a:xfrm>
            <a:off x="844560" y="2026800"/>
            <a:ext cx="4846320" cy="2558880"/>
          </a:xfrm>
          <a:prstGeom prst="rect">
            <a:avLst/>
          </a:prstGeom>
          <a:ln>
            <a:noFill/>
          </a:ln>
        </p:spPr>
      </p:pic>
      <p:sp>
        <p:nvSpPr>
          <p:cNvPr id="469" name="CustomShape 11"/>
          <p:cNvSpPr/>
          <p:nvPr/>
        </p:nvSpPr>
        <p:spPr>
          <a:xfrm>
            <a:off x="5597280" y="1867680"/>
            <a:ext cx="3108600" cy="31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200" b="1" strike="noStrike" spc="-1">
                <a:solidFill>
                  <a:srgbClr val="000000"/>
                </a:solidFill>
                <a:latin typeface="Quattrocento Sans"/>
                <a:ea typeface="Arial"/>
              </a:rPr>
              <a:t>- random 10 categories used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200" b="1" strike="noStrike" spc="-1">
                <a:solidFill>
                  <a:srgbClr val="000000"/>
                </a:solidFill>
                <a:latin typeface="Quattrocento Sans"/>
                <a:ea typeface="Arial"/>
              </a:rPr>
              <a:t>- bubble size = number of rating votes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200" b="1" strike="noStrike" spc="-1">
                <a:solidFill>
                  <a:srgbClr val="000000"/>
                </a:solidFill>
                <a:latin typeface="Quattrocento Sans"/>
                <a:ea typeface="Arial"/>
              </a:rPr>
              <a:t>- </a:t>
            </a:r>
            <a:r>
              <a:rPr lang="es-MX" sz="1200" b="1" u="sng" strike="noStrike" spc="-1">
                <a:solidFill>
                  <a:srgbClr val="000000"/>
                </a:solidFill>
                <a:uFillTx/>
                <a:latin typeface="Quattrocento Sans"/>
                <a:ea typeface="Arial"/>
                <a:hlinkClick r:id="rId3"/>
              </a:rPr>
              <a:t>interactive graph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MX" sz="1400" b="1" strike="noStrike" spc="-1">
                <a:solidFill>
                  <a:srgbClr val="000000"/>
                </a:solidFill>
                <a:latin typeface="Quattrocento Sans"/>
                <a:ea typeface="Arial"/>
              </a:rPr>
              <a:t>Conclusion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-MX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People pay most in average for medicinal apps, but they have only mid-range rating</a:t>
            </a:r>
            <a:endParaRPr lang="en-US" sz="1400" b="0" strike="noStrike" spc="-1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-MX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Shopping apps are free or cheap</a:t>
            </a:r>
            <a:endParaRPr lang="en-US" sz="1400" b="0" strike="noStrike" spc="-1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-MX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Music apps are quite expensive, but also highly rated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17014AAB-3C5A-4378-9896-2078C0C69A9E}"/>
              </a:ext>
            </a:extLst>
          </p:cNvPr>
          <p:cNvGrpSpPr/>
          <p:nvPr/>
        </p:nvGrpSpPr>
        <p:grpSpPr>
          <a:xfrm>
            <a:off x="844560" y="968400"/>
            <a:ext cx="306000" cy="296640"/>
            <a:chOff x="844560" y="968400"/>
            <a:chExt cx="306000" cy="296640"/>
          </a:xfrm>
        </p:grpSpPr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843FA17C-60FC-4121-A3E8-877E8D1757E6}"/>
                </a:ext>
              </a:extLst>
            </p:cNvPr>
            <p:cNvSpPr/>
            <p:nvPr/>
          </p:nvSpPr>
          <p:spPr>
            <a:xfrm>
              <a:off x="844560" y="968400"/>
              <a:ext cx="306000" cy="296640"/>
            </a:xfrm>
            <a:custGeom>
              <a:avLst/>
              <a:gdLst/>
              <a:ahLst/>
              <a:cxn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7">
              <a:extLst>
                <a:ext uri="{FF2B5EF4-FFF2-40B4-BE49-F238E27FC236}">
                  <a16:creationId xmlns:a16="http://schemas.microsoft.com/office/drawing/2014/main" id="{83073189-36B2-4A29-88BA-89F6DC85FAE9}"/>
                </a:ext>
              </a:extLst>
            </p:cNvPr>
            <p:cNvSpPr/>
            <p:nvPr/>
          </p:nvSpPr>
          <p:spPr>
            <a:xfrm>
              <a:off x="857880" y="1203120"/>
              <a:ext cx="50400" cy="48600"/>
            </a:xfrm>
            <a:custGeom>
              <a:avLst/>
              <a:gdLst/>
              <a:ahLst/>
              <a:cxn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8">
              <a:extLst>
                <a:ext uri="{FF2B5EF4-FFF2-40B4-BE49-F238E27FC236}">
                  <a16:creationId xmlns:a16="http://schemas.microsoft.com/office/drawing/2014/main" id="{F7754C8B-E72F-4A78-B8BE-341DEAACBCF1}"/>
                </a:ext>
              </a:extLst>
            </p:cNvPr>
            <p:cNvSpPr/>
            <p:nvPr/>
          </p:nvSpPr>
          <p:spPr>
            <a:xfrm>
              <a:off x="897120" y="1231920"/>
              <a:ext cx="32040" cy="31320"/>
            </a:xfrm>
            <a:custGeom>
              <a:avLst/>
              <a:gdLst/>
              <a:ahLst/>
              <a:cxn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9">
              <a:extLst>
                <a:ext uri="{FF2B5EF4-FFF2-40B4-BE49-F238E27FC236}">
                  <a16:creationId xmlns:a16="http://schemas.microsoft.com/office/drawing/2014/main" id="{F6F75F3F-29BF-4174-9F89-AC81699E1015}"/>
                </a:ext>
              </a:extLst>
            </p:cNvPr>
            <p:cNvSpPr/>
            <p:nvPr/>
          </p:nvSpPr>
          <p:spPr>
            <a:xfrm>
              <a:off x="846720" y="1182960"/>
              <a:ext cx="32040" cy="31320"/>
            </a:xfrm>
            <a:custGeom>
              <a:avLst/>
              <a:gdLst/>
              <a:ahLst/>
              <a:cxn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12567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lang="en-US" sz="2000" spc="-1" dirty="0">
              <a:solidFill>
                <a:srgbClr val="000000"/>
              </a:solidFill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s-MX" sz="1800" b="1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7 </a:t>
            </a:r>
            <a:r>
              <a:rPr lang="en-US" sz="14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 How does the average user rating value depend on number of user rating counts (all versions)?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4AB3958A-25E1-446E-83B4-3F3D7C78BB77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82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MX" sz="1100" b="1" i="1" strike="noStrike" spc="-1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1100" b="0" strike="noStrike" spc="-1">
              <a:latin typeface="Arial"/>
            </a:endParaRPr>
          </a:p>
        </p:txBody>
      </p:sp>
      <p:pic>
        <p:nvPicPr>
          <p:cNvPr id="483" name="Picture 1"/>
          <p:cNvPicPr/>
          <p:nvPr/>
        </p:nvPicPr>
        <p:blipFill>
          <a:blip r:embed="rId2"/>
          <a:stretch/>
        </p:blipFill>
        <p:spPr>
          <a:xfrm>
            <a:off x="4329720" y="2247120"/>
            <a:ext cx="4076640" cy="1363680"/>
          </a:xfrm>
          <a:prstGeom prst="rect">
            <a:avLst/>
          </a:prstGeom>
          <a:ln>
            <a:noFill/>
          </a:ln>
        </p:spPr>
      </p:pic>
      <p:pic>
        <p:nvPicPr>
          <p:cNvPr id="484" name="Picture 2"/>
          <p:cNvPicPr/>
          <p:nvPr/>
        </p:nvPicPr>
        <p:blipFill>
          <a:blip r:embed="rId3"/>
          <a:stretch/>
        </p:blipFill>
        <p:spPr>
          <a:xfrm>
            <a:off x="671040" y="2176560"/>
            <a:ext cx="3519360" cy="2250720"/>
          </a:xfrm>
          <a:prstGeom prst="rect">
            <a:avLst/>
          </a:prstGeom>
          <a:ln>
            <a:noFill/>
          </a:ln>
        </p:spPr>
      </p:pic>
      <p:grpSp>
        <p:nvGrpSpPr>
          <p:cNvPr id="485" name="Group 5"/>
          <p:cNvGrpSpPr/>
          <p:nvPr/>
        </p:nvGrpSpPr>
        <p:grpSpPr>
          <a:xfrm>
            <a:off x="844560" y="968400"/>
            <a:ext cx="306000" cy="296640"/>
            <a:chOff x="844560" y="968400"/>
            <a:chExt cx="306000" cy="296640"/>
          </a:xfrm>
        </p:grpSpPr>
        <p:sp>
          <p:nvSpPr>
            <p:cNvPr id="486" name="CustomShape 6"/>
            <p:cNvSpPr/>
            <p:nvPr/>
          </p:nvSpPr>
          <p:spPr>
            <a:xfrm>
              <a:off x="844560" y="968400"/>
              <a:ext cx="306000" cy="296640"/>
            </a:xfrm>
            <a:custGeom>
              <a:avLst/>
              <a:gdLst/>
              <a:ahLst/>
              <a:cxn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7"/>
            <p:cNvSpPr/>
            <p:nvPr/>
          </p:nvSpPr>
          <p:spPr>
            <a:xfrm>
              <a:off x="857880" y="1203120"/>
              <a:ext cx="50400" cy="48600"/>
            </a:xfrm>
            <a:custGeom>
              <a:avLst/>
              <a:gdLst/>
              <a:ahLst/>
              <a:cxn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8"/>
            <p:cNvSpPr/>
            <p:nvPr/>
          </p:nvSpPr>
          <p:spPr>
            <a:xfrm>
              <a:off x="897120" y="1231920"/>
              <a:ext cx="32040" cy="31320"/>
            </a:xfrm>
            <a:custGeom>
              <a:avLst/>
              <a:gdLst/>
              <a:ahLst/>
              <a:cxn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9"/>
            <p:cNvSpPr/>
            <p:nvPr/>
          </p:nvSpPr>
          <p:spPr>
            <a:xfrm>
              <a:off x="846720" y="1182960"/>
              <a:ext cx="32040" cy="31320"/>
            </a:xfrm>
            <a:custGeom>
              <a:avLst/>
              <a:gdLst/>
              <a:ahLst/>
              <a:cxn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0" name="CustomShape 10"/>
          <p:cNvSpPr/>
          <p:nvPr/>
        </p:nvSpPr>
        <p:spPr>
          <a:xfrm>
            <a:off x="4397760" y="3758760"/>
            <a:ext cx="428580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400" b="1" strike="noStrike" spc="-1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Rating is the highest for the group between 10k and 50k reviews</a:t>
            </a:r>
            <a:endParaRPr lang="en-US" sz="1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The lowest for apps below 10k reviews.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12567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lang="en-US" sz="2000" spc="-1" dirty="0">
              <a:solidFill>
                <a:srgbClr val="000000"/>
              </a:solidFill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824400" y="1410120"/>
            <a:ext cx="808308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s-MX" sz="1800" b="1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7 </a:t>
            </a:r>
            <a:r>
              <a:rPr lang="en-GB" sz="14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Arial"/>
              </a:rPr>
              <a:t>Does the user rating value (all versions)  correlate with any other variable?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9A898DB6-5801-4815-81BD-34AC6E19E151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MX" sz="1100" b="1" i="1" strike="noStrike" spc="-1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1100" b="0" strike="noStrike" spc="-1">
              <a:latin typeface="Arial"/>
            </a:endParaRPr>
          </a:p>
        </p:txBody>
      </p:sp>
      <p:pic>
        <p:nvPicPr>
          <p:cNvPr id="495" name="Picture 3"/>
          <p:cNvPicPr/>
          <p:nvPr/>
        </p:nvPicPr>
        <p:blipFill>
          <a:blip r:embed="rId2"/>
          <a:stretch/>
        </p:blipFill>
        <p:spPr>
          <a:xfrm>
            <a:off x="731520" y="2011680"/>
            <a:ext cx="5486400" cy="2510280"/>
          </a:xfrm>
          <a:prstGeom prst="rect">
            <a:avLst/>
          </a:prstGeom>
          <a:ln>
            <a:noFill/>
          </a:ln>
        </p:spPr>
      </p:pic>
      <p:grpSp>
        <p:nvGrpSpPr>
          <p:cNvPr id="496" name="Group 5"/>
          <p:cNvGrpSpPr/>
          <p:nvPr/>
        </p:nvGrpSpPr>
        <p:grpSpPr>
          <a:xfrm>
            <a:off x="844560" y="968400"/>
            <a:ext cx="306000" cy="296640"/>
            <a:chOff x="844560" y="968400"/>
            <a:chExt cx="306000" cy="296640"/>
          </a:xfrm>
        </p:grpSpPr>
        <p:sp>
          <p:nvSpPr>
            <p:cNvPr id="497" name="CustomShape 6"/>
            <p:cNvSpPr/>
            <p:nvPr/>
          </p:nvSpPr>
          <p:spPr>
            <a:xfrm>
              <a:off x="844560" y="968400"/>
              <a:ext cx="306000" cy="296640"/>
            </a:xfrm>
            <a:custGeom>
              <a:avLst/>
              <a:gdLst/>
              <a:ahLst/>
              <a:cxn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7"/>
            <p:cNvSpPr/>
            <p:nvPr/>
          </p:nvSpPr>
          <p:spPr>
            <a:xfrm>
              <a:off x="857880" y="1203120"/>
              <a:ext cx="50400" cy="48600"/>
            </a:xfrm>
            <a:custGeom>
              <a:avLst/>
              <a:gdLst/>
              <a:ahLst/>
              <a:cxn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8"/>
            <p:cNvSpPr/>
            <p:nvPr/>
          </p:nvSpPr>
          <p:spPr>
            <a:xfrm>
              <a:off x="897120" y="1231920"/>
              <a:ext cx="32040" cy="31320"/>
            </a:xfrm>
            <a:custGeom>
              <a:avLst/>
              <a:gdLst/>
              <a:ahLst/>
              <a:cxn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9"/>
            <p:cNvSpPr/>
            <p:nvPr/>
          </p:nvSpPr>
          <p:spPr>
            <a:xfrm>
              <a:off x="846720" y="1182960"/>
              <a:ext cx="32040" cy="31320"/>
            </a:xfrm>
            <a:custGeom>
              <a:avLst/>
              <a:gdLst/>
              <a:ahLst/>
              <a:cxn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01" name="CustomShape 10"/>
          <p:cNvSpPr/>
          <p:nvPr/>
        </p:nvSpPr>
        <p:spPr>
          <a:xfrm>
            <a:off x="6331320" y="1990080"/>
            <a:ext cx="2629440" cy="270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MX" sz="1400" b="1" strike="noStrike" spc="-1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-MX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very strong correlation with user rating of actual version</a:t>
            </a:r>
            <a:endParaRPr lang="en-US" sz="1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-MX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mid-range correlation with number of screenshots showed for display  (ipadSc_urls.num)</a:t>
            </a:r>
            <a:endParaRPr lang="en-US" sz="1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-MX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other correlations found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5760" y="4599360"/>
            <a:ext cx="9137880" cy="543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TextShape 2"/>
          <p:cNvSpPr txBox="1"/>
          <p:nvPr/>
        </p:nvSpPr>
        <p:spPr>
          <a:xfrm>
            <a:off x="1381320" y="922680"/>
            <a:ext cx="5194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Lora"/>
                <a:ea typeface="Lora"/>
              </a:rPr>
              <a:t>Analysis of Mobile Apps Data from AppStore</a:t>
            </a:r>
            <a:br/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5" name="Group 3"/>
          <p:cNvGrpSpPr/>
          <p:nvPr/>
        </p:nvGrpSpPr>
        <p:grpSpPr>
          <a:xfrm>
            <a:off x="916560" y="1019880"/>
            <a:ext cx="214200" cy="214200"/>
            <a:chOff x="916560" y="1019880"/>
            <a:chExt cx="214200" cy="214200"/>
          </a:xfrm>
        </p:grpSpPr>
        <p:sp>
          <p:nvSpPr>
            <p:cNvPr id="306" name="CustomShape 4"/>
            <p:cNvSpPr/>
            <p:nvPr/>
          </p:nvSpPr>
          <p:spPr>
            <a:xfrm>
              <a:off x="916560" y="114264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3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5"/>
            <p:cNvSpPr/>
            <p:nvPr/>
          </p:nvSpPr>
          <p:spPr>
            <a:xfrm>
              <a:off x="1045080" y="1019880"/>
              <a:ext cx="85680" cy="85680"/>
            </a:xfrm>
            <a:custGeom>
              <a:avLst/>
              <a:gdLst/>
              <a:ahLst/>
              <a:cxn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3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6"/>
            <p:cNvSpPr/>
            <p:nvPr/>
          </p:nvSpPr>
          <p:spPr>
            <a:xfrm>
              <a:off x="950040" y="1052640"/>
              <a:ext cx="147600" cy="147600"/>
            </a:xfrm>
            <a:custGeom>
              <a:avLst/>
              <a:gdLst/>
              <a:ahLst/>
              <a:cxn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3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7"/>
            <p:cNvSpPr/>
            <p:nvPr/>
          </p:nvSpPr>
          <p:spPr>
            <a:xfrm>
              <a:off x="1024200" y="1079280"/>
              <a:ext cx="24120" cy="24120"/>
            </a:xfrm>
            <a:custGeom>
              <a:avLst/>
              <a:gdLst/>
              <a:ahLst/>
              <a:cxn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3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0" name="CustomShape 8"/>
          <p:cNvSpPr/>
          <p:nvPr/>
        </p:nvSpPr>
        <p:spPr>
          <a:xfrm>
            <a:off x="1381320" y="1578240"/>
            <a:ext cx="3226320" cy="220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" sz="1200" b="1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Team members:</a:t>
            </a:r>
            <a:endParaRPr lang="en-US" sz="12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12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Agnieszka Kasztalska (Poland)</a:t>
            </a:r>
            <a:endParaRPr lang="en-US" sz="12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12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Daniela Nyblova (Slovakia)</a:t>
            </a:r>
            <a:endParaRPr lang="en-US" sz="12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12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Alexia Wpy (Hong Kong)</a:t>
            </a:r>
            <a:endParaRPr lang="en-US" sz="12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12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Melissa Charfuelán Aguirre (Colombia)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311" name="CustomShape 9"/>
          <p:cNvSpPr/>
          <p:nvPr/>
        </p:nvSpPr>
        <p:spPr>
          <a:xfrm>
            <a:off x="4990680" y="1431360"/>
            <a:ext cx="3367080" cy="2850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" sz="1200" b="1" strike="noStrike" spc="-1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Dataset</a:t>
            </a:r>
            <a:endParaRPr lang="en-US" sz="1200" b="0" strike="noStrike" spc="-1" dirty="0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1200" b="0" strike="noStrike" spc="-1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AppleStore.csv (17 </a:t>
            </a:r>
            <a:r>
              <a:rPr lang="es-MX" sz="1200" b="0" strike="noStrike" spc="-1" dirty="0" err="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columns</a:t>
            </a:r>
            <a:r>
              <a:rPr lang="es-MX" sz="1200" b="0" strike="noStrike" spc="-1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, 7147 </a:t>
            </a:r>
            <a:r>
              <a:rPr lang="es-MX" sz="1200" b="0" strike="noStrike" spc="-1" dirty="0" err="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rows</a:t>
            </a:r>
            <a:r>
              <a:rPr lang="es-MX" sz="1200" b="0" strike="noStrike" spc="-1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1200" b="0" strike="noStrike" spc="-1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AppleStore_description.csv (4 </a:t>
            </a:r>
            <a:r>
              <a:rPr lang="es-MX" sz="1200" b="0" strike="noStrike" spc="-1" dirty="0" err="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columns</a:t>
            </a:r>
            <a:r>
              <a:rPr lang="es-MX" sz="1200" b="0" strike="noStrike" spc="-1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, 7147 </a:t>
            </a:r>
            <a:r>
              <a:rPr lang="es-MX" sz="1200" b="0" strike="noStrike" spc="-1" dirty="0" err="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rows</a:t>
            </a:r>
            <a:r>
              <a:rPr lang="es-MX" sz="1200" b="0" strike="noStrike" spc="-1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1200" b="0" strike="noStrike" spc="-1" dirty="0" err="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License</a:t>
            </a:r>
            <a:r>
              <a:rPr lang="es-MX" sz="1200" b="0" strike="noStrike" spc="-1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: GPL 2</a:t>
            </a:r>
            <a:endParaRPr lang="en-US" sz="1200" b="0" strike="noStrike" spc="-1" dirty="0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1200" b="0" strike="noStrike" spc="-1" dirty="0" err="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Source</a:t>
            </a:r>
            <a:r>
              <a:rPr lang="es-MX" sz="1200" b="0" strike="noStrike" spc="-1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: Mobile App Store </a:t>
            </a:r>
            <a:r>
              <a:rPr lang="es-MX" sz="1200" b="0" strike="noStrike" spc="-1" dirty="0" err="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Dataset</a:t>
            </a:r>
            <a:r>
              <a:rPr lang="es-MX" sz="1200" b="0" strike="noStrike" spc="-1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 </a:t>
            </a:r>
            <a:r>
              <a:rPr lang="es-MX" sz="1200" b="0" strike="noStrike" spc="-1" dirty="0" err="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from</a:t>
            </a:r>
            <a:r>
              <a:rPr lang="es-MX" sz="1200" b="0" strike="noStrike" spc="-1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 </a:t>
            </a:r>
            <a:r>
              <a:rPr lang="es-MX" sz="1200" b="0" strike="noStrike" spc="-1" dirty="0" err="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Kaggle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Libraries used for analysis: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Pandas, Matplotlib, Seaborn, </a:t>
            </a:r>
            <a:r>
              <a:rPr lang="en-US" sz="1200" b="0" strike="noStrike" spc="-1" dirty="0" err="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Plotly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12" name="CustomShape 10"/>
          <p:cNvSpPr/>
          <p:nvPr/>
        </p:nvSpPr>
        <p:spPr>
          <a:xfrm>
            <a:off x="675720" y="463284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MX" sz="1100" b="1" i="1" strike="noStrike" spc="-1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1100" b="0" strike="noStrike" spc="-1">
              <a:latin typeface="Arial"/>
            </a:endParaRPr>
          </a:p>
        </p:txBody>
      </p:sp>
      <p:sp>
        <p:nvSpPr>
          <p:cNvPr id="313" name="TextShape 11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7D2F1578-1094-4DDA-86E8-66575D93AE62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14" name="CustomShape 12"/>
          <p:cNvSpPr/>
          <p:nvPr/>
        </p:nvSpPr>
        <p:spPr>
          <a:xfrm>
            <a:off x="6764580" y="622080"/>
            <a:ext cx="369000" cy="430560"/>
          </a:xfrm>
          <a:custGeom>
            <a:avLst/>
            <a:gdLst/>
            <a:ahLst/>
            <a:cxnLst/>
            <a:rect l="l" t="t" r="r" b="b"/>
            <a:pathLst>
              <a:path w="15978" h="2050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360" cap="rnd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3"/>
          <p:cNvSpPr/>
          <p:nvPr/>
        </p:nvSpPr>
        <p:spPr>
          <a:xfrm>
            <a:off x="6369570" y="618810"/>
            <a:ext cx="300600" cy="430560"/>
          </a:xfrm>
          <a:custGeom>
            <a:avLst/>
            <a:gdLst/>
            <a:ahLst/>
            <a:cxnLst/>
            <a:rect l="l" t="t" r="r" b="b"/>
            <a:pathLst>
              <a:path w="11838" h="2050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360" cap="rnd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6" name="Picture 14"/>
          <p:cNvPicPr/>
          <p:nvPr/>
        </p:nvPicPr>
        <p:blipFill>
          <a:blip r:embed="rId2"/>
          <a:stretch/>
        </p:blipFill>
        <p:spPr>
          <a:xfrm>
            <a:off x="7694280" y="3157920"/>
            <a:ext cx="1087920" cy="447120"/>
          </a:xfrm>
          <a:prstGeom prst="rect">
            <a:avLst/>
          </a:prstGeom>
          <a:ln>
            <a:noFill/>
          </a:ln>
        </p:spPr>
      </p:pic>
      <p:sp>
        <p:nvSpPr>
          <p:cNvPr id="317" name="CustomShape 14"/>
          <p:cNvSpPr/>
          <p:nvPr/>
        </p:nvSpPr>
        <p:spPr>
          <a:xfrm>
            <a:off x="1436400" y="3206880"/>
            <a:ext cx="2414520" cy="1175760"/>
          </a:xfrm>
          <a:custGeom>
            <a:avLst/>
            <a:gdLst/>
            <a:ahLst/>
            <a:cxn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15"/>
          <p:cNvSpPr/>
          <p:nvPr/>
        </p:nvSpPr>
        <p:spPr>
          <a:xfrm>
            <a:off x="2518200" y="3381480"/>
            <a:ext cx="125280" cy="120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16"/>
          <p:cNvSpPr/>
          <p:nvPr/>
        </p:nvSpPr>
        <p:spPr>
          <a:xfrm>
            <a:off x="1922400" y="3769920"/>
            <a:ext cx="114840" cy="10584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17"/>
          <p:cNvSpPr/>
          <p:nvPr/>
        </p:nvSpPr>
        <p:spPr>
          <a:xfrm>
            <a:off x="3278160" y="3601800"/>
            <a:ext cx="114840" cy="10584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18"/>
          <p:cNvSpPr/>
          <p:nvPr/>
        </p:nvSpPr>
        <p:spPr>
          <a:xfrm>
            <a:off x="4517280" y="1687680"/>
            <a:ext cx="0" cy="1913760"/>
          </a:xfrm>
          <a:prstGeom prst="line">
            <a:avLst/>
          </a:prstGeom>
          <a:ln>
            <a:solidFill>
              <a:srgbClr val="D3D1CD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12567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lang="en-US" sz="2000" spc="-1" dirty="0">
              <a:solidFill>
                <a:srgbClr val="000000"/>
              </a:solidFill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s-MX" sz="1800" b="1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8 </a:t>
            </a:r>
            <a:r>
              <a:rPr lang="en-US" sz="14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What are the most commonly used words </a:t>
            </a:r>
            <a:r>
              <a:rPr lang="en-GB" sz="14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Arial"/>
              </a:rPr>
              <a:t>(with more than 5 letters)</a:t>
            </a:r>
            <a:r>
              <a:rPr lang="en-US" sz="14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 in the apps description?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EBFE3657-19CC-43B0-9139-F8F96E36CE3F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05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MX" sz="1100" b="1" i="1" strike="noStrike" spc="-1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1100" b="0" strike="noStrike" spc="-1">
              <a:latin typeface="Arial"/>
            </a:endParaRPr>
          </a:p>
        </p:txBody>
      </p:sp>
      <p:pic>
        <p:nvPicPr>
          <p:cNvPr id="506" name="Picture 1"/>
          <p:cNvPicPr/>
          <p:nvPr/>
        </p:nvPicPr>
        <p:blipFill>
          <a:blip r:embed="rId2"/>
          <a:stretch/>
        </p:blipFill>
        <p:spPr>
          <a:xfrm>
            <a:off x="2194560" y="2103120"/>
            <a:ext cx="3749040" cy="2260080"/>
          </a:xfrm>
          <a:prstGeom prst="rect">
            <a:avLst/>
          </a:prstGeom>
          <a:ln>
            <a:noFill/>
          </a:ln>
        </p:spPr>
      </p:pic>
      <p:grpSp>
        <p:nvGrpSpPr>
          <p:cNvPr id="507" name="Group 5"/>
          <p:cNvGrpSpPr/>
          <p:nvPr/>
        </p:nvGrpSpPr>
        <p:grpSpPr>
          <a:xfrm>
            <a:off x="844560" y="968400"/>
            <a:ext cx="306000" cy="296640"/>
            <a:chOff x="844560" y="968400"/>
            <a:chExt cx="306000" cy="296640"/>
          </a:xfrm>
        </p:grpSpPr>
        <p:sp>
          <p:nvSpPr>
            <p:cNvPr id="508" name="CustomShape 6"/>
            <p:cNvSpPr/>
            <p:nvPr/>
          </p:nvSpPr>
          <p:spPr>
            <a:xfrm>
              <a:off x="844560" y="968400"/>
              <a:ext cx="306000" cy="296640"/>
            </a:xfrm>
            <a:custGeom>
              <a:avLst/>
              <a:gdLst/>
              <a:ahLst/>
              <a:cxn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7"/>
            <p:cNvSpPr/>
            <p:nvPr/>
          </p:nvSpPr>
          <p:spPr>
            <a:xfrm>
              <a:off x="857880" y="1203120"/>
              <a:ext cx="50400" cy="48600"/>
            </a:xfrm>
            <a:custGeom>
              <a:avLst/>
              <a:gdLst/>
              <a:ahLst/>
              <a:cxn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8"/>
            <p:cNvSpPr/>
            <p:nvPr/>
          </p:nvSpPr>
          <p:spPr>
            <a:xfrm>
              <a:off x="897120" y="1231920"/>
              <a:ext cx="32040" cy="31320"/>
            </a:xfrm>
            <a:custGeom>
              <a:avLst/>
              <a:gdLst/>
              <a:ahLst/>
              <a:cxn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9"/>
            <p:cNvSpPr/>
            <p:nvPr/>
          </p:nvSpPr>
          <p:spPr>
            <a:xfrm>
              <a:off x="846720" y="1182960"/>
              <a:ext cx="32040" cy="31320"/>
            </a:xfrm>
            <a:custGeom>
              <a:avLst/>
              <a:gdLst/>
              <a:ahLst/>
              <a:cxn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2" name="TextShape 10"/>
          <p:cNvSpPr txBox="1"/>
          <p:nvPr/>
        </p:nvSpPr>
        <p:spPr>
          <a:xfrm>
            <a:off x="6766560" y="2242440"/>
            <a:ext cx="1630080" cy="77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s-MX" sz="1400" b="1" strike="noStrike" spc="-1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lang="en-US" sz="1400" b="0" strike="noStrike" spc="-1">
              <a:latin typeface="Arial"/>
            </a:endParaRPr>
          </a:p>
          <a:p>
            <a:pPr algn="ctr"/>
            <a:endParaRPr lang="en-US" sz="1400" b="0" strike="noStrike" spc="-1">
              <a:latin typeface="Arial"/>
            </a:endParaRPr>
          </a:p>
          <a:p>
            <a:pPr algn="ctr"/>
            <a:r>
              <a:rPr lang="es-MX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Just have a look :)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1951560" y="2878920"/>
            <a:ext cx="52405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b="1" strike="noStrike" spc="-1">
                <a:solidFill>
                  <a:srgbClr val="000000"/>
                </a:solidFill>
                <a:highlight>
                  <a:srgbClr val="FFCD00"/>
                </a:highlight>
                <a:latin typeface="Lora"/>
                <a:ea typeface="Lora"/>
              </a:rPr>
              <a:t>Thank you!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-6120" y="1668600"/>
            <a:ext cx="916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CustomShape 3"/>
          <p:cNvSpPr/>
          <p:nvPr/>
        </p:nvSpPr>
        <p:spPr>
          <a:xfrm>
            <a:off x="3470040" y="567000"/>
            <a:ext cx="2203200" cy="2203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16" name="Group 4"/>
          <p:cNvGrpSpPr/>
          <p:nvPr/>
        </p:nvGrpSpPr>
        <p:grpSpPr>
          <a:xfrm>
            <a:off x="4184280" y="855000"/>
            <a:ext cx="1034640" cy="1034640"/>
            <a:chOff x="4184280" y="855000"/>
            <a:chExt cx="1034640" cy="1034640"/>
          </a:xfrm>
        </p:grpSpPr>
        <p:sp>
          <p:nvSpPr>
            <p:cNvPr id="517" name="CustomShape 5"/>
            <p:cNvSpPr/>
            <p:nvPr/>
          </p:nvSpPr>
          <p:spPr>
            <a:xfrm>
              <a:off x="4567680" y="1238040"/>
              <a:ext cx="535680" cy="535680"/>
            </a:xfrm>
            <a:custGeom>
              <a:avLst/>
              <a:gdLst/>
              <a:ahLst/>
              <a:cxnLst/>
              <a:rect l="l" t="t" r="r" b="b"/>
              <a:pathLst>
                <a:path w="8452" h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2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6"/>
            <p:cNvSpPr/>
            <p:nvPr/>
          </p:nvSpPr>
          <p:spPr>
            <a:xfrm>
              <a:off x="4184280" y="855000"/>
              <a:ext cx="1034640" cy="1034640"/>
            </a:xfrm>
            <a:custGeom>
              <a:avLst/>
              <a:gdLst/>
              <a:ahLst/>
              <a:cxnLst/>
              <a:rect l="l" t="t" r="r" b="b"/>
              <a:pathLst>
                <a:path w="16318" h="16319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2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9" name="Group 7"/>
          <p:cNvGrpSpPr/>
          <p:nvPr/>
        </p:nvGrpSpPr>
        <p:grpSpPr>
          <a:xfrm>
            <a:off x="4090680" y="1991880"/>
            <a:ext cx="491400" cy="491400"/>
            <a:chOff x="4090680" y="1991880"/>
            <a:chExt cx="491400" cy="491400"/>
          </a:xfrm>
        </p:grpSpPr>
        <p:sp>
          <p:nvSpPr>
            <p:cNvPr id="520" name="CustomShape 8"/>
            <p:cNvSpPr/>
            <p:nvPr/>
          </p:nvSpPr>
          <p:spPr>
            <a:xfrm rot="21013200">
              <a:off x="4123440" y="2024640"/>
              <a:ext cx="425160" cy="425160"/>
            </a:xfrm>
            <a:custGeom>
              <a:avLst/>
              <a:gdLst/>
              <a:ahLst/>
              <a:cxn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2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9"/>
            <p:cNvSpPr/>
            <p:nvPr/>
          </p:nvSpPr>
          <p:spPr>
            <a:xfrm rot="21013200">
              <a:off x="4171680" y="2386080"/>
              <a:ext cx="69840" cy="69840"/>
            </a:xfrm>
            <a:custGeom>
              <a:avLst/>
              <a:gdLst/>
              <a:ahLst/>
              <a:cxn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2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10"/>
            <p:cNvSpPr/>
            <p:nvPr/>
          </p:nvSpPr>
          <p:spPr>
            <a:xfrm rot="21013200">
              <a:off x="4230000" y="2419560"/>
              <a:ext cx="44640" cy="44640"/>
            </a:xfrm>
            <a:custGeom>
              <a:avLst/>
              <a:gdLst/>
              <a:ahLst/>
              <a:cxn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2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11"/>
            <p:cNvSpPr/>
            <p:nvPr/>
          </p:nvSpPr>
          <p:spPr>
            <a:xfrm rot="21013200">
              <a:off x="4149000" y="2362320"/>
              <a:ext cx="44640" cy="44640"/>
            </a:xfrm>
            <a:custGeom>
              <a:avLst/>
              <a:gdLst/>
              <a:ahLst/>
              <a:cxn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2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4" name="CustomShape 12"/>
          <p:cNvSpPr/>
          <p:nvPr/>
        </p:nvSpPr>
        <p:spPr>
          <a:xfrm>
            <a:off x="3936960" y="1094040"/>
            <a:ext cx="161280" cy="154080"/>
          </a:xfrm>
          <a:custGeom>
            <a:avLst/>
            <a:gdLst/>
            <a:ahLst/>
            <a:cxn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13"/>
          <p:cNvSpPr/>
          <p:nvPr/>
        </p:nvSpPr>
        <p:spPr>
          <a:xfrm rot="2697600">
            <a:off x="5002920" y="1884600"/>
            <a:ext cx="245160" cy="234000"/>
          </a:xfrm>
          <a:custGeom>
            <a:avLst/>
            <a:gdLst/>
            <a:ahLst/>
            <a:cxn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14"/>
          <p:cNvSpPr/>
          <p:nvPr/>
        </p:nvSpPr>
        <p:spPr>
          <a:xfrm>
            <a:off x="5197320" y="1751040"/>
            <a:ext cx="97920" cy="93600"/>
          </a:xfrm>
          <a:custGeom>
            <a:avLst/>
            <a:gdLst/>
            <a:ahLst/>
            <a:cxn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15"/>
          <p:cNvSpPr/>
          <p:nvPr/>
        </p:nvSpPr>
        <p:spPr>
          <a:xfrm rot="1280400">
            <a:off x="3824640" y="1559880"/>
            <a:ext cx="97920" cy="93600"/>
          </a:xfrm>
          <a:custGeom>
            <a:avLst/>
            <a:gdLst/>
            <a:ahLst/>
            <a:cxn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TextShape 16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E0FC3A9B-A90D-4005-80A8-9B9466E39D59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29" name="TextShape 17"/>
          <p:cNvSpPr txBox="1"/>
          <p:nvPr/>
        </p:nvSpPr>
        <p:spPr>
          <a:xfrm>
            <a:off x="931680" y="4754880"/>
            <a:ext cx="4097520" cy="23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>
                <a:latin typeface="Arial"/>
              </a:rPr>
              <a:t>https://github.com/DanielaNy/Pyladies_Amsterdam_Capstone_Project</a:t>
            </a:r>
          </a:p>
        </p:txBody>
      </p:sp>
      <p:pic>
        <p:nvPicPr>
          <p:cNvPr id="530" name="Picture 529"/>
          <p:cNvPicPr/>
          <p:nvPr/>
        </p:nvPicPr>
        <p:blipFill>
          <a:blip r:embed="rId2">
            <a:alphaModFix amt="50000"/>
          </a:blip>
          <a:srcRect t="29382" b="26786"/>
          <a:stretch/>
        </p:blipFill>
        <p:spPr>
          <a:xfrm>
            <a:off x="232200" y="4728600"/>
            <a:ext cx="590760" cy="26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1381320" y="922680"/>
            <a:ext cx="5194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Lora"/>
                <a:ea typeface="Lora"/>
              </a:rPr>
              <a:t>The datasets </a:t>
            </a:r>
            <a:br/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675720" y="463284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MX" sz="1100" b="1" i="1" strike="noStrike" spc="-1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1100" b="0" strike="noStrike" spc="-1">
              <a:latin typeface="Arial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9BA77EF9-8373-4841-A1E0-4A5499B8B641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3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325" name="Group 4"/>
          <p:cNvGrpSpPr/>
          <p:nvPr/>
        </p:nvGrpSpPr>
        <p:grpSpPr>
          <a:xfrm>
            <a:off x="906840" y="997920"/>
            <a:ext cx="197280" cy="245880"/>
            <a:chOff x="906840" y="997920"/>
            <a:chExt cx="197280" cy="245880"/>
          </a:xfrm>
        </p:grpSpPr>
        <p:sp>
          <p:nvSpPr>
            <p:cNvPr id="326" name="CustomShape 5"/>
            <p:cNvSpPr/>
            <p:nvPr/>
          </p:nvSpPr>
          <p:spPr>
            <a:xfrm>
              <a:off x="906840" y="1010160"/>
              <a:ext cx="187200" cy="233640"/>
            </a:xfrm>
            <a:custGeom>
              <a:avLst/>
              <a:gdLst/>
              <a:ahLst/>
              <a:cxnLst/>
              <a:rect l="l" t="t" r="r" b="b"/>
              <a:pathLst>
                <a:path w="15490" h="18924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6"/>
            <p:cNvSpPr/>
            <p:nvPr/>
          </p:nvSpPr>
          <p:spPr>
            <a:xfrm>
              <a:off x="921600" y="997920"/>
              <a:ext cx="182520" cy="228600"/>
            </a:xfrm>
            <a:custGeom>
              <a:avLst/>
              <a:gdLst/>
              <a:ahLst/>
              <a:cxnLst/>
              <a:rect l="l" t="t" r="r" b="b"/>
              <a:pathLst>
                <a:path w="15101" h="1851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7"/>
            <p:cNvSpPr/>
            <p:nvPr/>
          </p:nvSpPr>
          <p:spPr>
            <a:xfrm>
              <a:off x="951840" y="1159560"/>
              <a:ext cx="64440" cy="360"/>
            </a:xfrm>
            <a:custGeom>
              <a:avLst/>
              <a:gdLst/>
              <a:ahLst/>
              <a:cxnLst/>
              <a:rect l="l" t="t" r="r" b="b"/>
              <a:pathLst>
                <a:path w="5359" h="1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8"/>
            <p:cNvSpPr/>
            <p:nvPr/>
          </p:nvSpPr>
          <p:spPr>
            <a:xfrm>
              <a:off x="951840" y="1132560"/>
              <a:ext cx="123480" cy="360"/>
            </a:xfrm>
            <a:custGeom>
              <a:avLst/>
              <a:gdLst/>
              <a:ahLst/>
              <a:cxn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9"/>
            <p:cNvSpPr/>
            <p:nvPr/>
          </p:nvSpPr>
          <p:spPr>
            <a:xfrm>
              <a:off x="951840" y="1105200"/>
              <a:ext cx="123480" cy="360"/>
            </a:xfrm>
            <a:custGeom>
              <a:avLst/>
              <a:gdLst/>
              <a:ahLst/>
              <a:cxnLst/>
              <a:rect l="l" t="t" r="r" b="b"/>
              <a:pathLst>
                <a:path w="10230" h="1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10"/>
            <p:cNvSpPr/>
            <p:nvPr/>
          </p:nvSpPr>
          <p:spPr>
            <a:xfrm>
              <a:off x="951840" y="1077840"/>
              <a:ext cx="123480" cy="360"/>
            </a:xfrm>
            <a:custGeom>
              <a:avLst/>
              <a:gdLst/>
              <a:ahLst/>
              <a:cxn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11"/>
            <p:cNvSpPr/>
            <p:nvPr/>
          </p:nvSpPr>
          <p:spPr>
            <a:xfrm>
              <a:off x="1063800" y="997920"/>
              <a:ext cx="40320" cy="41040"/>
            </a:xfrm>
            <a:custGeom>
              <a:avLst/>
              <a:gdLst/>
              <a:ahLst/>
              <a:cxnLst/>
              <a:rect l="l" t="t" r="r" b="b"/>
              <a:pathLst>
                <a:path w="3362" h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3" name="CustomShape 12"/>
          <p:cNvSpPr/>
          <p:nvPr/>
        </p:nvSpPr>
        <p:spPr>
          <a:xfrm>
            <a:off x="6969600" y="3654720"/>
            <a:ext cx="144648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2000" b="0" strike="noStrike" spc="-1">
                <a:solidFill>
                  <a:srgbClr val="000000"/>
                </a:solidFill>
                <a:latin typeface="Quattrocento Sans"/>
                <a:ea typeface="Quattrocento Sans"/>
              </a:rPr>
              <a:t>Dataset 2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34" name="Picture 32"/>
          <p:cNvPicPr/>
          <p:nvPr/>
        </p:nvPicPr>
        <p:blipFill>
          <a:blip r:embed="rId2"/>
          <a:stretch/>
        </p:blipFill>
        <p:spPr>
          <a:xfrm>
            <a:off x="471960" y="3599280"/>
            <a:ext cx="6126120" cy="899640"/>
          </a:xfrm>
          <a:prstGeom prst="rect">
            <a:avLst/>
          </a:prstGeom>
          <a:ln>
            <a:noFill/>
          </a:ln>
        </p:spPr>
      </p:pic>
      <p:pic>
        <p:nvPicPr>
          <p:cNvPr id="335" name="Picture 33"/>
          <p:cNvPicPr/>
          <p:nvPr/>
        </p:nvPicPr>
        <p:blipFill>
          <a:blip r:embed="rId3"/>
          <a:stretch/>
        </p:blipFill>
        <p:spPr>
          <a:xfrm>
            <a:off x="412560" y="1635480"/>
            <a:ext cx="7292880" cy="1664640"/>
          </a:xfrm>
          <a:prstGeom prst="rect">
            <a:avLst/>
          </a:prstGeom>
          <a:ln>
            <a:noFill/>
          </a:ln>
        </p:spPr>
      </p:pic>
      <p:sp>
        <p:nvSpPr>
          <p:cNvPr id="336" name="CustomShape 13"/>
          <p:cNvSpPr/>
          <p:nvPr/>
        </p:nvSpPr>
        <p:spPr>
          <a:xfrm>
            <a:off x="7819920" y="1973880"/>
            <a:ext cx="144648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2000" b="0" strike="noStrike" spc="-1">
                <a:solidFill>
                  <a:srgbClr val="000000"/>
                </a:solidFill>
                <a:latin typeface="Quattrocento Sans"/>
                <a:ea typeface="Quattrocento Sans"/>
              </a:rPr>
              <a:t>Dataset 1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1381320" y="9370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2000" b="1" strike="noStrike" spc="-1">
                <a:solidFill>
                  <a:srgbClr val="000000"/>
                </a:solidFill>
                <a:latin typeface="Lora"/>
                <a:ea typeface="Lora"/>
              </a:rPr>
              <a:t>EDA </a:t>
            </a:r>
            <a:r>
              <a:rPr lang="en-GB" sz="2000" b="1" strike="noStrike" spc="-1">
                <a:solidFill>
                  <a:srgbClr val="000000"/>
                </a:solidFill>
                <a:latin typeface="Lora"/>
                <a:ea typeface="Lora"/>
              </a:rPr>
              <a:t>process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8" name="Group 2"/>
          <p:cNvGrpSpPr/>
          <p:nvPr/>
        </p:nvGrpSpPr>
        <p:grpSpPr>
          <a:xfrm>
            <a:off x="916560" y="1019880"/>
            <a:ext cx="214200" cy="214200"/>
            <a:chOff x="916560" y="1019880"/>
            <a:chExt cx="214200" cy="214200"/>
          </a:xfrm>
        </p:grpSpPr>
        <p:sp>
          <p:nvSpPr>
            <p:cNvPr id="339" name="CustomShape 3"/>
            <p:cNvSpPr/>
            <p:nvPr/>
          </p:nvSpPr>
          <p:spPr>
            <a:xfrm>
              <a:off x="916560" y="114264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3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4"/>
            <p:cNvSpPr/>
            <p:nvPr/>
          </p:nvSpPr>
          <p:spPr>
            <a:xfrm>
              <a:off x="1045080" y="1019880"/>
              <a:ext cx="85680" cy="85680"/>
            </a:xfrm>
            <a:custGeom>
              <a:avLst/>
              <a:gdLst/>
              <a:ahLst/>
              <a:cxn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3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5"/>
            <p:cNvSpPr/>
            <p:nvPr/>
          </p:nvSpPr>
          <p:spPr>
            <a:xfrm>
              <a:off x="950040" y="1052640"/>
              <a:ext cx="147600" cy="147600"/>
            </a:xfrm>
            <a:custGeom>
              <a:avLst/>
              <a:gdLst/>
              <a:ahLst/>
              <a:cxn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3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6"/>
            <p:cNvSpPr/>
            <p:nvPr/>
          </p:nvSpPr>
          <p:spPr>
            <a:xfrm>
              <a:off x="1024200" y="1079280"/>
              <a:ext cx="24120" cy="24120"/>
            </a:xfrm>
            <a:custGeom>
              <a:avLst/>
              <a:gdLst/>
              <a:ahLst/>
              <a:cxn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36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3" name="CustomShape 7"/>
          <p:cNvSpPr/>
          <p:nvPr/>
        </p:nvSpPr>
        <p:spPr>
          <a:xfrm>
            <a:off x="1499760" y="2053080"/>
            <a:ext cx="1684800" cy="1684800"/>
          </a:xfrm>
          <a:prstGeom prst="ellipse">
            <a:avLst/>
          </a:prstGeom>
          <a:noFill/>
          <a:ln w="1144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400" b="1" strike="noStrike" spc="-1">
                <a:solidFill>
                  <a:srgbClr val="000000"/>
                </a:solidFill>
                <a:latin typeface="Lora"/>
                <a:ea typeface="Lora"/>
              </a:rPr>
              <a:t>Data pre-processing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>
            <a:off x="6721200" y="2053080"/>
            <a:ext cx="1684800" cy="1684800"/>
          </a:xfrm>
          <a:prstGeom prst="ellipse">
            <a:avLst/>
          </a:prstGeom>
          <a:noFill/>
          <a:ln w="1144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1400" b="1" spc="-1" dirty="0">
                <a:solidFill>
                  <a:srgbClr val="000000"/>
                </a:solidFill>
                <a:latin typeface="Lora"/>
              </a:rPr>
              <a:t>Data </a:t>
            </a:r>
            <a:r>
              <a:rPr lang="es-MX" sz="1400" b="1" spc="-1" dirty="0" err="1">
                <a:solidFill>
                  <a:srgbClr val="000000"/>
                </a:solidFill>
                <a:latin typeface="Lora"/>
              </a:rPr>
              <a:t>analysis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45" name="CustomShape 9"/>
          <p:cNvSpPr/>
          <p:nvPr/>
        </p:nvSpPr>
        <p:spPr>
          <a:xfrm>
            <a:off x="4110480" y="2053080"/>
            <a:ext cx="1684800" cy="1684800"/>
          </a:xfrm>
          <a:prstGeom prst="ellipse">
            <a:avLst/>
          </a:prstGeom>
          <a:noFill/>
          <a:ln w="1144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1400" b="1" strike="noStrike" spc="-1" dirty="0" err="1">
                <a:solidFill>
                  <a:srgbClr val="000000"/>
                </a:solidFill>
                <a:latin typeface="Lora"/>
                <a:ea typeface="Lora"/>
              </a:rPr>
              <a:t>Questions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46" name="CustomShape 10"/>
          <p:cNvSpPr/>
          <p:nvPr/>
        </p:nvSpPr>
        <p:spPr>
          <a:xfrm>
            <a:off x="3184560" y="2895480"/>
            <a:ext cx="925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11"/>
          <p:cNvSpPr/>
          <p:nvPr/>
        </p:nvSpPr>
        <p:spPr>
          <a:xfrm>
            <a:off x="5795280" y="2895480"/>
            <a:ext cx="925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TextShape 1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2223D418-A4D3-4070-B934-9A9405A099F4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4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49" name="CustomShape 13"/>
          <p:cNvSpPr/>
          <p:nvPr/>
        </p:nvSpPr>
        <p:spPr>
          <a:xfrm>
            <a:off x="675720" y="463284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MX" sz="1100" b="1" i="1" strike="noStrike" spc="-1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2022120" y="1693440"/>
            <a:ext cx="37875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MX" sz="3000" b="1" strike="noStrike" spc="-1">
                <a:solidFill>
                  <a:srgbClr val="000000"/>
                </a:solidFill>
                <a:latin typeface="Lora"/>
                <a:ea typeface="Lora"/>
              </a:rPr>
              <a:t>Pre-processing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2022480" y="2815920"/>
            <a:ext cx="559116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14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Let’s start with the</a:t>
            </a:r>
            <a:r>
              <a:rPr lang="es-MX" sz="14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 data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1134000" y="2291040"/>
            <a:ext cx="54360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2400" b="0" strike="noStrike" spc="-1">
                <a:solidFill>
                  <a:srgbClr val="000000"/>
                </a:solidFill>
                <a:latin typeface="Lora"/>
                <a:ea typeface="Lora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3" name="TextShape 4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17808DD5-BCF9-4E69-A070-73DBE74C1B27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5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354" name="Group 5"/>
          <p:cNvGrpSpPr/>
          <p:nvPr/>
        </p:nvGrpSpPr>
        <p:grpSpPr>
          <a:xfrm>
            <a:off x="5185080" y="2327400"/>
            <a:ext cx="342360" cy="349920"/>
            <a:chOff x="5185080" y="2327400"/>
            <a:chExt cx="342360" cy="349920"/>
          </a:xfrm>
        </p:grpSpPr>
        <p:sp>
          <p:nvSpPr>
            <p:cNvPr id="355" name="CustomShape 6"/>
            <p:cNvSpPr/>
            <p:nvPr/>
          </p:nvSpPr>
          <p:spPr>
            <a:xfrm>
              <a:off x="5185080" y="2327400"/>
              <a:ext cx="264240" cy="264240"/>
            </a:xfrm>
            <a:custGeom>
              <a:avLst/>
              <a:gdLst/>
              <a:ahLst/>
              <a:cxn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7"/>
            <p:cNvSpPr/>
            <p:nvPr/>
          </p:nvSpPr>
          <p:spPr>
            <a:xfrm>
              <a:off x="5215680" y="2358360"/>
              <a:ext cx="202680" cy="202680"/>
            </a:xfrm>
            <a:custGeom>
              <a:avLst/>
              <a:gdLst/>
              <a:ahLst/>
              <a:cxn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8"/>
            <p:cNvSpPr/>
            <p:nvPr/>
          </p:nvSpPr>
          <p:spPr>
            <a:xfrm>
              <a:off x="5245920" y="23889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9"/>
            <p:cNvSpPr/>
            <p:nvPr/>
          </p:nvSpPr>
          <p:spPr>
            <a:xfrm>
              <a:off x="5398200" y="2548800"/>
              <a:ext cx="129240" cy="128520"/>
            </a:xfrm>
            <a:custGeom>
              <a:avLst/>
              <a:gdLst/>
              <a:ahLst/>
              <a:cxn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1381320" y="9370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2000" b="1" strike="noStrike" spc="-1">
                <a:solidFill>
                  <a:srgbClr val="000000"/>
                </a:solidFill>
                <a:latin typeface="Lora"/>
                <a:ea typeface="Lora"/>
              </a:rPr>
              <a:t>Data pre-processing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3595320" y="1808640"/>
            <a:ext cx="2398680" cy="239868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latin typeface="Quattrocento Sans"/>
                <a:ea typeface="Quattrocento Sans"/>
              </a:rPr>
              <a:t>Merging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1545840" y="1808640"/>
            <a:ext cx="2398680" cy="2398680"/>
          </a:xfrm>
          <a:prstGeom prst="ellipse">
            <a:avLst/>
          </a:prstGeom>
          <a:solidFill>
            <a:srgbClr val="000000">
              <a:alpha val="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latin typeface="Quattrocento Sans"/>
                <a:ea typeface="Quattrocento Sans"/>
              </a:rPr>
              <a:t>Reading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5644800" y="1808640"/>
            <a:ext cx="2398680" cy="2398680"/>
          </a:xfrm>
          <a:prstGeom prst="ellipse">
            <a:avLst/>
          </a:prstGeom>
          <a:solidFill>
            <a:srgbClr val="000000">
              <a:alpha val="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latin typeface="Quattrocento Sans"/>
                <a:ea typeface="Quattrocento Sans"/>
              </a:rPr>
              <a:t>Cleaning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63" name="TextShape 5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E4DF5E04-8E7E-4403-8D8D-8B141D5E66EA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6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675720" y="463284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MX" sz="1100" b="1" i="1" strike="noStrike" spc="-1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1100" b="0" strike="noStrike" spc="-1">
              <a:latin typeface="Arial"/>
            </a:endParaRPr>
          </a:p>
        </p:txBody>
      </p:sp>
      <p:grpSp>
        <p:nvGrpSpPr>
          <p:cNvPr id="365" name="Group 7"/>
          <p:cNvGrpSpPr/>
          <p:nvPr/>
        </p:nvGrpSpPr>
        <p:grpSpPr>
          <a:xfrm>
            <a:off x="878400" y="1019160"/>
            <a:ext cx="299520" cy="222840"/>
            <a:chOff x="878400" y="1019160"/>
            <a:chExt cx="299520" cy="222840"/>
          </a:xfrm>
        </p:grpSpPr>
        <p:sp>
          <p:nvSpPr>
            <p:cNvPr id="366" name="CustomShape 8"/>
            <p:cNvSpPr/>
            <p:nvPr/>
          </p:nvSpPr>
          <p:spPr>
            <a:xfrm>
              <a:off x="878400" y="1019160"/>
              <a:ext cx="201600" cy="201960"/>
            </a:xfrm>
            <a:custGeom>
              <a:avLst/>
              <a:gdLst/>
              <a:ahLst/>
              <a:cxnLst/>
              <a:rect l="l" t="t" r="r" b="b"/>
              <a:pathLst>
                <a:path w="13956" h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9"/>
            <p:cNvSpPr/>
            <p:nvPr/>
          </p:nvSpPr>
          <p:spPr>
            <a:xfrm>
              <a:off x="1063440" y="1127160"/>
              <a:ext cx="114480" cy="114840"/>
            </a:xfrm>
            <a:custGeom>
              <a:avLst/>
              <a:gdLst/>
              <a:ahLst/>
              <a:cxnLst/>
              <a:rect l="l" t="t" r="r" b="b"/>
              <a:pathLst>
                <a:path w="7941" h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1381320" y="9370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2000" b="1" strike="noStrike" spc="-1">
                <a:solidFill>
                  <a:srgbClr val="000000"/>
                </a:solidFill>
                <a:latin typeface="Lora"/>
                <a:ea typeface="Lora"/>
              </a:rPr>
              <a:t>Pre – processing </a:t>
            </a:r>
            <a:r>
              <a:rPr lang="es-MX" sz="2000" b="1" strike="noStrike" spc="-1">
                <a:solidFill>
                  <a:srgbClr val="000000"/>
                </a:solidFill>
                <a:highlight>
                  <a:srgbClr val="FFCD00"/>
                </a:highlight>
                <a:latin typeface="Lora"/>
                <a:ea typeface="Lora"/>
              </a:rPr>
              <a:t>Findings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34F5665F-9932-472F-9EE2-E6979F13F7AB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7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370" name="Picture 1"/>
          <p:cNvPicPr/>
          <p:nvPr/>
        </p:nvPicPr>
        <p:blipFill>
          <a:blip r:embed="rId2"/>
          <a:srcRect t="15744" b="8253"/>
          <a:stretch/>
        </p:blipFill>
        <p:spPr>
          <a:xfrm>
            <a:off x="540000" y="1688400"/>
            <a:ext cx="2990880" cy="2864880"/>
          </a:xfrm>
          <a:prstGeom prst="rect">
            <a:avLst/>
          </a:prstGeom>
          <a:ln>
            <a:noFill/>
          </a:ln>
        </p:spPr>
      </p:pic>
      <p:pic>
        <p:nvPicPr>
          <p:cNvPr id="371" name="Picture 2"/>
          <p:cNvPicPr/>
          <p:nvPr/>
        </p:nvPicPr>
        <p:blipFill>
          <a:blip r:embed="rId3"/>
          <a:stretch/>
        </p:blipFill>
        <p:spPr>
          <a:xfrm>
            <a:off x="6595560" y="2134800"/>
            <a:ext cx="1643400" cy="2639880"/>
          </a:xfrm>
          <a:prstGeom prst="rect">
            <a:avLst/>
          </a:prstGeom>
          <a:ln>
            <a:noFill/>
          </a:ln>
        </p:spPr>
      </p:pic>
      <p:sp>
        <p:nvSpPr>
          <p:cNvPr id="372" name="CustomShape 3"/>
          <p:cNvSpPr/>
          <p:nvPr/>
        </p:nvSpPr>
        <p:spPr>
          <a:xfrm>
            <a:off x="3946320" y="2527560"/>
            <a:ext cx="2053800" cy="17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400" b="1" strike="noStrike" spc="-1">
                <a:solidFill>
                  <a:srgbClr val="000000"/>
                </a:solidFill>
                <a:latin typeface="Quattrocento Sans"/>
                <a:ea typeface="Arial"/>
              </a:rPr>
              <a:t>Total rows</a:t>
            </a:r>
            <a:endParaRPr lang="en-US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Total columns: 19</a:t>
            </a:r>
            <a:endParaRPr lang="en-US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Total rows: 7197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400" b="1" strike="noStrike" spc="-1">
                <a:solidFill>
                  <a:srgbClr val="000000"/>
                </a:solidFill>
                <a:latin typeface="Quattrocento Sans"/>
                <a:ea typeface="Arial"/>
              </a:rPr>
              <a:t>Datatypes:</a:t>
            </a:r>
            <a:endParaRPr lang="en-US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Float 64 = 3</a:t>
            </a:r>
            <a:endParaRPr lang="en-US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Int 64 = 10</a:t>
            </a:r>
            <a:endParaRPr lang="en-US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Object = 7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3" name="Line 4"/>
          <p:cNvSpPr/>
          <p:nvPr/>
        </p:nvSpPr>
        <p:spPr>
          <a:xfrm>
            <a:off x="6104880" y="1839600"/>
            <a:ext cx="0" cy="2716560"/>
          </a:xfrm>
          <a:prstGeom prst="line">
            <a:avLst/>
          </a:prstGeom>
          <a:ln>
            <a:solidFill>
              <a:srgbClr val="D3D1CD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74" name="CustomShape 5"/>
          <p:cNvSpPr/>
          <p:nvPr/>
        </p:nvSpPr>
        <p:spPr>
          <a:xfrm rot="16200000">
            <a:off x="7356240" y="1119600"/>
            <a:ext cx="151560" cy="18784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9C8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6"/>
          <p:cNvSpPr/>
          <p:nvPr/>
        </p:nvSpPr>
        <p:spPr>
          <a:xfrm>
            <a:off x="6595560" y="1555920"/>
            <a:ext cx="2053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400" b="1" strike="noStrike" spc="-1">
                <a:solidFill>
                  <a:srgbClr val="000000"/>
                </a:solidFill>
                <a:latin typeface="Quattrocento Sans"/>
                <a:ea typeface="Arial"/>
              </a:rPr>
              <a:t>Total NaNs: </a:t>
            </a:r>
            <a:r>
              <a:rPr lang="es-MX" sz="1400" b="0" strike="noStrike" spc="-1">
                <a:solidFill>
                  <a:srgbClr val="000000"/>
                </a:solidFill>
                <a:latin typeface="Quattrocento Sans"/>
                <a:ea typeface="Arial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6" name="CustomShape 7"/>
          <p:cNvSpPr/>
          <p:nvPr/>
        </p:nvSpPr>
        <p:spPr>
          <a:xfrm>
            <a:off x="3682440" y="1528560"/>
            <a:ext cx="155880" cy="32385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9C8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7" name="Group 8"/>
          <p:cNvGrpSpPr/>
          <p:nvPr/>
        </p:nvGrpSpPr>
        <p:grpSpPr>
          <a:xfrm>
            <a:off x="881280" y="991800"/>
            <a:ext cx="273960" cy="266040"/>
            <a:chOff x="881280" y="991800"/>
            <a:chExt cx="273960" cy="266040"/>
          </a:xfrm>
        </p:grpSpPr>
        <p:sp>
          <p:nvSpPr>
            <p:cNvPr id="378" name="CustomShape 9"/>
            <p:cNvSpPr/>
            <p:nvPr/>
          </p:nvSpPr>
          <p:spPr>
            <a:xfrm>
              <a:off x="881280" y="991800"/>
              <a:ext cx="211320" cy="201240"/>
            </a:xfrm>
            <a:custGeom>
              <a:avLst/>
              <a:gdLst/>
              <a:ahLst/>
              <a:cxn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10"/>
            <p:cNvSpPr/>
            <p:nvPr/>
          </p:nvSpPr>
          <p:spPr>
            <a:xfrm>
              <a:off x="905760" y="1015200"/>
              <a:ext cx="162000" cy="154440"/>
            </a:xfrm>
            <a:custGeom>
              <a:avLst/>
              <a:gdLst/>
              <a:ahLst/>
              <a:cxn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CustomShape 11"/>
            <p:cNvSpPr/>
            <p:nvPr/>
          </p:nvSpPr>
          <p:spPr>
            <a:xfrm>
              <a:off x="929880" y="1038600"/>
              <a:ext cx="56520" cy="53640"/>
            </a:xfrm>
            <a:custGeom>
              <a:avLst/>
              <a:gdLst/>
              <a:ahLst/>
              <a:cxn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12"/>
            <p:cNvSpPr/>
            <p:nvPr/>
          </p:nvSpPr>
          <p:spPr>
            <a:xfrm>
              <a:off x="1051920" y="1159920"/>
              <a:ext cx="103320" cy="97920"/>
            </a:xfrm>
            <a:custGeom>
              <a:avLst/>
              <a:gdLst/>
              <a:ahLst/>
              <a:cxn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2" name="CustomShape 13"/>
          <p:cNvSpPr/>
          <p:nvPr/>
        </p:nvSpPr>
        <p:spPr>
          <a:xfrm>
            <a:off x="540000" y="466812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MX" sz="1100" b="1" i="1" strike="noStrike" spc="-1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2022120" y="1693440"/>
            <a:ext cx="37875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MX" sz="3000" b="1" spc="-1" dirty="0" err="1">
                <a:solidFill>
                  <a:srgbClr val="000000"/>
                </a:solidFill>
                <a:latin typeface="Lora"/>
              </a:rPr>
              <a:t>Questions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2022480" y="2815920"/>
            <a:ext cx="559116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400" b="0" strike="noStrike" spc="-1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Continuining with the exploration 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1134000" y="2291040"/>
            <a:ext cx="54360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2400" b="0" strike="noStrike" spc="-1">
                <a:solidFill>
                  <a:srgbClr val="000000"/>
                </a:solidFill>
                <a:latin typeface="Lora"/>
                <a:ea typeface="Lora"/>
              </a:rPr>
              <a:t>2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86" name="TextShape 4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DBD3EFC6-74C4-4428-AE91-5FDC52547935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8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10" name="Google Shape;799;p39">
            <a:extLst>
              <a:ext uri="{FF2B5EF4-FFF2-40B4-BE49-F238E27FC236}">
                <a16:creationId xmlns:a16="http://schemas.microsoft.com/office/drawing/2014/main" id="{A9896123-0CCC-496F-902F-5DEBFA05D9D6}"/>
              </a:ext>
            </a:extLst>
          </p:cNvPr>
          <p:cNvGrpSpPr/>
          <p:nvPr/>
        </p:nvGrpSpPr>
        <p:grpSpPr>
          <a:xfrm>
            <a:off x="4903651" y="2400550"/>
            <a:ext cx="215966" cy="342399"/>
            <a:chOff x="6718575" y="2318625"/>
            <a:chExt cx="256950" cy="407375"/>
          </a:xfrm>
        </p:grpSpPr>
        <p:sp>
          <p:nvSpPr>
            <p:cNvPr id="11" name="Google Shape;800;p39">
              <a:extLst>
                <a:ext uri="{FF2B5EF4-FFF2-40B4-BE49-F238E27FC236}">
                  <a16:creationId xmlns:a16="http://schemas.microsoft.com/office/drawing/2014/main" id="{2FFD2D29-7D77-455E-B518-BFCE2EB88C51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1;p39">
              <a:extLst>
                <a:ext uri="{FF2B5EF4-FFF2-40B4-BE49-F238E27FC236}">
                  <a16:creationId xmlns:a16="http://schemas.microsoft.com/office/drawing/2014/main" id="{B1CAA580-547C-4B06-B999-8DCFD6BDFE97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2;p39">
              <a:extLst>
                <a:ext uri="{FF2B5EF4-FFF2-40B4-BE49-F238E27FC236}">
                  <a16:creationId xmlns:a16="http://schemas.microsoft.com/office/drawing/2014/main" id="{823C6756-7020-4EAA-BE46-E041CD2B23B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03;p39">
              <a:extLst>
                <a:ext uri="{FF2B5EF4-FFF2-40B4-BE49-F238E27FC236}">
                  <a16:creationId xmlns:a16="http://schemas.microsoft.com/office/drawing/2014/main" id="{4615CFEC-4DFE-4D46-B4F9-1599ECB9848E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4;p39">
              <a:extLst>
                <a:ext uri="{FF2B5EF4-FFF2-40B4-BE49-F238E27FC236}">
                  <a16:creationId xmlns:a16="http://schemas.microsoft.com/office/drawing/2014/main" id="{70971614-6D54-4754-9E78-4C9F85AF2A67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5;p39">
              <a:extLst>
                <a:ext uri="{FF2B5EF4-FFF2-40B4-BE49-F238E27FC236}">
                  <a16:creationId xmlns:a16="http://schemas.microsoft.com/office/drawing/2014/main" id="{24811FF6-0BD5-4323-A33C-F4032A63107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6;p39">
              <a:extLst>
                <a:ext uri="{FF2B5EF4-FFF2-40B4-BE49-F238E27FC236}">
                  <a16:creationId xmlns:a16="http://schemas.microsoft.com/office/drawing/2014/main" id="{46C683E1-857C-42B9-9034-D5875188B228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7;p39">
              <a:extLst>
                <a:ext uri="{FF2B5EF4-FFF2-40B4-BE49-F238E27FC236}">
                  <a16:creationId xmlns:a16="http://schemas.microsoft.com/office/drawing/2014/main" id="{557248B7-C4C9-4C3B-8ABF-BD8F58FE8752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1381320" y="9370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2000" b="1" spc="-1" dirty="0" err="1">
                <a:solidFill>
                  <a:srgbClr val="000000"/>
                </a:solidFill>
                <a:latin typeface="Lora"/>
              </a:rPr>
              <a:t>Questions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6BB69B85-1B4F-4EFE-BC7E-5D3E358F6532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675720" y="463284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MX" sz="1100" b="1" i="1" strike="noStrike" spc="-1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1100" b="0" strike="noStrike" spc="-1">
              <a:latin typeface="Arial"/>
            </a:endParaRPr>
          </a:p>
        </p:txBody>
      </p:sp>
      <p:grpSp>
        <p:nvGrpSpPr>
          <p:cNvPr id="394" name="Group 4"/>
          <p:cNvGrpSpPr/>
          <p:nvPr/>
        </p:nvGrpSpPr>
        <p:grpSpPr>
          <a:xfrm>
            <a:off x="878400" y="1019160"/>
            <a:ext cx="299520" cy="222840"/>
            <a:chOff x="878400" y="1019160"/>
            <a:chExt cx="299520" cy="222840"/>
          </a:xfrm>
        </p:grpSpPr>
        <p:sp>
          <p:nvSpPr>
            <p:cNvPr id="395" name="CustomShape 5"/>
            <p:cNvSpPr/>
            <p:nvPr/>
          </p:nvSpPr>
          <p:spPr>
            <a:xfrm>
              <a:off x="878400" y="1019160"/>
              <a:ext cx="201600" cy="201960"/>
            </a:xfrm>
            <a:custGeom>
              <a:avLst/>
              <a:gdLst/>
              <a:ahLst/>
              <a:cxnLst/>
              <a:rect l="l" t="t" r="r" b="b"/>
              <a:pathLst>
                <a:path w="13956" h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6"/>
            <p:cNvSpPr/>
            <p:nvPr/>
          </p:nvSpPr>
          <p:spPr>
            <a:xfrm>
              <a:off x="1063440" y="1127160"/>
              <a:ext cx="114480" cy="114840"/>
            </a:xfrm>
            <a:custGeom>
              <a:avLst/>
              <a:gdLst/>
              <a:ahLst/>
              <a:cxnLst/>
              <a:rect l="l" t="t" r="r" b="b"/>
              <a:pathLst>
                <a:path w="7941" h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360" cap="rnd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97" name="CustomShape 7"/>
          <p:cNvSpPr/>
          <p:nvPr/>
        </p:nvSpPr>
        <p:spPr>
          <a:xfrm>
            <a:off x="878400" y="1564560"/>
            <a:ext cx="7503120" cy="26762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Quattrocento Sans" panose="020B0604020202020204" charset="0"/>
                <a:ea typeface="Arial"/>
              </a:rPr>
              <a:t>How does the distribution of apps per price look like?</a:t>
            </a:r>
            <a:endParaRPr lang="en-US" sz="1400" b="0" strike="noStrike" spc="-1" dirty="0">
              <a:latin typeface="Quattrocento Sans" panose="020B060402020202020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Quattrocento Sans" panose="020B0604020202020204" charset="0"/>
                <a:ea typeface="Arial"/>
              </a:rPr>
              <a:t>For how many applications rating of the current version is higher than for the previous ones?</a:t>
            </a:r>
            <a:endParaRPr lang="en-US" sz="1400" b="0" strike="noStrike" spc="-1" dirty="0">
              <a:latin typeface="Quattrocento Sans" panose="020B060402020202020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Quattrocento Sans" panose="020B0604020202020204" charset="0"/>
                <a:ea typeface="Arial"/>
              </a:rPr>
              <a:t>How many languages applications support?</a:t>
            </a:r>
            <a:endParaRPr lang="en-US" sz="1400" b="0" strike="noStrike" spc="-1" dirty="0">
              <a:latin typeface="Quattrocento Sans" panose="020B060402020202020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Quattrocento Sans" panose="020B0604020202020204" charset="0"/>
                <a:ea typeface="Arial"/>
              </a:rPr>
              <a:t>Which genres get the most user feedback, which the least?</a:t>
            </a:r>
            <a:endParaRPr lang="en-US" sz="1400" b="0" strike="noStrike" spc="-1" dirty="0">
              <a:latin typeface="Quattrocento Sans" panose="020B060402020202020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GB" sz="1400" b="0" strike="noStrike" spc="-1" dirty="0">
                <a:solidFill>
                  <a:srgbClr val="000000"/>
                </a:solidFill>
                <a:latin typeface="Quattrocento Sans" panose="020B0604020202020204" charset="0"/>
                <a:ea typeface="Arial"/>
              </a:rPr>
              <a:t>How many apps are there per genre? what percentage do they represent?</a:t>
            </a:r>
            <a:endParaRPr lang="en-US" sz="1400" b="0" strike="noStrike" spc="-1" dirty="0">
              <a:latin typeface="Quattrocento Sans" panose="020B060402020202020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GB" sz="1400" b="0" strike="noStrike" spc="-1" dirty="0">
                <a:solidFill>
                  <a:srgbClr val="000000"/>
                </a:solidFill>
                <a:latin typeface="Quattrocento Sans" panose="020B0604020202020204" charset="0"/>
                <a:ea typeface="Arial"/>
              </a:rPr>
              <a:t>What is the relationship between average user rating and average price per category</a:t>
            </a:r>
            <a:endParaRPr lang="en-US" sz="1400" b="0" strike="noStrike" spc="-1" dirty="0">
              <a:latin typeface="Quattrocento Sans" panose="020B060402020202020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GB" sz="1400" b="0" strike="noStrike" spc="-1" dirty="0">
                <a:solidFill>
                  <a:srgbClr val="000000"/>
                </a:solidFill>
                <a:latin typeface="Quattrocento Sans" panose="020B0604020202020204" charset="0"/>
                <a:ea typeface="Arial"/>
              </a:rPr>
              <a:t>How does the average user rating value depend on user rating counts (all version)? Does the user rating value (all versions) correlate with any other variable?</a:t>
            </a:r>
            <a:endParaRPr lang="en-US" sz="1400" b="0" strike="noStrike" spc="-1" dirty="0">
              <a:latin typeface="Quattrocento Sans" panose="020B060402020202020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GB" sz="1400" b="0" strike="noStrike" spc="-1" dirty="0">
                <a:solidFill>
                  <a:srgbClr val="000000"/>
                </a:solidFill>
                <a:latin typeface="Quattrocento Sans" panose="020B0604020202020204" charset="0"/>
                <a:ea typeface="Arial"/>
              </a:rPr>
              <a:t>What are the most commonly used words (with more than 5 letters) in the apps’ description?</a:t>
            </a:r>
            <a:endParaRPr lang="en-US" sz="1400" b="0" strike="noStrike" spc="-1" dirty="0">
              <a:latin typeface="Quattrocento Sans" panose="020B0604020202020204" charset="0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887</Words>
  <Application>Microsoft Office PowerPoint</Application>
  <PresentationFormat>On-screen Show (16:9)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Lora</vt:lpstr>
      <vt:lpstr>Quattrocento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Pyladies Amsterdam Python Bootcamp  Data Analysis for Beginners</dc:title>
  <dc:subject/>
  <dc:creator>staff</dc:creator>
  <dc:description/>
  <cp:lastModifiedBy>Melissa Charfuelán</cp:lastModifiedBy>
  <cp:revision>48</cp:revision>
  <dcterms:modified xsi:type="dcterms:W3CDTF">2020-06-03T12:11:46Z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24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