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90" r:id="rId4"/>
    <p:sldId id="287" r:id="rId5"/>
    <p:sldId id="302" r:id="rId6"/>
    <p:sldId id="292" r:id="rId7"/>
    <p:sldId id="291" r:id="rId8"/>
    <p:sldId id="303" r:id="rId9"/>
    <p:sldId id="308" r:id="rId10"/>
    <p:sldId id="288" r:id="rId11"/>
    <p:sldId id="294" r:id="rId12"/>
    <p:sldId id="306" r:id="rId13"/>
    <p:sldId id="295" r:id="rId14"/>
    <p:sldId id="304" r:id="rId15"/>
    <p:sldId id="307" r:id="rId16"/>
    <p:sldId id="259" r:id="rId17"/>
    <p:sldId id="293" r:id="rId18"/>
    <p:sldId id="298" r:id="rId19"/>
    <p:sldId id="299" r:id="rId20"/>
    <p:sldId id="305" r:id="rId21"/>
    <p:sldId id="262" r:id="rId22"/>
    <p:sldId id="283" r:id="rId23"/>
    <p:sldId id="284" r:id="rId24"/>
    <p:sldId id="285" r:id="rId25"/>
  </p:sldIdLst>
  <p:sldSz cx="9144000" cy="5143500" type="screen16x9"/>
  <p:notesSz cx="6858000" cy="9144000"/>
  <p:embeddedFontLst>
    <p:embeddedFont>
      <p:font typeface="Quattrocento Sans" panose="020B0604020202020204" charset="0"/>
      <p:regular r:id="rId27"/>
      <p:bold r:id="rId28"/>
      <p:italic r:id="rId29"/>
      <p:boldItalic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C5DBCC5-704E-447A-8DDF-05D88CA459A5}">
  <a:tblStyle styleId="{3C5DBCC5-704E-447A-8DDF-05D88CA45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2397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6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615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974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4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0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14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43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1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355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70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4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3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6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2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644671" y="1874520"/>
            <a:ext cx="7057370" cy="1597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200" spc="-1" dirty="0"/>
              <a:t/>
            </a:r>
            <a:br>
              <a:rPr lang="en-US" sz="3200" spc="-1" dirty="0"/>
            </a:br>
            <a:r>
              <a:rPr lang="en-US" sz="2800" spc="-1" dirty="0" err="1"/>
              <a:t>Pyladies</a:t>
            </a:r>
            <a:r>
              <a:rPr lang="en-US" sz="2800" spc="-1" dirty="0"/>
              <a:t> Amsterdam</a:t>
            </a:r>
            <a:br>
              <a:rPr lang="en-US" sz="2800" spc="-1" dirty="0"/>
            </a:br>
            <a:r>
              <a:rPr lang="en-US" sz="2000" spc="-1" dirty="0"/>
              <a:t>Python Bootcamp: Data Analysis for Beginners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C3E86D9-78EA-438E-90CB-D6665E6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08" y="270786"/>
            <a:ext cx="1695153" cy="172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86DD84-458B-4E82-BE36-8B5A5ABCEE29}"/>
              </a:ext>
            </a:extLst>
          </p:cNvPr>
          <p:cNvSpPr txBox="1"/>
          <p:nvPr/>
        </p:nvSpPr>
        <p:spPr>
          <a:xfrm>
            <a:off x="5410200" y="4137660"/>
            <a:ext cx="357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solidFill>
                  <a:schemeClr val="dk1"/>
                </a:solidFill>
                <a:latin typeface="Lora"/>
                <a:sym typeface="Lora"/>
              </a:rPr>
              <a:t>Capstone Project – Team 11</a:t>
            </a:r>
            <a:endParaRPr lang="es-MX" sz="2000" b="1" i="1" spc="-1" dirty="0">
              <a:solidFill>
                <a:schemeClr val="dk1"/>
              </a:solidFill>
              <a:latin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0736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503139"/>
            <a:ext cx="7161105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1 </a:t>
            </a:r>
            <a:r>
              <a:rPr lang="es-MX" sz="1400" dirty="0" err="1"/>
              <a:t>Distribution</a:t>
            </a:r>
            <a:r>
              <a:rPr lang="es-MX" sz="1400" dirty="0"/>
              <a:t> of </a:t>
            </a:r>
            <a:r>
              <a:rPr lang="es-MX" sz="1400" dirty="0" smtClean="0"/>
              <a:t>app </a:t>
            </a:r>
            <a:r>
              <a:rPr lang="es-MX" sz="1400" dirty="0" err="1" smtClean="0"/>
              <a:t>prices</a:t>
            </a:r>
            <a:r>
              <a:rPr lang="es-MX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smtClean="0"/>
              <a:t>number of available</a:t>
            </a:r>
            <a:r>
              <a:rPr lang="en-US" sz="1400" dirty="0" smtClean="0"/>
              <a:t> apps per </a:t>
            </a:r>
            <a:r>
              <a:rPr lang="en-US" sz="1400" dirty="0"/>
              <a:t>price plotted as histogram)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1999B9-B0C5-4838-9B3D-4C5BCF65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8" y="2230040"/>
            <a:ext cx="5836056" cy="209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6314364" y="2512595"/>
            <a:ext cx="2547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pPr algn="ctr"/>
            <a:r>
              <a:rPr lang="en-US" dirty="0">
                <a:latin typeface="Quattrocento Sans" panose="020B0604020202020204" charset="0"/>
              </a:rPr>
              <a:t>Most of the apps available in AppStore is for free or for small amount of money.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819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2 </a:t>
            </a:r>
            <a:r>
              <a:rPr lang="en-US" sz="1400" dirty="0"/>
              <a:t>Number of apps for which current version rating is higher, the same or lower than for the previous versions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For majority of the apps, rating of the current version is the same as for the previous versions. A bit more apps get lower rating per current version than higher</a:t>
            </a:r>
            <a:r>
              <a:rPr lang="en-US" dirty="0" smtClean="0">
                <a:latin typeface="Quattrocento Sans" panose="020B0604020202020204" charset="0"/>
              </a:rPr>
              <a:t>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61C3A2-97F3-48BC-9DFE-B9076D5C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5" y="2216000"/>
            <a:ext cx="3410872" cy="24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 smtClean="0">
                <a:highlight>
                  <a:srgbClr val="FFCD00"/>
                </a:highlight>
              </a:rPr>
              <a:t>3 </a:t>
            </a:r>
            <a:r>
              <a:rPr lang="en-US" sz="1400" dirty="0" smtClean="0"/>
              <a:t>Number of languages supported in each app. Presented on histogram.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r>
              <a:rPr lang="en-US" dirty="0">
                <a:latin typeface="Quattrocento Sans" panose="020B0604020202020204" charset="0"/>
              </a:rPr>
              <a:t>Most apps has less than 5 languages supported according to the histogram, with most apps support one language (counts=3767). And the maximum number of languages supported is 75 </a:t>
            </a:r>
            <a:r>
              <a:rPr lang="en-US" dirty="0" smtClean="0">
                <a:latin typeface="Quattrocento Sans" panose="020B0604020202020204" charset="0"/>
              </a:rPr>
              <a:t>(in one application only).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FF67D0-942B-46C0-B110-FC0B924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3" y="2083782"/>
            <a:ext cx="3989416" cy="25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2508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4 </a:t>
            </a:r>
            <a:r>
              <a:rPr lang="en-US" sz="1400" dirty="0"/>
              <a:t>Which genres get the most user feedback, which the least?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As we can see the genre with the most user feedback is "Games" and the genre with the least user feedback is "Medical“</a:t>
            </a:r>
          </a:p>
          <a:p>
            <a:r>
              <a:rPr lang="en-US" dirty="0" smtClean="0">
                <a:latin typeface="Quattrocento Sans" panose="020B0604020202020204" charset="0"/>
              </a:rPr>
              <a:t>It </a:t>
            </a:r>
            <a:r>
              <a:rPr lang="en-US" dirty="0">
                <a:latin typeface="Quattrocento Sans" panose="020B0604020202020204" charset="0"/>
              </a:rPr>
              <a:t>is important to point out that "Games" is by far the type of genre with the most user feedback.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C4E37B-8021-499A-8226-D54D58AB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7" y="1868339"/>
            <a:ext cx="3429566" cy="29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5 </a:t>
            </a:r>
            <a:r>
              <a:rPr lang="en-US" sz="1400" dirty="0"/>
              <a:t>How many apps are there per genre? what percentage do they represent?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804224" y="2329917"/>
            <a:ext cx="2980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More than half of the apps in the dataset belong to the "Game" </a:t>
            </a:r>
            <a:r>
              <a:rPr lang="en-US" dirty="0" smtClean="0">
                <a:latin typeface="Quattrocento Sans" panose="020B0604020202020204" charset="0"/>
              </a:rPr>
              <a:t>category. </a:t>
            </a:r>
            <a:r>
              <a:rPr lang="en-US" dirty="0">
                <a:latin typeface="Quattrocento Sans" panose="020B0604020202020204" charset="0"/>
              </a:rPr>
              <a:t>The other top 5 </a:t>
            </a:r>
            <a:r>
              <a:rPr lang="en-US" dirty="0" smtClean="0">
                <a:latin typeface="Quattrocento Sans" panose="020B0604020202020204" charset="0"/>
              </a:rPr>
              <a:t>categories</a:t>
            </a:r>
            <a:r>
              <a:rPr lang="en-US" dirty="0" smtClean="0">
                <a:latin typeface="Quattrocento Sans" panose="020B0604020202020204" charset="0"/>
              </a:rPr>
              <a:t> represent much lower </a:t>
            </a:r>
            <a:r>
              <a:rPr lang="en-US" dirty="0" err="1" smtClean="0">
                <a:latin typeface="Quattrocento Sans" panose="020B0604020202020204" charset="0"/>
              </a:rPr>
              <a:t>percetage</a:t>
            </a:r>
            <a:r>
              <a:rPr lang="en-US" dirty="0" smtClean="0">
                <a:latin typeface="Quattrocento Sans" panose="020B0604020202020204" charset="0"/>
              </a:rPr>
              <a:t>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34CD2D1-F62D-4142-8820-7FA1FAA6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04" y="2488900"/>
            <a:ext cx="2815834" cy="17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6  </a:t>
            </a:r>
            <a:r>
              <a:rPr lang="en-US" sz="1400" dirty="0"/>
              <a:t>Average </a:t>
            </a:r>
            <a:r>
              <a:rPr lang="en-US" sz="1400" dirty="0" err="1"/>
              <a:t>user_rating</a:t>
            </a:r>
            <a:r>
              <a:rPr lang="en-US" sz="1400" dirty="0"/>
              <a:t> vs average price per category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xmlns="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xmlns="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xmlns="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xmlns="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xmlns="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xmlns="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88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 bit </a:t>
            </a:r>
            <a:r>
              <a:rPr lang="es-MX" dirty="0" err="1"/>
              <a:t>further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" name="Google Shape;660;p39">
            <a:extLst>
              <a:ext uri="{FF2B5EF4-FFF2-40B4-BE49-F238E27FC236}">
                <a16:creationId xmlns:a16="http://schemas.microsoft.com/office/drawing/2014/main" xmlns="" id="{D992976D-7D08-4C44-A076-D2577813AEA1}"/>
              </a:ext>
            </a:extLst>
          </p:cNvPr>
          <p:cNvGrpSpPr/>
          <p:nvPr/>
        </p:nvGrpSpPr>
        <p:grpSpPr>
          <a:xfrm>
            <a:off x="4881684" y="2291150"/>
            <a:ext cx="371564" cy="371543"/>
            <a:chOff x="576250" y="4319400"/>
            <a:chExt cx="442075" cy="442050"/>
          </a:xfrm>
        </p:grpSpPr>
        <p:sp>
          <p:nvSpPr>
            <p:cNvPr id="7" name="Google Shape;661;p39">
              <a:extLst>
                <a:ext uri="{FF2B5EF4-FFF2-40B4-BE49-F238E27FC236}">
                  <a16:creationId xmlns:a16="http://schemas.microsoft.com/office/drawing/2014/main" xmlns="" id="{7935E4A4-A1B8-40AB-BCC6-43505C3F347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9">
              <a:extLst>
                <a:ext uri="{FF2B5EF4-FFF2-40B4-BE49-F238E27FC236}">
                  <a16:creationId xmlns:a16="http://schemas.microsoft.com/office/drawing/2014/main" xmlns="" id="{7CCB76C5-2E33-49D9-BF2D-78C12C91D1C5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39">
              <a:extLst>
                <a:ext uri="{FF2B5EF4-FFF2-40B4-BE49-F238E27FC236}">
                  <a16:creationId xmlns:a16="http://schemas.microsoft.com/office/drawing/2014/main" xmlns="" id="{D17A6998-20E1-46BA-A8E5-B53479A98AD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39">
              <a:extLst>
                <a:ext uri="{FF2B5EF4-FFF2-40B4-BE49-F238E27FC236}">
                  <a16:creationId xmlns:a16="http://schemas.microsoft.com/office/drawing/2014/main" xmlns="" id="{349B7D1E-08B2-40B4-9921-6FE001CEEEA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</a:t>
            </a:r>
            <a:r>
              <a:rPr lang="en-GB" dirty="0" err="1"/>
              <a:t>furher</a:t>
            </a:r>
            <a:r>
              <a:rPr lang="en-GB" dirty="0"/>
              <a:t> 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 smtClean="0"/>
              <a:t> How does the average </a:t>
            </a:r>
            <a:r>
              <a:rPr lang="en-US" sz="1400" dirty="0"/>
              <a:t>u</a:t>
            </a:r>
            <a:r>
              <a:rPr lang="en-US" sz="1400" dirty="0" smtClean="0"/>
              <a:t>ser </a:t>
            </a:r>
            <a:r>
              <a:rPr lang="en-US" sz="1400" dirty="0"/>
              <a:t>r</a:t>
            </a:r>
            <a:r>
              <a:rPr lang="en-US" sz="1400" dirty="0" smtClean="0"/>
              <a:t>ating </a:t>
            </a:r>
            <a:r>
              <a:rPr lang="en-US" sz="1400" dirty="0"/>
              <a:t>v</a:t>
            </a:r>
            <a:r>
              <a:rPr lang="en-US" sz="1400" dirty="0" smtClean="0"/>
              <a:t>alue depend on </a:t>
            </a:r>
            <a:r>
              <a:rPr lang="en-US" sz="1400" dirty="0"/>
              <a:t>other variable </a:t>
            </a:r>
            <a:r>
              <a:rPr lang="en-US" sz="1400" dirty="0"/>
              <a:t>-</a:t>
            </a:r>
            <a:r>
              <a:rPr lang="en-US" sz="1400" dirty="0" smtClean="0"/>
              <a:t> </a:t>
            </a:r>
            <a:r>
              <a:rPr lang="en-US" sz="1400" dirty="0"/>
              <a:t>number of </a:t>
            </a:r>
            <a:r>
              <a:rPr lang="en-US" sz="1400" dirty="0" smtClean="0"/>
              <a:t>user </a:t>
            </a:r>
            <a:r>
              <a:rPr lang="en-US" sz="1400" dirty="0"/>
              <a:t>r</a:t>
            </a:r>
            <a:r>
              <a:rPr lang="en-US" sz="1400" dirty="0" smtClean="0"/>
              <a:t>ating </a:t>
            </a:r>
            <a:r>
              <a:rPr lang="en-US" sz="1400" dirty="0"/>
              <a:t>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4397934" y="3758727"/>
            <a:ext cx="4286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Rating is the highest for the group between 10k and 50k reviews. The lowest for apps below 10k reviews.</a:t>
            </a:r>
            <a:endParaRPr lang="es-MX" dirty="0">
              <a:latin typeface="Quattrocento Sa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BEE39F-B6FA-45B7-B51C-BC3737F7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6" y="2246952"/>
            <a:ext cx="4077053" cy="1364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03C894-59CF-4D3E-A1FB-132A78DC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9" y="2176674"/>
            <a:ext cx="3519891" cy="225093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xmlns="" id="{1CF1310C-2A89-4A34-8F52-FFA9769608CB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xmlns="" id="{A69D50EF-15EF-45D2-BDC3-972380CD2DB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xmlns="" id="{5B98A802-F519-443E-881A-EC47A4BDFC0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xmlns="" id="{7A447349-6FEB-4A28-AB3F-EE4486DB4A67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xmlns="" id="{81745F2B-D746-4AF5-B82B-DDC2AA416784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071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24516" y="1410013"/>
            <a:ext cx="8083264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sz="2000" b="1" dirty="0" smtClean="0">
                <a:highlight>
                  <a:srgbClr val="FFCD00"/>
                </a:highlight>
              </a:rPr>
              <a:t>7 </a:t>
            </a:r>
            <a:r>
              <a:rPr lang="en-GB" sz="1400" dirty="0"/>
              <a:t>How does the average user rating value depend on </a:t>
            </a:r>
            <a:r>
              <a:rPr lang="en-GB" sz="1400" dirty="0" smtClean="0"/>
              <a:t>any other variable, e.g. </a:t>
            </a:r>
            <a:r>
              <a:rPr lang="en-GB" sz="1400" dirty="0"/>
              <a:t>number of user rating counts (all version</a:t>
            </a:r>
            <a:r>
              <a:rPr lang="en-GB" sz="1400" dirty="0" smtClean="0"/>
              <a:t>)? </a:t>
            </a:r>
            <a:r>
              <a:rPr lang="en-US" sz="1400" dirty="0" smtClean="0"/>
              <a:t>We took a bit deeper look into correlations between columns using </a:t>
            </a:r>
            <a:r>
              <a:rPr lang="en-US" sz="1400" dirty="0" err="1" smtClean="0"/>
              <a:t>heatmap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058DF5-3D92-4D6C-9C62-06A4A5E7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4" y="2230622"/>
            <a:ext cx="5672919" cy="259594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xmlns="" id="{BA29D0AF-8E8A-44ED-B319-B2E597CC6955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xmlns="" id="{AE6763A0-D2C0-4044-B88F-DDDFB2B610CA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xmlns="" id="{95C743E9-27E4-47DC-8011-397024406EE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xmlns="" id="{2623BACD-848C-4DFD-8296-B1E57762046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xmlns="" id="{173FBC61-5F76-46CF-AE5C-8D1B0256F20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6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GB" sz="1400" dirty="0" smtClean="0"/>
              <a:t>How </a:t>
            </a:r>
            <a:r>
              <a:rPr lang="en-GB" sz="1400" dirty="0"/>
              <a:t>does the average user rating value depend on any other variable, e.g. number of user rating counts (all </a:t>
            </a:r>
            <a:r>
              <a:rPr lang="en-GB" sz="1400" dirty="0" smtClean="0"/>
              <a:t>version)</a:t>
            </a:r>
            <a:r>
              <a:rPr lang="en-US" sz="1400" dirty="0" smtClean="0"/>
              <a:t>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563BE2-B1C2-4DCE-82A3-F2758FB40472}"/>
              </a:ext>
            </a:extLst>
          </p:cNvPr>
          <p:cNvSpPr txBox="1"/>
          <p:nvPr/>
        </p:nvSpPr>
        <p:spPr>
          <a:xfrm>
            <a:off x="787022" y="1908124"/>
            <a:ext cx="7146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>
                <a:latin typeface="Quattrocento Sans" panose="020B0604020202020204" charset="0"/>
              </a:rPr>
              <a:t>Conclusion</a:t>
            </a:r>
            <a:r>
              <a:rPr lang="es-MX" b="1" dirty="0" smtClean="0">
                <a:latin typeface="Quattrocento Sans" panose="020B0604020202020204" charset="0"/>
              </a:rPr>
              <a:t>:</a:t>
            </a:r>
            <a:endParaRPr lang="es-MX" b="1" dirty="0">
              <a:latin typeface="Quattrocento Sans" panose="020B0604020202020204" charset="0"/>
            </a:endParaRPr>
          </a:p>
          <a:p>
            <a:endParaRPr lang="es-MX" dirty="0">
              <a:latin typeface="Quattrocento Sans" panose="020B0604020202020204" charset="0"/>
            </a:endParaRP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From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the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heat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map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we</a:t>
            </a:r>
            <a:r>
              <a:rPr lang="es-MX" dirty="0">
                <a:latin typeface="Quattrocento Sans" panose="020B0604020202020204" charset="0"/>
              </a:rPr>
              <a:t> can </a:t>
            </a:r>
            <a:r>
              <a:rPr lang="es-MX" dirty="0" err="1">
                <a:latin typeface="Quattrocento Sans" panose="020B0604020202020204" charset="0"/>
              </a:rPr>
              <a:t>see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very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strong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Mid-range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seems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,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Slight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may</a:t>
            </a:r>
            <a:r>
              <a:rPr lang="es-MX" dirty="0">
                <a:latin typeface="Quattrocento Sans" panose="020B0604020202020204" charset="0"/>
              </a:rPr>
              <a:t> be </a:t>
            </a:r>
            <a:r>
              <a:rPr lang="es-MX" dirty="0" err="1">
                <a:latin typeface="Quattrocento Sans" panose="020B0604020202020204" charset="0"/>
              </a:rPr>
              <a:t>present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size_bytes_x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prize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lang.num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13" name="Google Shape;660;p39">
            <a:extLst>
              <a:ext uri="{FF2B5EF4-FFF2-40B4-BE49-F238E27FC236}">
                <a16:creationId xmlns:a16="http://schemas.microsoft.com/office/drawing/2014/main" xmlns="" id="{77ED6E96-A163-4B07-8843-2DF6A8833C16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xmlns="" id="{DB43EA4C-EDF4-4ABB-AE94-7669DDFD664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xmlns="" id="{9052F1B0-4E61-425E-A12B-2BC78330A85B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xmlns="" id="{6A2F8E4C-FE5F-4BA3-9B69-BA6ABBC5AFCE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4;p39">
              <a:extLst>
                <a:ext uri="{FF2B5EF4-FFF2-40B4-BE49-F238E27FC236}">
                  <a16:creationId xmlns:a16="http://schemas.microsoft.com/office/drawing/2014/main" xmlns="" id="{940F01DD-FFC1-4B66-9E9B-B1F003CA427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68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599296"/>
            <a:ext cx="9138350" cy="544004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Analysis of Mobile Apps Data from AppStore</a:t>
            </a:r>
            <a:br>
              <a:rPr lang="en-US" dirty="0"/>
            </a:br>
            <a:endParaRPr lang="en-US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Team members: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Agnieszka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Kasztalska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Poland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Daniela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Nyblova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Slovakia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Alexia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Wpy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(Hong Kong)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Melissa Charfuelán Aguirre (Colombia)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990811" y="1431270"/>
            <a:ext cx="3367500" cy="2851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AppleStore.csv (17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AppleStore_description.csv (4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License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GPL 2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Mobile App Store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from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Kaggle</a:t>
            </a:r>
            <a:endParaRPr lang="es-MX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 smtClean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Libraries used for analysis: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Pandas, </a:t>
            </a:r>
            <a:r>
              <a:rPr lang="en-US" sz="1200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Matplotlib</a:t>
            </a:r>
            <a:r>
              <a:rPr lang="en-US" sz="1200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200" dirty="0" err="1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Seaborn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589;p39">
            <a:extLst>
              <a:ext uri="{FF2B5EF4-FFF2-40B4-BE49-F238E27FC236}">
                <a16:creationId xmlns:a16="http://schemas.microsoft.com/office/drawing/2014/main" xmlns="" id="{6408B595-B673-4AF4-B6E1-32C6B1ED82A2}"/>
              </a:ext>
            </a:extLst>
          </p:cNvPr>
          <p:cNvSpPr/>
          <p:nvPr/>
        </p:nvSpPr>
        <p:spPr>
          <a:xfrm>
            <a:off x="6489905" y="588826"/>
            <a:ext cx="369312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90;p39">
            <a:extLst>
              <a:ext uri="{FF2B5EF4-FFF2-40B4-BE49-F238E27FC236}">
                <a16:creationId xmlns:a16="http://schemas.microsoft.com/office/drawing/2014/main" xmlns="" id="{CFAEDB67-6240-4A68-BF1C-9E95E0A784F7}"/>
              </a:ext>
            </a:extLst>
          </p:cNvPr>
          <p:cNvSpPr/>
          <p:nvPr/>
        </p:nvSpPr>
        <p:spPr>
          <a:xfrm>
            <a:off x="5959066" y="588826"/>
            <a:ext cx="300983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CFF1FDD-5E21-4925-A61F-E93BDCD16D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94342" y="3157823"/>
            <a:ext cx="1088189" cy="447631"/>
          </a:xfrm>
          <a:prstGeom prst="rect">
            <a:avLst/>
          </a:prstGeom>
          <a:ln>
            <a:noFill/>
          </a:ln>
        </p:spPr>
      </p:pic>
      <p:sp>
        <p:nvSpPr>
          <p:cNvPr id="23" name="Google Shape;260;p26">
            <a:extLst>
              <a:ext uri="{FF2B5EF4-FFF2-40B4-BE49-F238E27FC236}">
                <a16:creationId xmlns:a16="http://schemas.microsoft.com/office/drawing/2014/main" xmlns="" id="{00A0B169-9536-4244-89A4-CA6D94F68F16}"/>
              </a:ext>
            </a:extLst>
          </p:cNvPr>
          <p:cNvSpPr/>
          <p:nvPr/>
        </p:nvSpPr>
        <p:spPr>
          <a:xfrm>
            <a:off x="1436228" y="3207039"/>
            <a:ext cx="2414927" cy="117602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67;p26">
            <a:extLst>
              <a:ext uri="{FF2B5EF4-FFF2-40B4-BE49-F238E27FC236}">
                <a16:creationId xmlns:a16="http://schemas.microsoft.com/office/drawing/2014/main" xmlns="" id="{8A21C720-5C3C-4174-B5E9-16DC33F2C1EC}"/>
              </a:ext>
            </a:extLst>
          </p:cNvPr>
          <p:cNvSpPr/>
          <p:nvPr/>
        </p:nvSpPr>
        <p:spPr>
          <a:xfrm>
            <a:off x="2518182" y="3381639"/>
            <a:ext cx="125510" cy="120816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8;p26">
            <a:extLst>
              <a:ext uri="{FF2B5EF4-FFF2-40B4-BE49-F238E27FC236}">
                <a16:creationId xmlns:a16="http://schemas.microsoft.com/office/drawing/2014/main" xmlns="" id="{5A7E6447-6CF5-4D22-B436-969745A3C3BD}"/>
              </a:ext>
            </a:extLst>
          </p:cNvPr>
          <p:cNvSpPr/>
          <p:nvPr/>
        </p:nvSpPr>
        <p:spPr>
          <a:xfrm>
            <a:off x="1922380" y="3769764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8;p26">
            <a:extLst>
              <a:ext uri="{FF2B5EF4-FFF2-40B4-BE49-F238E27FC236}">
                <a16:creationId xmlns:a16="http://schemas.microsoft.com/office/drawing/2014/main" xmlns="" id="{DE24BAC3-D10F-4AF4-BDCC-4F9BFA6E2D79}"/>
              </a:ext>
            </a:extLst>
          </p:cNvPr>
          <p:cNvSpPr/>
          <p:nvPr/>
        </p:nvSpPr>
        <p:spPr>
          <a:xfrm>
            <a:off x="3278129" y="3601640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E40FB950-72D2-40CB-891E-C24C40C63AAA}"/>
              </a:ext>
            </a:extLst>
          </p:cNvPr>
          <p:cNvCxnSpPr/>
          <p:nvPr/>
        </p:nvCxnSpPr>
        <p:spPr>
          <a:xfrm>
            <a:off x="4517409" y="1687773"/>
            <a:ext cx="0" cy="1913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8 </a:t>
            </a:r>
            <a:r>
              <a:rPr lang="en-US" sz="1400" dirty="0"/>
              <a:t>What are the most </a:t>
            </a:r>
            <a:r>
              <a:rPr lang="en-US" sz="1400" dirty="0" smtClean="0"/>
              <a:t>commonly used words </a:t>
            </a:r>
            <a:r>
              <a:rPr lang="en-US" sz="1400" dirty="0"/>
              <a:t>in </a:t>
            </a:r>
            <a:r>
              <a:rPr lang="en-US" sz="1400" dirty="0" smtClean="0"/>
              <a:t>the apps description?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xmlns="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637AD83-DE50-4610-94BE-5202814C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1982354"/>
            <a:ext cx="4397248" cy="2651008"/>
          </a:xfrm>
          <a:prstGeom prst="rect">
            <a:avLst/>
          </a:prstGeom>
        </p:spPr>
      </p:pic>
      <p:grpSp>
        <p:nvGrpSpPr>
          <p:cNvPr id="14" name="Google Shape;660;p39">
            <a:extLst>
              <a:ext uri="{FF2B5EF4-FFF2-40B4-BE49-F238E27FC236}">
                <a16:creationId xmlns:a16="http://schemas.microsoft.com/office/drawing/2014/main" xmlns="" id="{3DBDC095-73EF-4C91-A2A7-A8AB4D023EB1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5" name="Google Shape;661;p39">
              <a:extLst>
                <a:ext uri="{FF2B5EF4-FFF2-40B4-BE49-F238E27FC236}">
                  <a16:creationId xmlns:a16="http://schemas.microsoft.com/office/drawing/2014/main" xmlns="" id="{4FC880E5-D0DB-4B67-9D15-8539696CAFA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2;p39">
              <a:extLst>
                <a:ext uri="{FF2B5EF4-FFF2-40B4-BE49-F238E27FC236}">
                  <a16:creationId xmlns:a16="http://schemas.microsoft.com/office/drawing/2014/main" xmlns="" id="{5AA0DA5F-FAF7-4CF0-9FD5-2F385762892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3;p39">
              <a:extLst>
                <a:ext uri="{FF2B5EF4-FFF2-40B4-BE49-F238E27FC236}">
                  <a16:creationId xmlns:a16="http://schemas.microsoft.com/office/drawing/2014/main" xmlns="" id="{7FAB68BB-95B4-40BE-A32E-B7DE1E36B7AA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4;p39">
              <a:extLst>
                <a:ext uri="{FF2B5EF4-FFF2-40B4-BE49-F238E27FC236}">
                  <a16:creationId xmlns:a16="http://schemas.microsoft.com/office/drawing/2014/main" xmlns="" id="{A336C58F-4E99-49BF-A360-932F06FE759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56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err="1">
                <a:highlight>
                  <a:srgbClr val="FFCD00"/>
                </a:highlight>
              </a:rPr>
              <a:t>Thank</a:t>
            </a:r>
            <a:r>
              <a:rPr lang="es-MX" sz="4800" dirty="0">
                <a:highlight>
                  <a:srgbClr val="FFCD00"/>
                </a:highlight>
              </a:rPr>
              <a:t> </a:t>
            </a:r>
            <a:r>
              <a:rPr lang="es-MX" sz="4800" dirty="0" err="1">
                <a:highlight>
                  <a:srgbClr val="FFCD00"/>
                </a:highlight>
              </a:rPr>
              <a:t>you</a:t>
            </a:r>
            <a:r>
              <a:rPr lang="es-MX" sz="4800" dirty="0">
                <a:highlight>
                  <a:srgbClr val="FFCD00"/>
                </a:highlight>
              </a:rPr>
              <a:t>!</a:t>
            </a:r>
            <a:endParaRPr sz="4800" dirty="0">
              <a:highlight>
                <a:srgbClr val="FFCD00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 dirty="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datasets </a:t>
            </a:r>
            <a:br>
              <a:rPr lang="en-US" dirty="0"/>
            </a:br>
            <a:endParaRPr lang="en-US"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" name="Google Shape;469;p39">
            <a:extLst>
              <a:ext uri="{FF2B5EF4-FFF2-40B4-BE49-F238E27FC236}">
                <a16:creationId xmlns:a16="http://schemas.microsoft.com/office/drawing/2014/main" xmlns="" id="{62DFE49F-B45F-415B-8BE7-BD7EFBEAEA93}"/>
              </a:ext>
            </a:extLst>
          </p:cNvPr>
          <p:cNvGrpSpPr/>
          <p:nvPr/>
        </p:nvGrpSpPr>
        <p:grpSpPr>
          <a:xfrm>
            <a:off x="906911" y="997980"/>
            <a:ext cx="197725" cy="246099"/>
            <a:chOff x="596350" y="929175"/>
            <a:chExt cx="407950" cy="497475"/>
          </a:xfrm>
        </p:grpSpPr>
        <p:sp>
          <p:nvSpPr>
            <p:cNvPr id="25" name="Google Shape;470;p39">
              <a:extLst>
                <a:ext uri="{FF2B5EF4-FFF2-40B4-BE49-F238E27FC236}">
                  <a16:creationId xmlns:a16="http://schemas.microsoft.com/office/drawing/2014/main" xmlns="" id="{7891BCC9-73D7-4FE3-9770-320317D7B69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1;p39">
              <a:extLst>
                <a:ext uri="{FF2B5EF4-FFF2-40B4-BE49-F238E27FC236}">
                  <a16:creationId xmlns:a16="http://schemas.microsoft.com/office/drawing/2014/main" xmlns="" id="{DCBD7506-3286-4A92-A0E2-BB2709A7B14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2;p39">
              <a:extLst>
                <a:ext uri="{FF2B5EF4-FFF2-40B4-BE49-F238E27FC236}">
                  <a16:creationId xmlns:a16="http://schemas.microsoft.com/office/drawing/2014/main" xmlns="" id="{78913ADA-2F1D-4E96-99C9-FB478802A07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3;p39">
              <a:extLst>
                <a:ext uri="{FF2B5EF4-FFF2-40B4-BE49-F238E27FC236}">
                  <a16:creationId xmlns:a16="http://schemas.microsoft.com/office/drawing/2014/main" xmlns="" id="{92CCAE5B-D679-4709-8667-6FEB294FC31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4;p39">
              <a:extLst>
                <a:ext uri="{FF2B5EF4-FFF2-40B4-BE49-F238E27FC236}">
                  <a16:creationId xmlns:a16="http://schemas.microsoft.com/office/drawing/2014/main" xmlns="" id="{69235773-83EE-4B59-BEEF-BFCECC99F02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5;p39">
              <a:extLst>
                <a:ext uri="{FF2B5EF4-FFF2-40B4-BE49-F238E27FC236}">
                  <a16:creationId xmlns:a16="http://schemas.microsoft.com/office/drawing/2014/main" xmlns="" id="{31C84A8F-B4A0-4F2E-B5F9-A90DE615D3D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6;p39">
              <a:extLst>
                <a:ext uri="{FF2B5EF4-FFF2-40B4-BE49-F238E27FC236}">
                  <a16:creationId xmlns:a16="http://schemas.microsoft.com/office/drawing/2014/main" xmlns="" id="{F85B503A-CEA0-43EE-A270-BB36C0D2484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184;p21">
            <a:extLst>
              <a:ext uri="{FF2B5EF4-FFF2-40B4-BE49-F238E27FC236}">
                <a16:creationId xmlns:a16="http://schemas.microsoft.com/office/drawing/2014/main" xmlns="" id="{E10D365C-0683-49C0-BC49-B4BFCC83AA0A}"/>
              </a:ext>
            </a:extLst>
          </p:cNvPr>
          <p:cNvSpPr txBox="1">
            <a:spLocks/>
          </p:cNvSpPr>
          <p:nvPr/>
        </p:nvSpPr>
        <p:spPr>
          <a:xfrm>
            <a:off x="6969456" y="365486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8AC6C62A-0E6A-45BF-9A87-BC5723086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2122" y="3599421"/>
            <a:ext cx="6126480" cy="900000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13E6E6D-2223-40C3-A73F-9AAD91BFD39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12618" y="1635321"/>
            <a:ext cx="7293094" cy="1665000"/>
          </a:xfrm>
          <a:prstGeom prst="rect">
            <a:avLst/>
          </a:prstGeom>
          <a:ln>
            <a:noFill/>
          </a:ln>
        </p:spPr>
      </p:pic>
      <p:sp>
        <p:nvSpPr>
          <p:cNvPr id="38" name="Google Shape;184;p21">
            <a:extLst>
              <a:ext uri="{FF2B5EF4-FFF2-40B4-BE49-F238E27FC236}">
                <a16:creationId xmlns:a16="http://schemas.microsoft.com/office/drawing/2014/main" xmlns="" id="{6D7FAA39-A401-47A6-98E9-5C016971FE70}"/>
              </a:ext>
            </a:extLst>
          </p:cNvPr>
          <p:cNvSpPr txBox="1">
            <a:spLocks/>
          </p:cNvSpPr>
          <p:nvPr/>
        </p:nvSpPr>
        <p:spPr>
          <a:xfrm>
            <a:off x="7819895" y="197391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89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EDA </a:t>
            </a:r>
            <a:r>
              <a:rPr lang="en-GB" dirty="0"/>
              <a:t>process</a:t>
            </a:r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Data pre-processing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A bit </a:t>
            </a: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further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s-MX" b="1" dirty="0" err="1" smtClean="0">
                <a:latin typeface="Lora"/>
                <a:ea typeface="Lora"/>
                <a:cs typeface="Lora"/>
                <a:sym typeface="Lora"/>
              </a:rPr>
              <a:t>Analysis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Google Shape;94;p13">
            <a:extLst>
              <a:ext uri="{FF2B5EF4-FFF2-40B4-BE49-F238E27FC236}">
                <a16:creationId xmlns:a16="http://schemas.microsoft.com/office/drawing/2014/main" xmlns="" id="{10B87A17-9126-45DF-ADD0-A4E3D1116157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995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Pre-processing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s-MX" dirty="0"/>
              <a:t> data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598;p39">
            <a:extLst>
              <a:ext uri="{FF2B5EF4-FFF2-40B4-BE49-F238E27FC236}">
                <a16:creationId xmlns:a16="http://schemas.microsoft.com/office/drawing/2014/main" xmlns="" id="{0D0E62AB-18DC-4B14-8693-065057F70059}"/>
              </a:ext>
            </a:extLst>
          </p:cNvPr>
          <p:cNvGrpSpPr/>
          <p:nvPr/>
        </p:nvGrpSpPr>
        <p:grpSpPr>
          <a:xfrm>
            <a:off x="5184942" y="2327577"/>
            <a:ext cx="342882" cy="350068"/>
            <a:chOff x="3951850" y="2985350"/>
            <a:chExt cx="407950" cy="416500"/>
          </a:xfrm>
        </p:grpSpPr>
        <p:sp>
          <p:nvSpPr>
            <p:cNvPr id="7" name="Google Shape;599;p39">
              <a:extLst>
                <a:ext uri="{FF2B5EF4-FFF2-40B4-BE49-F238E27FC236}">
                  <a16:creationId xmlns:a16="http://schemas.microsoft.com/office/drawing/2014/main" xmlns="" id="{B7AE17DC-CDB8-4E85-ACC5-25C65FCA1AD3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0;p39">
              <a:extLst>
                <a:ext uri="{FF2B5EF4-FFF2-40B4-BE49-F238E27FC236}">
                  <a16:creationId xmlns:a16="http://schemas.microsoft.com/office/drawing/2014/main" xmlns="" id="{FE474CE9-1389-4F84-9870-97C9DFC79AC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1;p39">
              <a:extLst>
                <a:ext uri="{FF2B5EF4-FFF2-40B4-BE49-F238E27FC236}">
                  <a16:creationId xmlns:a16="http://schemas.microsoft.com/office/drawing/2014/main" xmlns="" id="{22E8D7A7-168C-4045-864E-B79C14E95BB1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2;p39">
              <a:extLst>
                <a:ext uri="{FF2B5EF4-FFF2-40B4-BE49-F238E27FC236}">
                  <a16:creationId xmlns:a16="http://schemas.microsoft.com/office/drawing/2014/main" xmlns="" id="{BAC87746-FF7E-4FF9-B3ED-B5E2ECA2B54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01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</a:t>
            </a:r>
            <a:r>
              <a:rPr lang="es-MX" dirty="0" smtClean="0"/>
              <a:t>pre-</a:t>
            </a:r>
            <a:r>
              <a:rPr lang="es-MX" dirty="0" err="1" smtClean="0"/>
              <a:t>processing</a:t>
            </a:r>
            <a:r>
              <a:rPr lang="es-MX" dirty="0" smtClean="0"/>
              <a:t> 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Merging</a:t>
            </a:r>
            <a:endParaRPr lang="es-MX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Reading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Cleaning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xmlns="" id="{7CA57DC4-948B-42F8-9805-5F6920A87AEE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oogle Shape;595;p39">
            <a:extLst>
              <a:ext uri="{FF2B5EF4-FFF2-40B4-BE49-F238E27FC236}">
                <a16:creationId xmlns:a16="http://schemas.microsoft.com/office/drawing/2014/main" xmlns="" id="{86146BEA-AF81-4FD9-986D-9250C4EEE4C4}"/>
              </a:ext>
            </a:extLst>
          </p:cNvPr>
          <p:cNvGrpSpPr/>
          <p:nvPr/>
        </p:nvGrpSpPr>
        <p:grpSpPr>
          <a:xfrm>
            <a:off x="878542" y="1019033"/>
            <a:ext cx="299715" cy="223340"/>
            <a:chOff x="5247525" y="3007275"/>
            <a:chExt cx="517575" cy="384825"/>
          </a:xfrm>
        </p:grpSpPr>
        <p:sp>
          <p:nvSpPr>
            <p:cNvPr id="14" name="Google Shape;596;p39">
              <a:extLst>
                <a:ext uri="{FF2B5EF4-FFF2-40B4-BE49-F238E27FC236}">
                  <a16:creationId xmlns:a16="http://schemas.microsoft.com/office/drawing/2014/main" xmlns="" id="{35B61C00-F8FA-479B-9510-D93CD39F22A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7;p39">
              <a:extLst>
                <a:ext uri="{FF2B5EF4-FFF2-40B4-BE49-F238E27FC236}">
                  <a16:creationId xmlns:a16="http://schemas.microsoft.com/office/drawing/2014/main" xmlns="" id="{61E58088-4EAA-40EA-BC80-9BD5EE9ACBB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33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Pre – </a:t>
            </a:r>
            <a:r>
              <a:rPr lang="es-MX" dirty="0" err="1" smtClean="0"/>
              <a:t>processing</a:t>
            </a:r>
            <a:r>
              <a:rPr lang="es-MX" dirty="0" smtClean="0"/>
              <a:t> </a:t>
            </a:r>
            <a:r>
              <a:rPr lang="es-MX" dirty="0" err="1">
                <a:highlight>
                  <a:srgbClr val="FFCD00"/>
                </a:highlight>
              </a:rPr>
              <a:t>Findings</a:t>
            </a:r>
            <a:r>
              <a:rPr lang="es-MX" dirty="0">
                <a:highlight>
                  <a:srgbClr val="FFCD00"/>
                </a:highlight>
              </a:rPr>
              <a:t> 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37E13B6-43FE-4F62-9533-EA042528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49" b="8252"/>
          <a:stretch/>
        </p:blipFill>
        <p:spPr>
          <a:xfrm>
            <a:off x="540037" y="1688470"/>
            <a:ext cx="2991109" cy="2865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02B92C-5DF7-4CD8-BE6B-F3E71A36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75" y="2134832"/>
            <a:ext cx="1643718" cy="264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7A534B-7118-41A2-8C79-1C7BCCD1A738}"/>
              </a:ext>
            </a:extLst>
          </p:cNvPr>
          <p:cNvSpPr txBox="1"/>
          <p:nvPr/>
        </p:nvSpPr>
        <p:spPr>
          <a:xfrm>
            <a:off x="3946187" y="2527675"/>
            <a:ext cx="205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rows</a:t>
            </a:r>
            <a:endParaRPr lang="es-MX" b="1" dirty="0">
              <a:latin typeface="Quattrocen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columns</a:t>
            </a:r>
            <a:r>
              <a:rPr lang="es-MX" dirty="0">
                <a:latin typeface="Quattrocento Sans" panose="020B0604020202020204" charset="0"/>
              </a:rPr>
              <a:t>: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rows</a:t>
            </a:r>
            <a:r>
              <a:rPr lang="es-MX" dirty="0">
                <a:latin typeface="Quattrocento Sans" panose="020B0604020202020204" charset="0"/>
              </a:rPr>
              <a:t>: 7197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b="1" dirty="0" err="1">
                <a:latin typeface="Quattrocento Sans" panose="020B0604020202020204" charset="0"/>
              </a:rPr>
              <a:t>Datatypes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Float</a:t>
            </a:r>
            <a:r>
              <a:rPr lang="es-MX" dirty="0">
                <a:latin typeface="Quattrocento Sans" panose="020B0604020202020204" charset="0"/>
              </a:rPr>
              <a:t> 64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Int</a:t>
            </a:r>
            <a:r>
              <a:rPr lang="es-MX" dirty="0">
                <a:latin typeface="Quattrocento Sans" panose="020B0604020202020204" charset="0"/>
              </a:rPr>
              <a:t> 64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Object</a:t>
            </a:r>
            <a:r>
              <a:rPr lang="es-MX" dirty="0">
                <a:latin typeface="Quattrocento Sans" panose="020B0604020202020204" charset="0"/>
              </a:rPr>
              <a:t> =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CF8D140-BFE6-4DA4-8F74-9A390C22281B}"/>
              </a:ext>
            </a:extLst>
          </p:cNvPr>
          <p:cNvCxnSpPr/>
          <p:nvPr/>
        </p:nvCxnSpPr>
        <p:spPr>
          <a:xfrm>
            <a:off x="6105100" y="1839957"/>
            <a:ext cx="0" cy="27163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77749D73-7E3A-43A7-9BBD-15BEF92556AE}"/>
              </a:ext>
            </a:extLst>
          </p:cNvPr>
          <p:cNvSpPr/>
          <p:nvPr/>
        </p:nvSpPr>
        <p:spPr>
          <a:xfrm rot="16200000">
            <a:off x="7356444" y="1119512"/>
            <a:ext cx="151797" cy="1878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546215C-7ADE-4343-9F1B-64578C097EFB}"/>
              </a:ext>
            </a:extLst>
          </p:cNvPr>
          <p:cNvSpPr txBox="1"/>
          <p:nvPr/>
        </p:nvSpPr>
        <p:spPr>
          <a:xfrm>
            <a:off x="6595575" y="1555844"/>
            <a:ext cx="205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NaNs</a:t>
            </a:r>
            <a:r>
              <a:rPr lang="es-MX" b="1" dirty="0">
                <a:latin typeface="Quattrocento Sans" panose="020B0604020202020204" charset="0"/>
              </a:rPr>
              <a:t>: </a:t>
            </a:r>
            <a:r>
              <a:rPr lang="es-MX" dirty="0">
                <a:latin typeface="Quattrocento Sans" panose="020B0604020202020204" charset="0"/>
              </a:rPr>
              <a:t>0</a:t>
            </a:r>
            <a:endParaRPr lang="es-MX" b="1" dirty="0">
              <a:latin typeface="Quattrocento Sans" panose="020B060402020202020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3E89C50A-719C-4F60-857E-D789D691558C}"/>
              </a:ext>
            </a:extLst>
          </p:cNvPr>
          <p:cNvSpPr/>
          <p:nvPr/>
        </p:nvSpPr>
        <p:spPr>
          <a:xfrm>
            <a:off x="3682340" y="1528553"/>
            <a:ext cx="156097" cy="323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oogle Shape;598;p39">
            <a:extLst>
              <a:ext uri="{FF2B5EF4-FFF2-40B4-BE49-F238E27FC236}">
                <a16:creationId xmlns:a16="http://schemas.microsoft.com/office/drawing/2014/main" xmlns="" id="{DA21718F-34E5-4DB6-86B6-C541B0662CB7}"/>
              </a:ext>
            </a:extLst>
          </p:cNvPr>
          <p:cNvGrpSpPr/>
          <p:nvPr/>
        </p:nvGrpSpPr>
        <p:grpSpPr>
          <a:xfrm>
            <a:off x="881347" y="991737"/>
            <a:ext cx="274163" cy="266570"/>
            <a:chOff x="3951850" y="2985350"/>
            <a:chExt cx="407950" cy="416500"/>
          </a:xfrm>
        </p:grpSpPr>
        <p:sp>
          <p:nvSpPr>
            <p:cNvPr id="21" name="Google Shape;599;p39">
              <a:extLst>
                <a:ext uri="{FF2B5EF4-FFF2-40B4-BE49-F238E27FC236}">
                  <a16:creationId xmlns:a16="http://schemas.microsoft.com/office/drawing/2014/main" xmlns="" id="{AD9F0816-D67F-4664-AF89-A4A1E2BF744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0;p39">
              <a:extLst>
                <a:ext uri="{FF2B5EF4-FFF2-40B4-BE49-F238E27FC236}">
                  <a16:creationId xmlns:a16="http://schemas.microsoft.com/office/drawing/2014/main" xmlns="" id="{ED5083FE-3E0F-4057-A3A5-53539CA5C12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1;p39">
              <a:extLst>
                <a:ext uri="{FF2B5EF4-FFF2-40B4-BE49-F238E27FC236}">
                  <a16:creationId xmlns:a16="http://schemas.microsoft.com/office/drawing/2014/main" xmlns="" id="{B88C274B-F5B4-429A-B4DD-C219136987F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2;p39">
              <a:extLst>
                <a:ext uri="{FF2B5EF4-FFF2-40B4-BE49-F238E27FC236}">
                  <a16:creationId xmlns:a16="http://schemas.microsoft.com/office/drawing/2014/main" xmlns="" id="{689CFA45-8B75-4B20-93B1-779792C631B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4;p13">
            <a:extLst>
              <a:ext uri="{FF2B5EF4-FFF2-40B4-BE49-F238E27FC236}">
                <a16:creationId xmlns:a16="http://schemas.microsoft.com/office/drawing/2014/main" xmlns="" id="{216549F9-0F93-4FDB-87CB-EFAA136FF150}"/>
              </a:ext>
            </a:extLst>
          </p:cNvPr>
          <p:cNvSpPr txBox="1"/>
          <p:nvPr/>
        </p:nvSpPr>
        <p:spPr>
          <a:xfrm>
            <a:off x="540037" y="4668069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701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Data </a:t>
            </a:r>
            <a:r>
              <a:rPr lang="es-MX" dirty="0" err="1" smtClean="0"/>
              <a:t>Analysis</a:t>
            </a:r>
            <a:endParaRPr lang="es-MX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Continuining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exploration</a:t>
            </a:r>
            <a:r>
              <a:rPr lang="es-MX" dirty="0"/>
              <a:t> 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" name="Google Shape;629;p39">
            <a:extLst>
              <a:ext uri="{FF2B5EF4-FFF2-40B4-BE49-F238E27FC236}">
                <a16:creationId xmlns:a16="http://schemas.microsoft.com/office/drawing/2014/main" xmlns="" id="{213CFA04-6FFB-4E86-A413-788E2BF45C37}"/>
              </a:ext>
            </a:extLst>
          </p:cNvPr>
          <p:cNvGrpSpPr/>
          <p:nvPr/>
        </p:nvGrpSpPr>
        <p:grpSpPr>
          <a:xfrm>
            <a:off x="5081072" y="2407211"/>
            <a:ext cx="333700" cy="329077"/>
            <a:chOff x="3292425" y="3664250"/>
            <a:chExt cx="397025" cy="391525"/>
          </a:xfrm>
        </p:grpSpPr>
        <p:sp>
          <p:nvSpPr>
            <p:cNvPr id="17" name="Google Shape;630;p39">
              <a:extLst>
                <a:ext uri="{FF2B5EF4-FFF2-40B4-BE49-F238E27FC236}">
                  <a16:creationId xmlns:a16="http://schemas.microsoft.com/office/drawing/2014/main" xmlns="" id="{674ED516-048F-4908-9715-AF18C22ED4E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1;p39">
              <a:extLst>
                <a:ext uri="{FF2B5EF4-FFF2-40B4-BE49-F238E27FC236}">
                  <a16:creationId xmlns:a16="http://schemas.microsoft.com/office/drawing/2014/main" xmlns="" id="{A650519D-3DDD-41B2-BE1D-B14DCC800717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2;p39">
              <a:extLst>
                <a:ext uri="{FF2B5EF4-FFF2-40B4-BE49-F238E27FC236}">
                  <a16:creationId xmlns:a16="http://schemas.microsoft.com/office/drawing/2014/main" xmlns="" id="{C1B8EBBD-36B0-44D8-9755-F4E3132A741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7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QUESTIONS</a:t>
            </a:r>
            <a:endParaRPr dirty="0"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xmlns="" id="{7CA57DC4-948B-42F8-9805-5F6920A87AEE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oogle Shape;595;p39">
            <a:extLst>
              <a:ext uri="{FF2B5EF4-FFF2-40B4-BE49-F238E27FC236}">
                <a16:creationId xmlns:a16="http://schemas.microsoft.com/office/drawing/2014/main" xmlns="" id="{86146BEA-AF81-4FD9-986D-9250C4EEE4C4}"/>
              </a:ext>
            </a:extLst>
          </p:cNvPr>
          <p:cNvGrpSpPr/>
          <p:nvPr/>
        </p:nvGrpSpPr>
        <p:grpSpPr>
          <a:xfrm>
            <a:off x="878542" y="1019033"/>
            <a:ext cx="299715" cy="223340"/>
            <a:chOff x="5247525" y="3007275"/>
            <a:chExt cx="517575" cy="384825"/>
          </a:xfrm>
        </p:grpSpPr>
        <p:sp>
          <p:nvSpPr>
            <p:cNvPr id="14" name="Google Shape;596;p39">
              <a:extLst>
                <a:ext uri="{FF2B5EF4-FFF2-40B4-BE49-F238E27FC236}">
                  <a16:creationId xmlns:a16="http://schemas.microsoft.com/office/drawing/2014/main" xmlns="" id="{35B61C00-F8FA-479B-9510-D93CD39F22A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7;p39">
              <a:extLst>
                <a:ext uri="{FF2B5EF4-FFF2-40B4-BE49-F238E27FC236}">
                  <a16:creationId xmlns:a16="http://schemas.microsoft.com/office/drawing/2014/main" xmlns="" id="{61E58088-4EAA-40EA-BC80-9BD5EE9ACBB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8542" y="1564640"/>
            <a:ext cx="75034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How does the distribution of apps per price look like?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how many applications rating of the current version is higher than for the previous ones?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many languages applications support?</a:t>
            </a:r>
          </a:p>
          <a:p>
            <a:pPr marL="342900" indent="-342900">
              <a:buAutoNum type="arabicPeriod"/>
            </a:pPr>
            <a:r>
              <a:rPr lang="en-US" dirty="0"/>
              <a:t>Which genres get the most user feedback, which the least</a:t>
            </a:r>
            <a:r>
              <a:rPr lang="en-US" dirty="0" smtClean="0"/>
              <a:t>?</a:t>
            </a:r>
          </a:p>
          <a:p>
            <a:pPr marL="342900" lvl="0" indent="-342900">
              <a:buFont typeface="Arial"/>
              <a:buAutoNum type="arabicPeriod"/>
            </a:pPr>
            <a:r>
              <a:rPr lang="en-GB" dirty="0"/>
              <a:t>How many apps are </a:t>
            </a:r>
            <a:r>
              <a:rPr lang="en-GB" dirty="0" smtClean="0"/>
              <a:t>there </a:t>
            </a:r>
            <a:r>
              <a:rPr lang="en-GB" dirty="0"/>
              <a:t>per genre? what percentage do they represent?</a:t>
            </a:r>
          </a:p>
          <a:p>
            <a:pPr marL="342900" lvl="0" indent="-342900">
              <a:buFont typeface="Arial"/>
              <a:buAutoNum type="arabicPeriod"/>
            </a:pPr>
            <a:r>
              <a:rPr lang="en-GB" dirty="0" smtClean="0"/>
              <a:t>What is the relationship between average </a:t>
            </a:r>
            <a:r>
              <a:rPr lang="en-GB" dirty="0" err="1"/>
              <a:t>user_rating</a:t>
            </a:r>
            <a:r>
              <a:rPr lang="en-GB" dirty="0"/>
              <a:t> vs average price per </a:t>
            </a:r>
            <a:r>
              <a:rPr lang="en-GB" dirty="0" smtClean="0"/>
              <a:t>category?</a:t>
            </a:r>
          </a:p>
          <a:p>
            <a:pPr marL="342900" indent="-342900">
              <a:buFont typeface="Arial"/>
              <a:buAutoNum type="arabicPeriod"/>
            </a:pPr>
            <a:r>
              <a:rPr lang="en-GB" dirty="0"/>
              <a:t>How does the average user rating value depend on any other variable, e.g. number of user rating counts (all version)? </a:t>
            </a:r>
            <a:r>
              <a:rPr lang="en-GB" dirty="0" smtClean="0"/>
              <a:t>What are the correlations between columns?</a:t>
            </a:r>
          </a:p>
          <a:p>
            <a:pPr marL="342900" lvl="0" indent="-342900">
              <a:buFont typeface="Arial"/>
              <a:buAutoNum type="arabicPeriod"/>
            </a:pPr>
            <a:r>
              <a:rPr lang="en-GB" dirty="0"/>
              <a:t>What are the most commonly used words in the apps description</a:t>
            </a:r>
            <a:r>
              <a:rPr lang="en-GB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078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905</Words>
  <Application>Microsoft Office PowerPoint</Application>
  <PresentationFormat>On-screen Show (16:9)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Quattrocento Sans</vt:lpstr>
      <vt:lpstr>Lora</vt:lpstr>
      <vt:lpstr>Calibri</vt:lpstr>
      <vt:lpstr>Viola template</vt:lpstr>
      <vt:lpstr> Pyladies Amsterdam Python Bootcamp: Data Analysis for Beginners</vt:lpstr>
      <vt:lpstr>Analysis of Mobile Apps Data from AppStore </vt:lpstr>
      <vt:lpstr>The datasets  </vt:lpstr>
      <vt:lpstr>EDA process</vt:lpstr>
      <vt:lpstr>Pre-processing</vt:lpstr>
      <vt:lpstr>Data pre-processing </vt:lpstr>
      <vt:lpstr>Pre – processing Findings </vt:lpstr>
      <vt:lpstr>Data Analysis</vt:lpstr>
      <vt:lpstr>QUESTIONS</vt:lpstr>
      <vt:lpstr>Data Analysis</vt:lpstr>
      <vt:lpstr>Data Analysis</vt:lpstr>
      <vt:lpstr>Data Analysis</vt:lpstr>
      <vt:lpstr>Data Analysis</vt:lpstr>
      <vt:lpstr>Data Analysis</vt:lpstr>
      <vt:lpstr>Data Analysing</vt:lpstr>
      <vt:lpstr>A bit further</vt:lpstr>
      <vt:lpstr>A bit furher </vt:lpstr>
      <vt:lpstr>A bit further</vt:lpstr>
      <vt:lpstr>A bit further</vt:lpstr>
      <vt:lpstr>A bit further</vt:lpstr>
      <vt:lpstr>Thank you!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Pyladies Amsterdam Python Bootcamp  Data Analysis for Beginners</dc:title>
  <dc:creator>staff</dc:creator>
  <cp:lastModifiedBy>staff</cp:lastModifiedBy>
  <cp:revision>38</cp:revision>
  <dcterms:modified xsi:type="dcterms:W3CDTF">2020-06-02T20:27:50Z</dcterms:modified>
</cp:coreProperties>
</file>