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96480" y="2003760"/>
            <a:ext cx="452340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-6120" y="3676680"/>
            <a:ext cx="916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117800" y="3393000"/>
            <a:ext cx="566640" cy="566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81320" y="922680"/>
            <a:ext cx="3877920" cy="435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81320" y="1618560"/>
            <a:ext cx="3425040" cy="32306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13000" y="1618560"/>
            <a:ext cx="3425040" cy="32306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0" y="1131840"/>
            <a:ext cx="13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5"/>
          <p:cNvSpPr/>
          <p:nvPr/>
        </p:nvSpPr>
        <p:spPr>
          <a:xfrm>
            <a:off x="817560" y="928800"/>
            <a:ext cx="405720" cy="40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6"/>
          <p:cNvSpPr/>
          <p:nvPr/>
        </p:nvSpPr>
        <p:spPr>
          <a:xfrm>
            <a:off x="5265720" y="1131840"/>
            <a:ext cx="387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7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60418EC1-810D-49DD-820F-DB405A9C230A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81320" y="937080"/>
            <a:ext cx="3877920" cy="435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0" y="1131840"/>
            <a:ext cx="13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817560" y="928800"/>
            <a:ext cx="405720" cy="40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5265720" y="1131840"/>
            <a:ext cx="387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0F85752C-4C0C-4D8D-87FB-5E697207E08B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-6120" y="2571840"/>
            <a:ext cx="1984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1117800" y="2288160"/>
            <a:ext cx="566640" cy="566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2022120" y="1693440"/>
            <a:ext cx="378756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5898960" y="2571840"/>
            <a:ext cx="3250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11FED337-5220-4010-A55E-5248E86C4D36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381320" y="922680"/>
            <a:ext cx="3877920" cy="435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381320" y="1650960"/>
            <a:ext cx="2333520" cy="3121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835080" y="1650960"/>
            <a:ext cx="2333520" cy="3121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88480" y="1650960"/>
            <a:ext cx="2333520" cy="3121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0" y="1131840"/>
            <a:ext cx="13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6"/>
          <p:cNvSpPr/>
          <p:nvPr/>
        </p:nvSpPr>
        <p:spPr>
          <a:xfrm>
            <a:off x="817560" y="928800"/>
            <a:ext cx="405720" cy="40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7"/>
          <p:cNvSpPr/>
          <p:nvPr/>
        </p:nvSpPr>
        <p:spPr>
          <a:xfrm>
            <a:off x="5265720" y="1131840"/>
            <a:ext cx="387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PlaceHolder 8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FEFF93CD-26EE-4CE1-9CC6-39E70C984A48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559E73E7-5E17-4B93-B69D-2431CF89C38B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6120" y="4513680"/>
            <a:ext cx="916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>
            <a:off x="4293720" y="4235400"/>
            <a:ext cx="556200" cy="55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PlaceHolder 3"/>
          <p:cNvSpPr>
            <a:spLocks noGrp="1"/>
          </p:cNvSpPr>
          <p:nvPr>
            <p:ph type="sldNum"/>
          </p:nvPr>
        </p:nvSpPr>
        <p:spPr>
          <a:xfrm>
            <a:off x="4297680" y="4791960"/>
            <a:ext cx="548280" cy="351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0DACE7B1-463A-49F2-8F11-5685E5C63D67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file:///images/IMG.html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1644840" y="1874520"/>
            <a:ext cx="7057080" cy="1596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br/>
            <a:r>
              <a:rPr b="1" lang="en-US" sz="2800" spc="-1" strike="noStrike">
                <a:solidFill>
                  <a:srgbClr val="000000"/>
                </a:solidFill>
                <a:latin typeface="Lora"/>
                <a:ea typeface="Lora"/>
              </a:rPr>
              <a:t>Pyladies Amsterdam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Lora"/>
                <a:ea typeface="Lora"/>
              </a:rPr>
              <a:t>Python Bootcamp: Data Analysis for Beginners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2" name="Group 2"/>
          <p:cNvGrpSpPr/>
          <p:nvPr/>
        </p:nvGrpSpPr>
        <p:grpSpPr>
          <a:xfrm>
            <a:off x="1299240" y="3511440"/>
            <a:ext cx="215640" cy="342000"/>
            <a:chOff x="1299240" y="3511440"/>
            <a:chExt cx="215640" cy="342000"/>
          </a:xfrm>
        </p:grpSpPr>
        <p:sp>
          <p:nvSpPr>
            <p:cNvPr id="293" name="CustomShape 3"/>
            <p:cNvSpPr/>
            <p:nvPr/>
          </p:nvSpPr>
          <p:spPr>
            <a:xfrm>
              <a:off x="1364040" y="3809880"/>
              <a:ext cx="85680" cy="187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4"/>
            <p:cNvSpPr/>
            <p:nvPr/>
          </p:nvSpPr>
          <p:spPr>
            <a:xfrm>
              <a:off x="1364040" y="3790440"/>
              <a:ext cx="85680" cy="187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5"/>
            <p:cNvSpPr/>
            <p:nvPr/>
          </p:nvSpPr>
          <p:spPr>
            <a:xfrm>
              <a:off x="1364040" y="3828600"/>
              <a:ext cx="85680" cy="2484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6"/>
            <p:cNvSpPr/>
            <p:nvPr/>
          </p:nvSpPr>
          <p:spPr>
            <a:xfrm>
              <a:off x="1355040" y="3629520"/>
              <a:ext cx="29520" cy="140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7"/>
            <p:cNvSpPr/>
            <p:nvPr/>
          </p:nvSpPr>
          <p:spPr>
            <a:xfrm>
              <a:off x="1299240" y="3511440"/>
              <a:ext cx="215640" cy="25812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8"/>
            <p:cNvSpPr/>
            <p:nvPr/>
          </p:nvSpPr>
          <p:spPr>
            <a:xfrm>
              <a:off x="1429560" y="3629520"/>
              <a:ext cx="29520" cy="140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9"/>
            <p:cNvSpPr/>
            <p:nvPr/>
          </p:nvSpPr>
          <p:spPr>
            <a:xfrm>
              <a:off x="1369440" y="3624480"/>
              <a:ext cx="75240" cy="1620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10"/>
            <p:cNvSpPr/>
            <p:nvPr/>
          </p:nvSpPr>
          <p:spPr>
            <a:xfrm>
              <a:off x="1364040" y="3772080"/>
              <a:ext cx="8568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01" name="Picture 2" descr="A close up of a logo&#10;&#10;Description automatically generated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7319160" y="270720"/>
            <a:ext cx="1694880" cy="1726200"/>
          </a:xfrm>
          <a:prstGeom prst="rect">
            <a:avLst/>
          </a:prstGeom>
          <a:ln>
            <a:noFill/>
          </a:ln>
        </p:spPr>
      </p:pic>
      <p:sp>
        <p:nvSpPr>
          <p:cNvPr id="302" name="CustomShape 11"/>
          <p:cNvSpPr/>
          <p:nvPr/>
        </p:nvSpPr>
        <p:spPr>
          <a:xfrm>
            <a:off x="5410080" y="4137840"/>
            <a:ext cx="3573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Lora"/>
                <a:ea typeface="Arial"/>
              </a:rPr>
              <a:t>Capstone Project – Team 11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130752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844560" y="1503000"/>
            <a:ext cx="716076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1 </a:t>
            </a:r>
            <a:r>
              <a:rPr b="0" lang="es-MX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Distribution of app prices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(number of available apps per price plotted as histogram)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34C45424-DFAE-4D55-BCD2-2BAF7CBDD345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pic>
        <p:nvPicPr>
          <p:cNvPr id="402" name="Picture 7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478440" y="2230200"/>
            <a:ext cx="5835600" cy="2095920"/>
          </a:xfrm>
          <a:prstGeom prst="rect">
            <a:avLst/>
          </a:prstGeom>
          <a:ln>
            <a:noFill/>
          </a:ln>
        </p:spPr>
      </p:pic>
      <p:sp>
        <p:nvSpPr>
          <p:cNvPr id="403" name="CustomShape 5"/>
          <p:cNvSpPr/>
          <p:nvPr/>
        </p:nvSpPr>
        <p:spPr>
          <a:xfrm>
            <a:off x="6314400" y="2512440"/>
            <a:ext cx="2547360" cy="17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Most of the apps available in AppStore is for free or for small amount of money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There are few very expensive apps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04" name="Group 6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05" name="CustomShape 7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8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9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10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11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13161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2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Number of apps for which current version rating is higher, the same or lower than for the previous versions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5CC94E6D-8726-4053-AA6B-A9B660FB5E27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414" name="CustomShape 5"/>
          <p:cNvSpPr/>
          <p:nvPr/>
        </p:nvSpPr>
        <p:spPr>
          <a:xfrm>
            <a:off x="4498920" y="2353680"/>
            <a:ext cx="393912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For majority of the apps, rating of the current version is the same as for the previous versions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A bit more apps get lower rating per current version than higher.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15" name="Group 6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16" name="CustomShape 7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8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9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10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11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21" name="Picture 4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468720" y="2216160"/>
            <a:ext cx="3410640" cy="248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13161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3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Number of languages supported in each app. Presented on histogram.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E5A3F190-D908-4072-8F05-3A1A9134F140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426" name="CustomShape 5"/>
          <p:cNvSpPr/>
          <p:nvPr/>
        </p:nvSpPr>
        <p:spPr>
          <a:xfrm>
            <a:off x="4498920" y="2353680"/>
            <a:ext cx="393912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Most apps has less than 5 languages, with most apps support one language (counts=3767). 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The maximum number of languages supported is 75 (in one application only)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27" name="Group 6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28" name="CustomShape 7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8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9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10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11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33" name="Picture 5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243720" y="2083680"/>
            <a:ext cx="3989160" cy="255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13251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4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Which genres get the most user feedback, which the least?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98E0AAA9-0EAA-4CD4-9514-C1381775278B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438" name="CustomShape 5"/>
          <p:cNvSpPr/>
          <p:nvPr/>
        </p:nvSpPr>
        <p:spPr>
          <a:xfrm>
            <a:off x="4498920" y="2353680"/>
            <a:ext cx="3939120" cy="17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Genre with the most user feedback is "Games"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genre with the least user feedback is "Medical“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It is important to point out that "Games" is by far the type of genre with the most user feedback.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39" name="Group 6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40" name="CustomShape 7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8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9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10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11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45" name="Picture 1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844560" y="1868400"/>
            <a:ext cx="3429360" cy="291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1311480" y="90648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5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How many apps are there per genre? what percentage do they represent?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F0DA211E-09BA-4ADF-8493-D3D24828BD15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9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450" name="CustomShape 5"/>
          <p:cNvSpPr/>
          <p:nvPr/>
        </p:nvSpPr>
        <p:spPr>
          <a:xfrm>
            <a:off x="804240" y="2329920"/>
            <a:ext cx="2980440" cy="17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More than half of the apps in the dataset belong to the "Game" category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The other top 5 categories represent much lower percentage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51" name="Group 6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52" name="CustomShape 7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8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9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10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11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57" name="Picture 1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4865400" y="2489040"/>
            <a:ext cx="2815560" cy="178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1311480" y="90648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Data Analysing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6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What is the relationship between average user rating and average price per category?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FBFE8FF7-8E79-4077-93D7-3D0B2F9A9F26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grpSp>
        <p:nvGrpSpPr>
          <p:cNvPr id="462" name="Group 5"/>
          <p:cNvGrpSpPr/>
          <p:nvPr/>
        </p:nvGrpSpPr>
        <p:grpSpPr>
          <a:xfrm>
            <a:off x="876240" y="1037160"/>
            <a:ext cx="288000" cy="199080"/>
            <a:chOff x="876240" y="1037160"/>
            <a:chExt cx="288000" cy="199080"/>
          </a:xfrm>
        </p:grpSpPr>
        <p:sp>
          <p:nvSpPr>
            <p:cNvPr id="463" name="CustomShape 6"/>
            <p:cNvSpPr/>
            <p:nvPr/>
          </p:nvSpPr>
          <p:spPr>
            <a:xfrm>
              <a:off x="876240" y="1037160"/>
              <a:ext cx="288000" cy="199080"/>
            </a:xfrm>
            <a:custGeom>
              <a:avLst/>
              <a:gdLst/>
              <a:ahLst/>
              <a:rect l="l" t="t" r="r" b="b"/>
              <a:pathLst>
                <a:path w="17586" h="12763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7"/>
            <p:cNvSpPr/>
            <p:nvPr/>
          </p:nvSpPr>
          <p:spPr>
            <a:xfrm>
              <a:off x="90108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8"/>
            <p:cNvSpPr/>
            <p:nvPr/>
          </p:nvSpPr>
          <p:spPr>
            <a:xfrm>
              <a:off x="1103400" y="1129680"/>
              <a:ext cx="50400" cy="82440"/>
            </a:xfrm>
            <a:custGeom>
              <a:avLst/>
              <a:gdLst/>
              <a:ahLst/>
              <a:rect l="l" t="t" r="r" b="b"/>
              <a:pathLst>
                <a:path w="3094" h="531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9"/>
            <p:cNvSpPr/>
            <p:nvPr/>
          </p:nvSpPr>
          <p:spPr>
            <a:xfrm>
              <a:off x="968400" y="1038240"/>
              <a:ext cx="50400" cy="173880"/>
            </a:xfrm>
            <a:custGeom>
              <a:avLst/>
              <a:gdLst/>
              <a:ahLst/>
              <a:rect l="l" t="t" r="r" b="b"/>
              <a:pathLst>
                <a:path w="3094" h="11156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10"/>
            <p:cNvSpPr/>
            <p:nvPr/>
          </p:nvSpPr>
          <p:spPr>
            <a:xfrm>
              <a:off x="1036080" y="1082520"/>
              <a:ext cx="50400" cy="129960"/>
            </a:xfrm>
            <a:custGeom>
              <a:avLst/>
              <a:gdLst/>
              <a:ahLst/>
              <a:rect l="l" t="t" r="r" b="b"/>
              <a:pathLst>
                <a:path w="3094" h="833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8" name="CustomShape 11"/>
          <p:cNvSpPr/>
          <p:nvPr/>
        </p:nvSpPr>
        <p:spPr>
          <a:xfrm>
            <a:off x="5669280" y="2083680"/>
            <a:ext cx="3108960" cy="29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MX" sz="1200" spc="-1" strike="noStrike">
                <a:solidFill>
                  <a:srgbClr val="000000"/>
                </a:solidFill>
                <a:latin typeface="Quattrocento Sans"/>
                <a:ea typeface="Arial"/>
              </a:rPr>
              <a:t>- random 10 categories used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MX" sz="1200" spc="-1" strike="noStrike">
                <a:solidFill>
                  <a:srgbClr val="000000"/>
                </a:solidFill>
                <a:latin typeface="Quattrocento Sans"/>
                <a:ea typeface="Arial"/>
              </a:rPr>
              <a:t>- bubble size = number of rating votes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MX" sz="1200" spc="-1" strike="noStrike">
                <a:solidFill>
                  <a:srgbClr val="000000"/>
                </a:solidFill>
                <a:latin typeface="Quattrocento Sans"/>
                <a:ea typeface="Arial"/>
              </a:rPr>
              <a:t>- </a:t>
            </a:r>
            <a:r>
              <a:rPr b="1" lang="es-MX" sz="1200" spc="-1" strike="noStrike">
                <a:solidFill>
                  <a:srgbClr val="000000"/>
                </a:solidFill>
                <a:latin typeface="Quattrocento Sans"/>
                <a:ea typeface="Arial"/>
                <a:hlinkClick r:id="rId1"/>
              </a:rPr>
              <a:t>interactive graph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People pay most in average for medicinal apps, but they have only mid-range rating</a:t>
            </a:r>
            <a:endParaRPr b="0" lang="en-US" sz="14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Shopping apps are free or cheap</a:t>
            </a:r>
            <a:endParaRPr b="0" lang="en-US" sz="14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Music apps are quite expensive, but also highly rated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469" name="" descr=""/>
          <p:cNvPicPr/>
          <p:nvPr/>
        </p:nvPicPr>
        <p:blipFill>
          <a:blip r:embed="rId2">
            <a:alphaModFix amt="50000"/>
          </a:blip>
          <a:srcRect l="0" t="11991" r="2400" b="20816"/>
          <a:stretch/>
        </p:blipFill>
        <p:spPr>
          <a:xfrm>
            <a:off x="457200" y="2011680"/>
            <a:ext cx="5029200" cy="230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2022120" y="1693440"/>
            <a:ext cx="37875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s-MX" sz="3000" spc="-1" strike="noStrike">
                <a:solidFill>
                  <a:srgbClr val="000000"/>
                </a:solidFill>
                <a:latin typeface="Lora"/>
                <a:ea typeface="Lora"/>
              </a:rPr>
              <a:t>A bit further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2022480" y="2815920"/>
            <a:ext cx="559116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Let’s start with the first set of slides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1134000" y="2291040"/>
            <a:ext cx="54360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Lora"/>
                <a:ea typeface="Lora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3" name="TextShape 4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2E4C8131-CEED-4B8D-8637-5ECEE0738750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474" name="Group 5"/>
          <p:cNvGrpSpPr/>
          <p:nvPr/>
        </p:nvGrpSpPr>
        <p:grpSpPr>
          <a:xfrm>
            <a:off x="4881600" y="2291040"/>
            <a:ext cx="371160" cy="371160"/>
            <a:chOff x="4881600" y="2291040"/>
            <a:chExt cx="371160" cy="371160"/>
          </a:xfrm>
        </p:grpSpPr>
        <p:sp>
          <p:nvSpPr>
            <p:cNvPr id="475" name="CustomShape 6"/>
            <p:cNvSpPr/>
            <p:nvPr/>
          </p:nvSpPr>
          <p:spPr>
            <a:xfrm>
              <a:off x="4881600" y="2291040"/>
              <a:ext cx="371160" cy="371160"/>
            </a:xfrm>
            <a:custGeom>
              <a:avLst/>
              <a:gdLst/>
              <a:ah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7"/>
            <p:cNvSpPr/>
            <p:nvPr/>
          </p:nvSpPr>
          <p:spPr>
            <a:xfrm>
              <a:off x="4898160" y="2584800"/>
              <a:ext cx="61200" cy="61200"/>
            </a:xfrm>
            <a:custGeom>
              <a:avLst/>
              <a:gdLst/>
              <a:ah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8"/>
            <p:cNvSpPr/>
            <p:nvPr/>
          </p:nvSpPr>
          <p:spPr>
            <a:xfrm>
              <a:off x="4945680" y="2620800"/>
              <a:ext cx="39240" cy="39240"/>
            </a:xfrm>
            <a:custGeom>
              <a:avLst/>
              <a:gdLst/>
              <a:ah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9"/>
            <p:cNvSpPr/>
            <p:nvPr/>
          </p:nvSpPr>
          <p:spPr>
            <a:xfrm>
              <a:off x="4884120" y="2559240"/>
              <a:ext cx="38880" cy="38880"/>
            </a:xfrm>
            <a:custGeom>
              <a:avLst/>
              <a:gdLst/>
              <a:ah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12567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A bit further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844560" y="143388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7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 How does the average user rating value depend on number of user rating counts (all version)?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4FEC196E-56E8-416F-B7FC-F84B083CB81E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2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483" name="CustomShape 5"/>
          <p:cNvSpPr/>
          <p:nvPr/>
        </p:nvSpPr>
        <p:spPr>
          <a:xfrm>
            <a:off x="4397760" y="3758760"/>
            <a:ext cx="428616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Rating is the highest for the group between 10k and 50k reviews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The lowest for apps below 10k reviews.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84" name="Picture 1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4329720" y="2247120"/>
            <a:ext cx="4076640" cy="1363680"/>
          </a:xfrm>
          <a:prstGeom prst="rect">
            <a:avLst/>
          </a:prstGeom>
          <a:ln>
            <a:noFill/>
          </a:ln>
        </p:spPr>
      </p:pic>
      <p:pic>
        <p:nvPicPr>
          <p:cNvPr id="485" name="Picture 2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671040" y="2176560"/>
            <a:ext cx="3519360" cy="2250720"/>
          </a:xfrm>
          <a:prstGeom prst="rect">
            <a:avLst/>
          </a:prstGeom>
          <a:ln>
            <a:noFill/>
          </a:ln>
        </p:spPr>
      </p:pic>
      <p:grpSp>
        <p:nvGrpSpPr>
          <p:cNvPr id="486" name="Group 6"/>
          <p:cNvGrpSpPr/>
          <p:nvPr/>
        </p:nvGrpSpPr>
        <p:grpSpPr>
          <a:xfrm>
            <a:off x="844560" y="968400"/>
            <a:ext cx="306000" cy="296640"/>
            <a:chOff x="844560" y="968400"/>
            <a:chExt cx="306000" cy="296640"/>
          </a:xfrm>
        </p:grpSpPr>
        <p:sp>
          <p:nvSpPr>
            <p:cNvPr id="487" name="CustomShape 7"/>
            <p:cNvSpPr/>
            <p:nvPr/>
          </p:nvSpPr>
          <p:spPr>
            <a:xfrm>
              <a:off x="844560" y="968400"/>
              <a:ext cx="306000" cy="296640"/>
            </a:xfrm>
            <a:custGeom>
              <a:avLst/>
              <a:gdLst/>
              <a:ah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8"/>
            <p:cNvSpPr/>
            <p:nvPr/>
          </p:nvSpPr>
          <p:spPr>
            <a:xfrm>
              <a:off x="857880" y="1203120"/>
              <a:ext cx="50400" cy="48600"/>
            </a:xfrm>
            <a:custGeom>
              <a:avLst/>
              <a:gdLst/>
              <a:ah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9"/>
            <p:cNvSpPr/>
            <p:nvPr/>
          </p:nvSpPr>
          <p:spPr>
            <a:xfrm>
              <a:off x="897120" y="1231920"/>
              <a:ext cx="32040" cy="31320"/>
            </a:xfrm>
            <a:custGeom>
              <a:avLst/>
              <a:gdLst/>
              <a:ah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10"/>
            <p:cNvSpPr/>
            <p:nvPr/>
          </p:nvSpPr>
          <p:spPr>
            <a:xfrm>
              <a:off x="846720" y="1182960"/>
              <a:ext cx="32040" cy="31320"/>
            </a:xfrm>
            <a:custGeom>
              <a:avLst/>
              <a:gdLst/>
              <a:ah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12567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A bit further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7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Arial"/>
              </a:rPr>
              <a:t>Does the user rating value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Arial"/>
              </a:rPr>
              <a:t>(all versions)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Arial"/>
              </a:rPr>
              <a:t> correlate with any other variable?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B2EB2B49-42C3-4464-84E1-9B5D8B7BCB00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495" name="CustomShape 5"/>
          <p:cNvSpPr/>
          <p:nvPr/>
        </p:nvSpPr>
        <p:spPr>
          <a:xfrm>
            <a:off x="6331320" y="1990080"/>
            <a:ext cx="2629800" cy="26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very strong correlation with user rating of actual version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mid-range correlation with number of screenshots showed for display  (ipadSc_urls.num)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other correlations found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grpSp>
        <p:nvGrpSpPr>
          <p:cNvPr id="496" name="Group 6"/>
          <p:cNvGrpSpPr/>
          <p:nvPr/>
        </p:nvGrpSpPr>
        <p:grpSpPr>
          <a:xfrm>
            <a:off x="844560" y="968400"/>
            <a:ext cx="306000" cy="296640"/>
            <a:chOff x="844560" y="968400"/>
            <a:chExt cx="306000" cy="296640"/>
          </a:xfrm>
        </p:grpSpPr>
        <p:sp>
          <p:nvSpPr>
            <p:cNvPr id="497" name="CustomShape 7"/>
            <p:cNvSpPr/>
            <p:nvPr/>
          </p:nvSpPr>
          <p:spPr>
            <a:xfrm>
              <a:off x="844560" y="968400"/>
              <a:ext cx="306000" cy="296640"/>
            </a:xfrm>
            <a:custGeom>
              <a:avLst/>
              <a:gdLst/>
              <a:ah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8"/>
            <p:cNvSpPr/>
            <p:nvPr/>
          </p:nvSpPr>
          <p:spPr>
            <a:xfrm>
              <a:off x="857880" y="1203120"/>
              <a:ext cx="50400" cy="48600"/>
            </a:xfrm>
            <a:custGeom>
              <a:avLst/>
              <a:gdLst/>
              <a:ah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9"/>
            <p:cNvSpPr/>
            <p:nvPr/>
          </p:nvSpPr>
          <p:spPr>
            <a:xfrm>
              <a:off x="897120" y="1231920"/>
              <a:ext cx="32040" cy="31320"/>
            </a:xfrm>
            <a:custGeom>
              <a:avLst/>
              <a:gdLst/>
              <a:ah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10"/>
            <p:cNvSpPr/>
            <p:nvPr/>
          </p:nvSpPr>
          <p:spPr>
            <a:xfrm>
              <a:off x="846720" y="1182960"/>
              <a:ext cx="32040" cy="31320"/>
            </a:xfrm>
            <a:custGeom>
              <a:avLst/>
              <a:gdLst/>
              <a:ah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01" name="Picture 3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636840" y="2011680"/>
            <a:ext cx="5489640" cy="251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1256760" y="907560"/>
            <a:ext cx="4177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A bit further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844560" y="1423800"/>
            <a:ext cx="769860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s-MX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8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What are the most commonly used words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Arial"/>
              </a:rPr>
              <a:t>(with more than 5 letters)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 in the apps description?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061BB13B-E407-4500-B5FA-57A46E7CFF93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5" name="CustomShape 4"/>
          <p:cNvSpPr/>
          <p:nvPr/>
        </p:nvSpPr>
        <p:spPr>
          <a:xfrm>
            <a:off x="325440" y="458568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pic>
        <p:nvPicPr>
          <p:cNvPr id="506" name="Picture 1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2186640" y="1920240"/>
            <a:ext cx="4397040" cy="2650680"/>
          </a:xfrm>
          <a:prstGeom prst="rect">
            <a:avLst/>
          </a:prstGeom>
          <a:ln>
            <a:noFill/>
          </a:ln>
        </p:spPr>
      </p:pic>
      <p:grpSp>
        <p:nvGrpSpPr>
          <p:cNvPr id="507" name="Group 5"/>
          <p:cNvGrpSpPr/>
          <p:nvPr/>
        </p:nvGrpSpPr>
        <p:grpSpPr>
          <a:xfrm>
            <a:off x="844560" y="968400"/>
            <a:ext cx="306000" cy="296640"/>
            <a:chOff x="844560" y="968400"/>
            <a:chExt cx="306000" cy="296640"/>
          </a:xfrm>
        </p:grpSpPr>
        <p:sp>
          <p:nvSpPr>
            <p:cNvPr id="508" name="CustomShape 6"/>
            <p:cNvSpPr/>
            <p:nvPr/>
          </p:nvSpPr>
          <p:spPr>
            <a:xfrm>
              <a:off x="844560" y="968400"/>
              <a:ext cx="306000" cy="296640"/>
            </a:xfrm>
            <a:custGeom>
              <a:avLst/>
              <a:gdLst/>
              <a:ah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7"/>
            <p:cNvSpPr/>
            <p:nvPr/>
          </p:nvSpPr>
          <p:spPr>
            <a:xfrm>
              <a:off x="857880" y="1203120"/>
              <a:ext cx="50400" cy="48600"/>
            </a:xfrm>
            <a:custGeom>
              <a:avLst/>
              <a:gdLst/>
              <a:ah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8"/>
            <p:cNvSpPr/>
            <p:nvPr/>
          </p:nvSpPr>
          <p:spPr>
            <a:xfrm>
              <a:off x="897120" y="1231920"/>
              <a:ext cx="32040" cy="31320"/>
            </a:xfrm>
            <a:custGeom>
              <a:avLst/>
              <a:gdLst/>
              <a:ah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9"/>
            <p:cNvSpPr/>
            <p:nvPr/>
          </p:nvSpPr>
          <p:spPr>
            <a:xfrm>
              <a:off x="846720" y="1182960"/>
              <a:ext cx="32040" cy="31320"/>
            </a:xfrm>
            <a:custGeom>
              <a:avLst/>
              <a:gdLst/>
              <a:ah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2" name="TextShape 10"/>
          <p:cNvSpPr txBox="1"/>
          <p:nvPr/>
        </p:nvSpPr>
        <p:spPr>
          <a:xfrm>
            <a:off x="6815520" y="2286000"/>
            <a:ext cx="1962720" cy="199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Conclusion: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pPr algn="ctr"/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Just have a look :)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5760" y="4599360"/>
            <a:ext cx="9137880" cy="543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TextShape 2"/>
          <p:cNvSpPr txBox="1"/>
          <p:nvPr/>
        </p:nvSpPr>
        <p:spPr>
          <a:xfrm>
            <a:off x="1381320" y="922680"/>
            <a:ext cx="5194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ora"/>
                <a:ea typeface="Lora"/>
              </a:rPr>
              <a:t>Analysis of Mobile Apps Data from AppStore</a:t>
            </a:r>
            <a:br/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5" name="Group 3"/>
          <p:cNvGrpSpPr/>
          <p:nvPr/>
        </p:nvGrpSpPr>
        <p:grpSpPr>
          <a:xfrm>
            <a:off x="916560" y="1019880"/>
            <a:ext cx="214200" cy="214200"/>
            <a:chOff x="916560" y="1019880"/>
            <a:chExt cx="214200" cy="214200"/>
          </a:xfrm>
        </p:grpSpPr>
        <p:sp>
          <p:nvSpPr>
            <p:cNvPr id="306" name="CustomShape 4"/>
            <p:cNvSpPr/>
            <p:nvPr/>
          </p:nvSpPr>
          <p:spPr>
            <a:xfrm>
              <a:off x="916560" y="1142640"/>
              <a:ext cx="91440" cy="9144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5"/>
            <p:cNvSpPr/>
            <p:nvPr/>
          </p:nvSpPr>
          <p:spPr>
            <a:xfrm>
              <a:off x="1045080" y="1019880"/>
              <a:ext cx="85680" cy="8568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6"/>
            <p:cNvSpPr/>
            <p:nvPr/>
          </p:nvSpPr>
          <p:spPr>
            <a:xfrm>
              <a:off x="950040" y="1052640"/>
              <a:ext cx="147600" cy="14760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7"/>
            <p:cNvSpPr/>
            <p:nvPr/>
          </p:nvSpPr>
          <p:spPr>
            <a:xfrm>
              <a:off x="1024200" y="1079280"/>
              <a:ext cx="24120" cy="2412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0" name="CustomShape 8"/>
          <p:cNvSpPr/>
          <p:nvPr/>
        </p:nvSpPr>
        <p:spPr>
          <a:xfrm>
            <a:off x="1381320" y="1578240"/>
            <a:ext cx="3226320" cy="22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Team members: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Agnieszka Kasztalska (Poland)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Daniela Nyblova (Slovakia)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Alexia Wpy (Hong Kong)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Melissa Charfuelán Aguirre (Colombia)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11" name="CustomShape 9"/>
          <p:cNvSpPr/>
          <p:nvPr/>
        </p:nvSpPr>
        <p:spPr>
          <a:xfrm>
            <a:off x="4990680" y="1431360"/>
            <a:ext cx="3367080" cy="2850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Dataset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AppleStore.csv (17 columns, 7147 rows)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AppleStore_description.csv (4 columns, 7147 rows)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License: GPL 2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Source: Mobile App Store Dataset from Kaggle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Libraries used for analysis: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Pandas, Matplotlib, Seaborn, Plotly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2" name="CustomShape 10"/>
          <p:cNvSpPr/>
          <p:nvPr/>
        </p:nvSpPr>
        <p:spPr>
          <a:xfrm>
            <a:off x="675720" y="463284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313" name="TextShape 11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501FCE38-6C99-42F5-A6B7-503F4B5AE89D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14" name="CustomShape 12"/>
          <p:cNvSpPr/>
          <p:nvPr/>
        </p:nvSpPr>
        <p:spPr>
          <a:xfrm>
            <a:off x="6490080" y="588960"/>
            <a:ext cx="369000" cy="430560"/>
          </a:xfrm>
          <a:custGeom>
            <a:avLst/>
            <a:gdLst/>
            <a:ahLst/>
            <a:rect l="l" t="t" r="r" b="b"/>
            <a:pathLst>
              <a:path w="15978" h="2050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3"/>
          <p:cNvSpPr/>
          <p:nvPr/>
        </p:nvSpPr>
        <p:spPr>
          <a:xfrm>
            <a:off x="5959080" y="588960"/>
            <a:ext cx="300600" cy="430560"/>
          </a:xfrm>
          <a:custGeom>
            <a:avLst/>
            <a:gdLst/>
            <a:ahLst/>
            <a:rect l="l" t="t" r="r" b="b"/>
            <a:pathLst>
              <a:path w="11838" h="2050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6" name="Picture 14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7694280" y="3157920"/>
            <a:ext cx="1087920" cy="447120"/>
          </a:xfrm>
          <a:prstGeom prst="rect">
            <a:avLst/>
          </a:prstGeom>
          <a:ln>
            <a:noFill/>
          </a:ln>
        </p:spPr>
      </p:pic>
      <p:sp>
        <p:nvSpPr>
          <p:cNvPr id="317" name="CustomShape 14"/>
          <p:cNvSpPr/>
          <p:nvPr/>
        </p:nvSpPr>
        <p:spPr>
          <a:xfrm>
            <a:off x="1436400" y="3206880"/>
            <a:ext cx="2414520" cy="117576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5"/>
          <p:cNvSpPr/>
          <p:nvPr/>
        </p:nvSpPr>
        <p:spPr>
          <a:xfrm>
            <a:off x="2518200" y="3381480"/>
            <a:ext cx="125280" cy="120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6"/>
          <p:cNvSpPr/>
          <p:nvPr/>
        </p:nvSpPr>
        <p:spPr>
          <a:xfrm>
            <a:off x="1922400" y="3769920"/>
            <a:ext cx="114840" cy="10584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7"/>
          <p:cNvSpPr/>
          <p:nvPr/>
        </p:nvSpPr>
        <p:spPr>
          <a:xfrm>
            <a:off x="3278160" y="3601800"/>
            <a:ext cx="114840" cy="10584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18"/>
          <p:cNvSpPr/>
          <p:nvPr/>
        </p:nvSpPr>
        <p:spPr>
          <a:xfrm>
            <a:off x="4517280" y="1687680"/>
            <a:ext cx="0" cy="1913760"/>
          </a:xfrm>
          <a:prstGeom prst="line">
            <a:avLst/>
          </a:prstGeom>
          <a:ln>
            <a:solidFill>
              <a:srgbClr val="d3d1cd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1951560" y="2878920"/>
            <a:ext cx="52405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s-MX" sz="4800" spc="-1" strike="noStrike">
                <a:solidFill>
                  <a:srgbClr val="000000"/>
                </a:solidFill>
                <a:highlight>
                  <a:srgbClr val="ffcd00"/>
                </a:highlight>
                <a:latin typeface="Lora"/>
                <a:ea typeface="Lora"/>
              </a:rPr>
              <a:t>Thank you!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-6120" y="1668600"/>
            <a:ext cx="916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3"/>
          <p:cNvSpPr/>
          <p:nvPr/>
        </p:nvSpPr>
        <p:spPr>
          <a:xfrm>
            <a:off x="3470040" y="567000"/>
            <a:ext cx="2203200" cy="2203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6" name="Group 4"/>
          <p:cNvGrpSpPr/>
          <p:nvPr/>
        </p:nvGrpSpPr>
        <p:grpSpPr>
          <a:xfrm>
            <a:off x="4184280" y="855000"/>
            <a:ext cx="1034640" cy="1034640"/>
            <a:chOff x="4184280" y="855000"/>
            <a:chExt cx="1034640" cy="1034640"/>
          </a:xfrm>
        </p:grpSpPr>
        <p:sp>
          <p:nvSpPr>
            <p:cNvPr id="517" name="CustomShape 5"/>
            <p:cNvSpPr/>
            <p:nvPr/>
          </p:nvSpPr>
          <p:spPr>
            <a:xfrm>
              <a:off x="4567680" y="1238040"/>
              <a:ext cx="535680" cy="535680"/>
            </a:xfrm>
            <a:custGeom>
              <a:avLst/>
              <a:gdLst/>
              <a:ahLst/>
              <a:rect l="l" t="t" r="r" b="b"/>
              <a:pathLst>
                <a:path w="8452" h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6"/>
            <p:cNvSpPr/>
            <p:nvPr/>
          </p:nvSpPr>
          <p:spPr>
            <a:xfrm>
              <a:off x="4184280" y="855000"/>
              <a:ext cx="1034640" cy="1034640"/>
            </a:xfrm>
            <a:custGeom>
              <a:avLst/>
              <a:gdLst/>
              <a:ahLst/>
              <a:rect l="l" t="t" r="r" b="b"/>
              <a:pathLst>
                <a:path w="16318" h="16319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9" name="Group 7"/>
          <p:cNvGrpSpPr/>
          <p:nvPr/>
        </p:nvGrpSpPr>
        <p:grpSpPr>
          <a:xfrm>
            <a:off x="4090680" y="1991880"/>
            <a:ext cx="491400" cy="491400"/>
            <a:chOff x="4090680" y="1991880"/>
            <a:chExt cx="491400" cy="491400"/>
          </a:xfrm>
        </p:grpSpPr>
        <p:sp>
          <p:nvSpPr>
            <p:cNvPr id="520" name="CustomShape 8"/>
            <p:cNvSpPr/>
            <p:nvPr/>
          </p:nvSpPr>
          <p:spPr>
            <a:xfrm rot="21013200">
              <a:off x="4123440" y="2024640"/>
              <a:ext cx="425160" cy="425160"/>
            </a:xfrm>
            <a:custGeom>
              <a:avLst/>
              <a:gdLst/>
              <a:ah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9"/>
            <p:cNvSpPr/>
            <p:nvPr/>
          </p:nvSpPr>
          <p:spPr>
            <a:xfrm rot="21013200">
              <a:off x="4171680" y="2386080"/>
              <a:ext cx="69840" cy="69840"/>
            </a:xfrm>
            <a:custGeom>
              <a:avLst/>
              <a:gdLst/>
              <a:ah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10"/>
            <p:cNvSpPr/>
            <p:nvPr/>
          </p:nvSpPr>
          <p:spPr>
            <a:xfrm rot="21013200">
              <a:off x="4230000" y="2419560"/>
              <a:ext cx="44640" cy="44640"/>
            </a:xfrm>
            <a:custGeom>
              <a:avLst/>
              <a:gdLst/>
              <a:ah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11"/>
            <p:cNvSpPr/>
            <p:nvPr/>
          </p:nvSpPr>
          <p:spPr>
            <a:xfrm rot="21013200">
              <a:off x="4149000" y="2362320"/>
              <a:ext cx="44640" cy="44640"/>
            </a:xfrm>
            <a:custGeom>
              <a:avLst/>
              <a:gdLst/>
              <a:ah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4" name="CustomShape 12"/>
          <p:cNvSpPr/>
          <p:nvPr/>
        </p:nvSpPr>
        <p:spPr>
          <a:xfrm>
            <a:off x="3936960" y="1094040"/>
            <a:ext cx="161280" cy="15408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3"/>
          <p:cNvSpPr/>
          <p:nvPr/>
        </p:nvSpPr>
        <p:spPr>
          <a:xfrm rot="2697600">
            <a:off x="5002920" y="1884600"/>
            <a:ext cx="245160" cy="23400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4"/>
          <p:cNvSpPr/>
          <p:nvPr/>
        </p:nvSpPr>
        <p:spPr>
          <a:xfrm>
            <a:off x="5197320" y="1751040"/>
            <a:ext cx="97920" cy="9360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5"/>
          <p:cNvSpPr/>
          <p:nvPr/>
        </p:nvSpPr>
        <p:spPr>
          <a:xfrm rot="1280400">
            <a:off x="3824640" y="1559880"/>
            <a:ext cx="97920" cy="9360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TextShape 16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6F8FABA1-22C9-4965-B042-3224A132BEBD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9" name="TextShape 17"/>
          <p:cNvSpPr txBox="1"/>
          <p:nvPr/>
        </p:nvSpPr>
        <p:spPr>
          <a:xfrm>
            <a:off x="822960" y="4764600"/>
            <a:ext cx="72550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https://github.com/DanielaNy/Pyladies_Amsterdam_Capstone_Project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30" name="" descr=""/>
          <p:cNvPicPr/>
          <p:nvPr/>
        </p:nvPicPr>
        <p:blipFill>
          <a:blip r:embed="rId1">
            <a:alphaModFix amt="50000"/>
          </a:blip>
          <a:srcRect l="0" t="29387" r="0" b="26791"/>
          <a:stretch/>
        </p:blipFill>
        <p:spPr>
          <a:xfrm>
            <a:off x="231840" y="4764600"/>
            <a:ext cx="591120" cy="26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1381320" y="922680"/>
            <a:ext cx="51944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ora"/>
                <a:ea typeface="Lora"/>
              </a:rPr>
              <a:t>The datasets </a:t>
            </a:r>
            <a:br/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675720" y="463284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1069FEE4-5356-422B-8218-440FC4C2A671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325" name="Group 4"/>
          <p:cNvGrpSpPr/>
          <p:nvPr/>
        </p:nvGrpSpPr>
        <p:grpSpPr>
          <a:xfrm>
            <a:off x="906840" y="997920"/>
            <a:ext cx="197280" cy="245880"/>
            <a:chOff x="906840" y="997920"/>
            <a:chExt cx="197280" cy="245880"/>
          </a:xfrm>
        </p:grpSpPr>
        <p:sp>
          <p:nvSpPr>
            <p:cNvPr id="326" name="CustomShape 5"/>
            <p:cNvSpPr/>
            <p:nvPr/>
          </p:nvSpPr>
          <p:spPr>
            <a:xfrm>
              <a:off x="906840" y="1010160"/>
              <a:ext cx="187200" cy="233640"/>
            </a:xfrm>
            <a:custGeom>
              <a:avLst/>
              <a:gdLst/>
              <a:ahLst/>
              <a:rect l="l" t="t" r="r" b="b"/>
              <a:pathLst>
                <a:path w="15490" h="18924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6"/>
            <p:cNvSpPr/>
            <p:nvPr/>
          </p:nvSpPr>
          <p:spPr>
            <a:xfrm>
              <a:off x="921600" y="997920"/>
              <a:ext cx="182520" cy="228600"/>
            </a:xfrm>
            <a:custGeom>
              <a:avLst/>
              <a:gdLst/>
              <a:ahLst/>
              <a:rect l="l" t="t" r="r" b="b"/>
              <a:pathLst>
                <a:path w="15101" h="1851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7"/>
            <p:cNvSpPr/>
            <p:nvPr/>
          </p:nvSpPr>
          <p:spPr>
            <a:xfrm>
              <a:off x="951840" y="1159560"/>
              <a:ext cx="64440" cy="360"/>
            </a:xfrm>
            <a:custGeom>
              <a:avLst/>
              <a:gdLst/>
              <a:ahLst/>
              <a:rect l="l" t="t" r="r" b="b"/>
              <a:pathLst>
                <a:path w="5359" h="1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8"/>
            <p:cNvSpPr/>
            <p:nvPr/>
          </p:nvSpPr>
          <p:spPr>
            <a:xfrm>
              <a:off x="951840" y="1132560"/>
              <a:ext cx="12348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9"/>
            <p:cNvSpPr/>
            <p:nvPr/>
          </p:nvSpPr>
          <p:spPr>
            <a:xfrm>
              <a:off x="951840" y="1105200"/>
              <a:ext cx="12348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10"/>
            <p:cNvSpPr/>
            <p:nvPr/>
          </p:nvSpPr>
          <p:spPr>
            <a:xfrm>
              <a:off x="951840" y="1077840"/>
              <a:ext cx="123480" cy="360"/>
            </a:xfrm>
            <a:custGeom>
              <a:avLst/>
              <a:gdLst/>
              <a:ah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11"/>
            <p:cNvSpPr/>
            <p:nvPr/>
          </p:nvSpPr>
          <p:spPr>
            <a:xfrm>
              <a:off x="1063800" y="997920"/>
              <a:ext cx="40320" cy="41040"/>
            </a:xfrm>
            <a:custGeom>
              <a:avLst/>
              <a:gdLst/>
              <a:ahLst/>
              <a:rect l="l" t="t" r="r" b="b"/>
              <a:pathLst>
                <a:path w="3362" h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3" name="CustomShape 12"/>
          <p:cNvSpPr/>
          <p:nvPr/>
        </p:nvSpPr>
        <p:spPr>
          <a:xfrm>
            <a:off x="6969600" y="3654720"/>
            <a:ext cx="144648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Dataset 2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34" name="Picture 32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471960" y="3599280"/>
            <a:ext cx="6126120" cy="899640"/>
          </a:xfrm>
          <a:prstGeom prst="rect">
            <a:avLst/>
          </a:prstGeom>
          <a:ln>
            <a:noFill/>
          </a:ln>
        </p:spPr>
      </p:pic>
      <p:pic>
        <p:nvPicPr>
          <p:cNvPr id="335" name="Picture 33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412560" y="1635480"/>
            <a:ext cx="7292880" cy="1664640"/>
          </a:xfrm>
          <a:prstGeom prst="rect">
            <a:avLst/>
          </a:prstGeom>
          <a:ln>
            <a:noFill/>
          </a:ln>
        </p:spPr>
      </p:pic>
      <p:sp>
        <p:nvSpPr>
          <p:cNvPr id="336" name="CustomShape 13"/>
          <p:cNvSpPr/>
          <p:nvPr/>
        </p:nvSpPr>
        <p:spPr>
          <a:xfrm>
            <a:off x="7819920" y="1973880"/>
            <a:ext cx="144648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Dataset 1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1381320" y="9370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s-MX" sz="2000" spc="-1" strike="noStrike">
                <a:solidFill>
                  <a:srgbClr val="000000"/>
                </a:solidFill>
                <a:latin typeface="Lora"/>
                <a:ea typeface="Lora"/>
              </a:rPr>
              <a:t>The </a:t>
            </a:r>
            <a:r>
              <a:rPr b="1" lang="en-GB" sz="2000" spc="-1" strike="noStrike">
                <a:solidFill>
                  <a:srgbClr val="000000"/>
                </a:solidFill>
                <a:latin typeface="Lora"/>
                <a:ea typeface="Lora"/>
              </a:rPr>
              <a:t>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8" name="Group 2"/>
          <p:cNvGrpSpPr/>
          <p:nvPr/>
        </p:nvGrpSpPr>
        <p:grpSpPr>
          <a:xfrm>
            <a:off x="916560" y="1019880"/>
            <a:ext cx="214200" cy="214200"/>
            <a:chOff x="916560" y="1019880"/>
            <a:chExt cx="214200" cy="214200"/>
          </a:xfrm>
        </p:grpSpPr>
        <p:sp>
          <p:nvSpPr>
            <p:cNvPr id="339" name="CustomShape 3"/>
            <p:cNvSpPr/>
            <p:nvPr/>
          </p:nvSpPr>
          <p:spPr>
            <a:xfrm>
              <a:off x="916560" y="1142640"/>
              <a:ext cx="91440" cy="9144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4"/>
            <p:cNvSpPr/>
            <p:nvPr/>
          </p:nvSpPr>
          <p:spPr>
            <a:xfrm>
              <a:off x="1045080" y="1019880"/>
              <a:ext cx="85680" cy="8568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5"/>
            <p:cNvSpPr/>
            <p:nvPr/>
          </p:nvSpPr>
          <p:spPr>
            <a:xfrm>
              <a:off x="950040" y="1052640"/>
              <a:ext cx="147600" cy="14760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6"/>
            <p:cNvSpPr/>
            <p:nvPr/>
          </p:nvSpPr>
          <p:spPr>
            <a:xfrm>
              <a:off x="1024200" y="1079280"/>
              <a:ext cx="24120" cy="2412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3" name="CustomShape 7"/>
          <p:cNvSpPr/>
          <p:nvPr/>
        </p:nvSpPr>
        <p:spPr>
          <a:xfrm>
            <a:off x="1499760" y="2053080"/>
            <a:ext cx="1684800" cy="1684800"/>
          </a:xfrm>
          <a:prstGeom prst="ellipse">
            <a:avLst/>
          </a:prstGeom>
          <a:noFill/>
          <a:ln w="1144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Lora"/>
                <a:ea typeface="Lora"/>
              </a:rPr>
              <a:t>Data pre-processing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>
            <a:off x="6721200" y="2053080"/>
            <a:ext cx="1684800" cy="1684800"/>
          </a:xfrm>
          <a:prstGeom prst="ellipse">
            <a:avLst/>
          </a:prstGeom>
          <a:noFill/>
          <a:ln w="1144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Lora"/>
                <a:ea typeface="Lora"/>
              </a:rPr>
              <a:t>A bit further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5" name="CustomShape 9"/>
          <p:cNvSpPr/>
          <p:nvPr/>
        </p:nvSpPr>
        <p:spPr>
          <a:xfrm>
            <a:off x="4110480" y="2053080"/>
            <a:ext cx="1684800" cy="1684800"/>
          </a:xfrm>
          <a:prstGeom prst="ellipse">
            <a:avLst/>
          </a:prstGeom>
          <a:noFill/>
          <a:ln w="1144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CustomShape 10"/>
          <p:cNvSpPr/>
          <p:nvPr/>
        </p:nvSpPr>
        <p:spPr>
          <a:xfrm>
            <a:off x="3184560" y="2895480"/>
            <a:ext cx="92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1"/>
          <p:cNvSpPr/>
          <p:nvPr/>
        </p:nvSpPr>
        <p:spPr>
          <a:xfrm>
            <a:off x="5795280" y="2895480"/>
            <a:ext cx="92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TextShape 1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20CE4A9B-5F03-45D4-82C0-357379770F7C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49" name="CustomShape 13"/>
          <p:cNvSpPr/>
          <p:nvPr/>
        </p:nvSpPr>
        <p:spPr>
          <a:xfrm>
            <a:off x="675720" y="463284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2022120" y="1693440"/>
            <a:ext cx="37875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s-MX" sz="3000" spc="-1" strike="noStrike">
                <a:solidFill>
                  <a:srgbClr val="000000"/>
                </a:solidFill>
                <a:latin typeface="Lora"/>
                <a:ea typeface="Lora"/>
              </a:rPr>
              <a:t>Pre-processing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2022480" y="2815920"/>
            <a:ext cx="559116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Let’s start with the</a:t>
            </a:r>
            <a:r>
              <a:rPr b="0" lang="es-MX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 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1134000" y="2291040"/>
            <a:ext cx="54360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Lora"/>
                <a:ea typeface="Lora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3" name="TextShape 4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80DEA532-9BB5-465E-89FD-194D2EF123B2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354" name="Group 5"/>
          <p:cNvGrpSpPr/>
          <p:nvPr/>
        </p:nvGrpSpPr>
        <p:grpSpPr>
          <a:xfrm>
            <a:off x="5185080" y="2327400"/>
            <a:ext cx="342360" cy="349920"/>
            <a:chOff x="5185080" y="2327400"/>
            <a:chExt cx="342360" cy="349920"/>
          </a:xfrm>
        </p:grpSpPr>
        <p:sp>
          <p:nvSpPr>
            <p:cNvPr id="355" name="CustomShape 6"/>
            <p:cNvSpPr/>
            <p:nvPr/>
          </p:nvSpPr>
          <p:spPr>
            <a:xfrm>
              <a:off x="5185080" y="2327400"/>
              <a:ext cx="264240" cy="26424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7"/>
            <p:cNvSpPr/>
            <p:nvPr/>
          </p:nvSpPr>
          <p:spPr>
            <a:xfrm>
              <a:off x="5215680" y="2358360"/>
              <a:ext cx="202680" cy="20268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8"/>
            <p:cNvSpPr/>
            <p:nvPr/>
          </p:nvSpPr>
          <p:spPr>
            <a:xfrm>
              <a:off x="5245920" y="2388960"/>
              <a:ext cx="70920" cy="7092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9"/>
            <p:cNvSpPr/>
            <p:nvPr/>
          </p:nvSpPr>
          <p:spPr>
            <a:xfrm>
              <a:off x="5398200" y="2548800"/>
              <a:ext cx="129240" cy="12852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1381320" y="9370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s-MX" sz="2000" spc="-1" strike="noStrike">
                <a:solidFill>
                  <a:srgbClr val="000000"/>
                </a:solidFill>
                <a:latin typeface="Lora"/>
                <a:ea typeface="Lora"/>
              </a:rPr>
              <a:t>Data pre-processing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3595320" y="1808640"/>
            <a:ext cx="2398680" cy="239868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Merging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1545840" y="1808640"/>
            <a:ext cx="2398680" cy="2398680"/>
          </a:xfrm>
          <a:prstGeom prst="ellipse">
            <a:avLst/>
          </a:prstGeom>
          <a:solidFill>
            <a:srgbClr val="000000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Reading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5644800" y="1808640"/>
            <a:ext cx="2398680" cy="2398680"/>
          </a:xfrm>
          <a:prstGeom prst="ellipse">
            <a:avLst/>
          </a:prstGeom>
          <a:solidFill>
            <a:srgbClr val="000000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Cleaning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63" name="TextShape 5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849955A7-59D3-4BD1-8108-2D7240310BDD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675720" y="463284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grpSp>
        <p:nvGrpSpPr>
          <p:cNvPr id="365" name="Group 7"/>
          <p:cNvGrpSpPr/>
          <p:nvPr/>
        </p:nvGrpSpPr>
        <p:grpSpPr>
          <a:xfrm>
            <a:off x="878400" y="1019160"/>
            <a:ext cx="299520" cy="222840"/>
            <a:chOff x="878400" y="1019160"/>
            <a:chExt cx="299520" cy="222840"/>
          </a:xfrm>
        </p:grpSpPr>
        <p:sp>
          <p:nvSpPr>
            <p:cNvPr id="366" name="CustomShape 8"/>
            <p:cNvSpPr/>
            <p:nvPr/>
          </p:nvSpPr>
          <p:spPr>
            <a:xfrm>
              <a:off x="878400" y="1019160"/>
              <a:ext cx="201600" cy="201960"/>
            </a:xfrm>
            <a:custGeom>
              <a:avLst/>
              <a:gdLst/>
              <a:ahLst/>
              <a:rect l="l" t="t" r="r" b="b"/>
              <a:pathLst>
                <a:path w="13956" h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9"/>
            <p:cNvSpPr/>
            <p:nvPr/>
          </p:nvSpPr>
          <p:spPr>
            <a:xfrm>
              <a:off x="1063440" y="1127160"/>
              <a:ext cx="114480" cy="114840"/>
            </a:xfrm>
            <a:custGeom>
              <a:avLst/>
              <a:gdLst/>
              <a:ahLst/>
              <a:rect l="l" t="t" r="r" b="b"/>
              <a:pathLst>
                <a:path w="7941" h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1381320" y="9370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s-MX" sz="2000" spc="-1" strike="noStrike">
                <a:solidFill>
                  <a:srgbClr val="000000"/>
                </a:solidFill>
                <a:latin typeface="Lora"/>
                <a:ea typeface="Lora"/>
              </a:rPr>
              <a:t>Pre – processing </a:t>
            </a:r>
            <a:r>
              <a:rPr b="1" lang="es-MX" sz="2000" spc="-1" strike="noStrike">
                <a:solidFill>
                  <a:srgbClr val="000000"/>
                </a:solidFill>
                <a:highlight>
                  <a:srgbClr val="ffcd00"/>
                </a:highlight>
                <a:latin typeface="Lora"/>
                <a:ea typeface="Lora"/>
              </a:rPr>
              <a:t>Findings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B9CCA8A7-7205-4CD9-8572-CF740D93DB2C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70" name="Picture 1" descr=""/>
          <p:cNvPicPr/>
          <p:nvPr/>
        </p:nvPicPr>
        <p:blipFill>
          <a:blip r:embed="rId1">
            <a:alphaModFix amt="50000"/>
          </a:blip>
          <a:srcRect l="0" t="15744" r="0" b="8253"/>
          <a:stretch/>
        </p:blipFill>
        <p:spPr>
          <a:xfrm>
            <a:off x="540000" y="1688400"/>
            <a:ext cx="2990880" cy="2864880"/>
          </a:xfrm>
          <a:prstGeom prst="rect">
            <a:avLst/>
          </a:prstGeom>
          <a:ln>
            <a:noFill/>
          </a:ln>
        </p:spPr>
      </p:pic>
      <p:pic>
        <p:nvPicPr>
          <p:cNvPr id="371" name="Picture 2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6595560" y="2134800"/>
            <a:ext cx="1643400" cy="2639880"/>
          </a:xfrm>
          <a:prstGeom prst="rect">
            <a:avLst/>
          </a:prstGeom>
          <a:ln>
            <a:noFill/>
          </a:ln>
        </p:spPr>
      </p:pic>
      <p:sp>
        <p:nvSpPr>
          <p:cNvPr id="372" name="CustomShape 3"/>
          <p:cNvSpPr/>
          <p:nvPr/>
        </p:nvSpPr>
        <p:spPr>
          <a:xfrm>
            <a:off x="3946320" y="2527560"/>
            <a:ext cx="2053800" cy="17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Total rows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Total columns: 19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Total rows: 7197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Datatypes: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Float 64 = 3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Int 64 = 10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Object = 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3" name="Line 4"/>
          <p:cNvSpPr/>
          <p:nvPr/>
        </p:nvSpPr>
        <p:spPr>
          <a:xfrm>
            <a:off x="6104880" y="1839600"/>
            <a:ext cx="0" cy="2716560"/>
          </a:xfrm>
          <a:prstGeom prst="line">
            <a:avLst/>
          </a:prstGeom>
          <a:ln>
            <a:solidFill>
              <a:srgbClr val="d3d1cd"/>
            </a:solidFill>
            <a:rou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74" name="CustomShape 5"/>
          <p:cNvSpPr/>
          <p:nvPr/>
        </p:nvSpPr>
        <p:spPr>
          <a:xfrm rot="16200000">
            <a:off x="7356240" y="1119600"/>
            <a:ext cx="151560" cy="18784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9c8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6"/>
          <p:cNvSpPr/>
          <p:nvPr/>
        </p:nvSpPr>
        <p:spPr>
          <a:xfrm>
            <a:off x="6595560" y="1555920"/>
            <a:ext cx="2053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Total NaNs: </a:t>
            </a:r>
            <a:r>
              <a:rPr b="0" lang="es-MX" sz="1400" spc="-1" strike="noStrike">
                <a:solidFill>
                  <a:srgbClr val="000000"/>
                </a:solidFill>
                <a:latin typeface="Quattrocento Sans"/>
                <a:ea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CustomShape 7"/>
          <p:cNvSpPr/>
          <p:nvPr/>
        </p:nvSpPr>
        <p:spPr>
          <a:xfrm>
            <a:off x="3682440" y="1528560"/>
            <a:ext cx="155880" cy="32385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9c8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7" name="Group 8"/>
          <p:cNvGrpSpPr/>
          <p:nvPr/>
        </p:nvGrpSpPr>
        <p:grpSpPr>
          <a:xfrm>
            <a:off x="881280" y="991800"/>
            <a:ext cx="273960" cy="266040"/>
            <a:chOff x="881280" y="991800"/>
            <a:chExt cx="273960" cy="266040"/>
          </a:xfrm>
        </p:grpSpPr>
        <p:sp>
          <p:nvSpPr>
            <p:cNvPr id="378" name="CustomShape 9"/>
            <p:cNvSpPr/>
            <p:nvPr/>
          </p:nvSpPr>
          <p:spPr>
            <a:xfrm>
              <a:off x="881280" y="991800"/>
              <a:ext cx="211320" cy="20124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10"/>
            <p:cNvSpPr/>
            <p:nvPr/>
          </p:nvSpPr>
          <p:spPr>
            <a:xfrm>
              <a:off x="905760" y="1015200"/>
              <a:ext cx="162000" cy="15444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11"/>
            <p:cNvSpPr/>
            <p:nvPr/>
          </p:nvSpPr>
          <p:spPr>
            <a:xfrm>
              <a:off x="929880" y="1038600"/>
              <a:ext cx="56520" cy="5364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12"/>
            <p:cNvSpPr/>
            <p:nvPr/>
          </p:nvSpPr>
          <p:spPr>
            <a:xfrm>
              <a:off x="1051920" y="1159920"/>
              <a:ext cx="103320" cy="9792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2" name="CustomShape 13"/>
          <p:cNvSpPr/>
          <p:nvPr/>
        </p:nvSpPr>
        <p:spPr>
          <a:xfrm>
            <a:off x="540000" y="466812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2022120" y="1693440"/>
            <a:ext cx="37875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s-MX" sz="3000" spc="-1" strike="noStrike">
                <a:solidFill>
                  <a:srgbClr val="000000"/>
                </a:solidFill>
                <a:latin typeface="Lora"/>
                <a:ea typeface="Lora"/>
              </a:rPr>
              <a:t>Data Analysis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2022480" y="2815920"/>
            <a:ext cx="559116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Continuining with the exploration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1134000" y="2291040"/>
            <a:ext cx="54360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Lora"/>
                <a:ea typeface="Lora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6" name="TextShape 4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A8CFD3A4-E72B-4468-82E3-BEF3BE525481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387" name="Group 5"/>
          <p:cNvGrpSpPr/>
          <p:nvPr/>
        </p:nvGrpSpPr>
        <p:grpSpPr>
          <a:xfrm>
            <a:off x="5081040" y="2407320"/>
            <a:ext cx="333360" cy="328680"/>
            <a:chOff x="5081040" y="2407320"/>
            <a:chExt cx="333360" cy="328680"/>
          </a:xfrm>
        </p:grpSpPr>
        <p:sp>
          <p:nvSpPr>
            <p:cNvPr id="388" name="CustomShape 6"/>
            <p:cNvSpPr/>
            <p:nvPr/>
          </p:nvSpPr>
          <p:spPr>
            <a:xfrm>
              <a:off x="5081040" y="2421000"/>
              <a:ext cx="315000" cy="315000"/>
            </a:xfrm>
            <a:custGeom>
              <a:avLst/>
              <a:gdLst/>
              <a:ahLst/>
              <a:rect l="l" t="t" r="r" b="b"/>
              <a:pathLst>
                <a:path w="15004" h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7"/>
            <p:cNvSpPr/>
            <p:nvPr/>
          </p:nvSpPr>
          <p:spPr>
            <a:xfrm>
              <a:off x="5259240" y="2407320"/>
              <a:ext cx="110160" cy="128520"/>
            </a:xfrm>
            <a:custGeom>
              <a:avLst/>
              <a:gdLst/>
              <a:ahLst/>
              <a:rect l="l" t="t" r="r" b="b"/>
              <a:pathLst>
                <a:path w="5261" h="6138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8"/>
            <p:cNvSpPr/>
            <p:nvPr/>
          </p:nvSpPr>
          <p:spPr>
            <a:xfrm>
              <a:off x="5257080" y="2478960"/>
              <a:ext cx="157320" cy="81000"/>
            </a:xfrm>
            <a:custGeom>
              <a:avLst/>
              <a:gdLst/>
              <a:ahLst/>
              <a:rect l="l" t="t" r="r" b="b"/>
              <a:pathLst>
                <a:path w="7503" h="387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1381320" y="937080"/>
            <a:ext cx="387792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s-MX" sz="2000" spc="-1" strike="noStrike">
                <a:solidFill>
                  <a:srgbClr val="000000"/>
                </a:solidFill>
                <a:latin typeface="Lora"/>
                <a:ea typeface="Lora"/>
              </a:rPr>
              <a:t>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fld id="{77B4BD9B-D9D3-4A77-96A2-FA98D3013FF5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675720" y="4632840"/>
            <a:ext cx="7815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s-MX" sz="1100" spc="-1" strike="noStrike">
                <a:solidFill>
                  <a:srgbClr val="000000"/>
                </a:solidFill>
                <a:latin typeface="Lora"/>
                <a:ea typeface="Lora"/>
              </a:rPr>
              <a:t>Capstone Project | Team 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grpSp>
        <p:nvGrpSpPr>
          <p:cNvPr id="394" name="Group 4"/>
          <p:cNvGrpSpPr/>
          <p:nvPr/>
        </p:nvGrpSpPr>
        <p:grpSpPr>
          <a:xfrm>
            <a:off x="878400" y="1019160"/>
            <a:ext cx="299520" cy="222840"/>
            <a:chOff x="878400" y="1019160"/>
            <a:chExt cx="299520" cy="222840"/>
          </a:xfrm>
        </p:grpSpPr>
        <p:sp>
          <p:nvSpPr>
            <p:cNvPr id="395" name="CustomShape 5"/>
            <p:cNvSpPr/>
            <p:nvPr/>
          </p:nvSpPr>
          <p:spPr>
            <a:xfrm>
              <a:off x="878400" y="1019160"/>
              <a:ext cx="201600" cy="201960"/>
            </a:xfrm>
            <a:custGeom>
              <a:avLst/>
              <a:gdLst/>
              <a:ahLst/>
              <a:rect l="l" t="t" r="r" b="b"/>
              <a:pathLst>
                <a:path w="13956" h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6"/>
            <p:cNvSpPr/>
            <p:nvPr/>
          </p:nvSpPr>
          <p:spPr>
            <a:xfrm>
              <a:off x="1063440" y="1127160"/>
              <a:ext cx="114480" cy="114840"/>
            </a:xfrm>
            <a:custGeom>
              <a:avLst/>
              <a:gdLst/>
              <a:ahLst/>
              <a:rect l="l" t="t" r="r" b="b"/>
              <a:pathLst>
                <a:path w="7941" h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7" name="CustomShape 7"/>
          <p:cNvSpPr/>
          <p:nvPr/>
        </p:nvSpPr>
        <p:spPr>
          <a:xfrm>
            <a:off x="878400" y="1564560"/>
            <a:ext cx="7503120" cy="264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How does the distribution of apps per price look like?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For how many applications rating of the current version is higher than for the previous ones?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How many languages applications support?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Which genres get the most user feedback, which the least?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How many apps are there per genre? What percentage do they represent?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What is the relationship between average user rating and average price per category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How does the average user rating value depend on user rating counts (all version)?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Does the user rating valu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e (all versions)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correlate with any other variable? 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What are the most commonly used words (with more than 5 letters) in the apps’ description?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Application>LibreOffice/6.4.2.2$Linux_X86_64 LibreOffice_project/40$Build-2</Application>
  <Words>905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staff</dc:creator>
  <dc:description/>
  <dc:language>en-US</dc:language>
  <cp:lastModifiedBy/>
  <dcterms:modified xsi:type="dcterms:W3CDTF">2020-06-03T12:42:24Z</dcterms:modified>
  <cp:revision>40</cp:revision>
  <dc:subject/>
  <dc:title>Pyladies Amsterdam Python Bootcamp  Data Analysis for Beginners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