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DE43256-BA86-45AC-AF3F-FFEB4A2A4BC3}">
  <a:tblStyle styleId="{6DE43256-BA86-45AC-AF3F-FFEB4A2A4B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Montserrat-regular.fntdata"/><Relationship Id="rId14" Type="http://schemas.openxmlformats.org/officeDocument/2006/relationships/slide" Target="slides/slide8.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f1ac66ec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f1ac66ec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f1ac66ec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f1ac66ec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f1ac66ec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f1ac66ec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f1ac66ec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f1ac66ec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f1ac66ec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f1ac66ec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f1ac66ec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f1ac66ec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f1ac66ec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f1ac66ec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GMAPS</a:t>
            </a:r>
            <a:endParaRPr/>
          </a:p>
          <a:p>
            <a:pPr indent="0" lvl="0" marL="0" rtl="0" algn="ctr">
              <a:spcBef>
                <a:spcPts val="0"/>
              </a:spcBef>
              <a:spcAft>
                <a:spcPts val="0"/>
              </a:spcAft>
              <a:buNone/>
            </a:pPr>
            <a:r>
              <a:rPr lang="es-419"/>
              <a:t>DATOS ABIERTOS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419"/>
              <a:t>Daniela Otero</a:t>
            </a:r>
            <a:endParaRPr/>
          </a:p>
          <a:p>
            <a:pPr indent="0" lvl="0" marL="0" rtl="0" algn="r">
              <a:spcBef>
                <a:spcPts val="0"/>
              </a:spcBef>
              <a:spcAft>
                <a:spcPts val="0"/>
              </a:spcAft>
              <a:buNone/>
            </a:pPr>
            <a:r>
              <a:rPr lang="es-419"/>
              <a:t>Dilan Bustamante</a:t>
            </a:r>
            <a:endParaRPr/>
          </a:p>
          <a:p>
            <a:pPr indent="0" lvl="0" marL="0" rtl="0" algn="r">
              <a:spcBef>
                <a:spcPts val="0"/>
              </a:spcBef>
              <a:spcAft>
                <a:spcPts val="0"/>
              </a:spcAft>
              <a:buNone/>
            </a:pPr>
            <a:r>
              <a:rPr lang="es-419"/>
              <a:t>Cesar David Botin</a:t>
            </a:r>
            <a:r>
              <a:rPr lang="es-419"/>
              <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a:p>
          <a:p>
            <a:pPr indent="0" lvl="0" marL="0" rtl="0" algn="ctr">
              <a:spcBef>
                <a:spcPts val="0"/>
              </a:spcBef>
              <a:spcAft>
                <a:spcPts val="0"/>
              </a:spcAft>
              <a:buNone/>
            </a:pPr>
            <a:r>
              <a:rPr b="1" lang="es-419"/>
              <a:t>Identificación del problema</a:t>
            </a:r>
            <a:endParaRPr b="1"/>
          </a:p>
        </p:txBody>
      </p:sp>
      <p:sp>
        <p:nvSpPr>
          <p:cNvPr id="141" name="Google Shape;141;p14"/>
          <p:cNvSpPr txBox="1"/>
          <p:nvPr>
            <p:ph idx="1" type="body"/>
          </p:nvPr>
        </p:nvSpPr>
        <p:spPr>
          <a:xfrm>
            <a:off x="1297500" y="13854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Actualmente una de las mayores preocupaciones de salud, se centra en </a:t>
            </a:r>
            <a:r>
              <a:rPr lang="es-419"/>
              <a:t>cómo</a:t>
            </a:r>
            <a:r>
              <a:rPr lang="es-419"/>
              <a:t> la calidad del aire afecta la salud de los individuos que conviven en los centros urbanos. Por esta razón tomando los datos de calidad del aire reportados por el Instituto de Hidrología, Meteorología y Estudios Ambientales para el año 2017 se realizó un análisis georreferenciado a nivel del país, departamento y ciudad.</a:t>
            </a:r>
            <a:endParaRPr/>
          </a:p>
          <a:p>
            <a:pPr indent="0" lvl="0" marL="0" rtl="0" algn="l">
              <a:spcBef>
                <a:spcPts val="1600"/>
              </a:spcBef>
              <a:spcAft>
                <a:spcPts val="1600"/>
              </a:spcAft>
              <a:buNone/>
            </a:pPr>
            <a:r>
              <a:rPr lang="es-419"/>
              <a:t>Se requiere poder observar cuales son las ubicaciones que presentan mayor cantidad de días donde la contaminación supera los límites máximos recomendados.</a:t>
            </a:r>
            <a:endParaRPr/>
          </a:p>
        </p:txBody>
      </p:sp>
      <p:pic>
        <p:nvPicPr>
          <p:cNvPr id="142" name="Google Shape;142;p14"/>
          <p:cNvPicPr preferRelativeResize="0"/>
          <p:nvPr/>
        </p:nvPicPr>
        <p:blipFill>
          <a:blip r:embed="rId3">
            <a:alphaModFix/>
          </a:blip>
          <a:stretch>
            <a:fillRect/>
          </a:stretch>
        </p:blipFill>
        <p:spPr>
          <a:xfrm>
            <a:off x="3529587" y="3509000"/>
            <a:ext cx="2574725" cy="1505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s-419"/>
              <a:t>Requerimientos </a:t>
            </a:r>
            <a:endParaRPr b="1"/>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La solución del problema:</a:t>
            </a:r>
            <a:endParaRPr/>
          </a:p>
          <a:p>
            <a:pPr indent="0" lvl="0" marL="0" rtl="0" algn="l">
              <a:spcBef>
                <a:spcPts val="1600"/>
              </a:spcBef>
              <a:spcAft>
                <a:spcPts val="0"/>
              </a:spcAft>
              <a:buNone/>
            </a:pPr>
            <a:r>
              <a:rPr lang="es-419"/>
              <a:t>R1: Requiere visualizar el mapa de google y ver las locaciones que requiere la problemática.</a:t>
            </a:r>
            <a:endParaRPr/>
          </a:p>
          <a:p>
            <a:pPr indent="0" lvl="0" marL="0" rtl="0" algn="l">
              <a:spcBef>
                <a:spcPts val="1600"/>
              </a:spcBef>
              <a:spcAft>
                <a:spcPts val="0"/>
              </a:spcAft>
              <a:buNone/>
            </a:pPr>
            <a:r>
              <a:rPr lang="es-419"/>
              <a:t>R2: Requiere permitir leer los datos sacados de una base de datos real por medio de archivos planos.</a:t>
            </a:r>
            <a:endParaRPr/>
          </a:p>
          <a:p>
            <a:pPr indent="0" lvl="0" marL="0" rtl="0" algn="l">
              <a:spcBef>
                <a:spcPts val="1600"/>
              </a:spcBef>
              <a:spcAft>
                <a:spcPts val="0"/>
              </a:spcAft>
              <a:buNone/>
            </a:pPr>
            <a:r>
              <a:rPr lang="es-419"/>
              <a:t>R3: Requiere graficar todos los datos extraídos de la base de datos.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a:p>
          <a:p>
            <a:pPr indent="0" lvl="0" marL="0" rtl="0" algn="ctr">
              <a:spcBef>
                <a:spcPts val="0"/>
              </a:spcBef>
              <a:spcAft>
                <a:spcPts val="0"/>
              </a:spcAft>
              <a:buNone/>
            </a:pPr>
            <a:r>
              <a:rPr b="1" lang="es-419"/>
              <a:t>Recopilación de información</a:t>
            </a:r>
            <a:endParaRPr b="1"/>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¿Qué es la contaminación ambiental?</a:t>
            </a:r>
            <a:endParaRPr/>
          </a:p>
          <a:p>
            <a:pPr indent="0" lvl="0" marL="0" rtl="0" algn="l">
              <a:spcBef>
                <a:spcPts val="1600"/>
              </a:spcBef>
              <a:spcAft>
                <a:spcPts val="0"/>
              </a:spcAft>
              <a:buNone/>
            </a:pPr>
            <a:r>
              <a:rPr lang="es-419"/>
              <a:t>Se denomina contaminación ambiental a la presencia de componentes nocivos (ya sean químicos, físicos o biológicos) en el medio ambiente (entorno natural y artificial), que supongan un perjuicio para los seres vivos que lo habitan, incluyendo a los seres humanos. La contaminación ambiental está originada principalmente por causas derivadas de la actividad humana, como la emisión a la atmósfera de gases de efecto invernadero o la explotación desmedida de los recursos naturales.</a:t>
            </a:r>
            <a:endParaRPr/>
          </a:p>
          <a:p>
            <a:pPr indent="0" lvl="0" marL="0" rtl="0" algn="l">
              <a:spcBef>
                <a:spcPts val="1600"/>
              </a:spcBef>
              <a:spcAft>
                <a:spcPts val="0"/>
              </a:spcAft>
              <a:buNone/>
            </a:pPr>
            <a:r>
              <a:t/>
            </a:r>
            <a:endParaRPr/>
          </a:p>
          <a:p>
            <a:pPr indent="0" lvl="0" marL="0" rtl="0" algn="r">
              <a:spcBef>
                <a:spcPts val="1600"/>
              </a:spcBef>
              <a:spcAft>
                <a:spcPts val="0"/>
              </a:spcAft>
              <a:buNone/>
            </a:pPr>
            <a:r>
              <a:rPr lang="es-419" sz="800"/>
              <a:t>http://www.lineaverdeceutatrace.com/lv/consejos-ambientales/contaminantes/Que-es-la-contaminacion-ambiental.asp</a:t>
            </a:r>
            <a:endParaRPr sz="8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a:p>
          <a:p>
            <a:pPr indent="0" lvl="0" marL="0" rtl="0" algn="ctr">
              <a:spcBef>
                <a:spcPts val="0"/>
              </a:spcBef>
              <a:spcAft>
                <a:spcPts val="0"/>
              </a:spcAft>
              <a:buNone/>
            </a:pPr>
            <a:r>
              <a:rPr b="1" lang="es-419"/>
              <a:t>Búsqueda</a:t>
            </a:r>
            <a:r>
              <a:rPr b="1" lang="es-419"/>
              <a:t> de soluciones creativas</a:t>
            </a:r>
            <a:endParaRPr b="1"/>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Utilizando la metodología de lluvia de ideas:</a:t>
            </a:r>
            <a:endParaRPr/>
          </a:p>
          <a:p>
            <a:pPr indent="-311150" lvl="0" marL="457200" rtl="0" algn="l">
              <a:spcBef>
                <a:spcPts val="1600"/>
              </a:spcBef>
              <a:spcAft>
                <a:spcPts val="0"/>
              </a:spcAft>
              <a:buSzPts val="1300"/>
              <a:buAutoNum type="arabicParenR"/>
            </a:pPr>
            <a:r>
              <a:rPr lang="es-419"/>
              <a:t>Usar GMaps para visualizar los sitios donde se presenta más contaminación del aire</a:t>
            </a:r>
            <a:endParaRPr/>
          </a:p>
          <a:p>
            <a:pPr indent="-311150" lvl="0" marL="457200" rtl="0" algn="l">
              <a:spcBef>
                <a:spcPts val="0"/>
              </a:spcBef>
              <a:spcAft>
                <a:spcPts val="0"/>
              </a:spcAft>
              <a:buSzPts val="1300"/>
              <a:buAutoNum type="arabicParenR"/>
            </a:pPr>
            <a:r>
              <a:rPr lang="es-419"/>
              <a:t>Usar gráficas de barras para visualizar los cambios entre los datos</a:t>
            </a:r>
            <a:endParaRPr/>
          </a:p>
          <a:p>
            <a:pPr indent="-311150" lvl="0" marL="457200" rtl="0" algn="l">
              <a:spcBef>
                <a:spcPts val="0"/>
              </a:spcBef>
              <a:spcAft>
                <a:spcPts val="0"/>
              </a:spcAft>
              <a:buSzPts val="1300"/>
              <a:buAutoNum type="arabicParenR"/>
            </a:pPr>
            <a:r>
              <a:rPr lang="es-419"/>
              <a:t>Usar grafica de torta para visualizar los cambios entre los datos </a:t>
            </a:r>
            <a:endParaRPr/>
          </a:p>
          <a:p>
            <a:pPr indent="-311150" lvl="0" marL="457200" rtl="0" algn="l">
              <a:spcBef>
                <a:spcPts val="0"/>
              </a:spcBef>
              <a:spcAft>
                <a:spcPts val="0"/>
              </a:spcAft>
              <a:buSzPts val="1300"/>
              <a:buAutoNum type="arabicParenR"/>
            </a:pPr>
            <a:r>
              <a:rPr lang="es-419"/>
              <a:t>Usar diagrama de alambre para visualizar los cambios entre los datos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a:t>Transición de las ideas a los diseños preliminares</a:t>
            </a:r>
            <a:endParaRPr b="1"/>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Las siguientes ideas las </a:t>
            </a:r>
            <a:r>
              <a:rPr lang="es-419"/>
              <a:t>descartamos</a:t>
            </a:r>
            <a:r>
              <a:rPr lang="es-419"/>
              <a:t> tomando como base de criterio el desarrollo por completo y de forma efectiva lo que se nos está pidiendo en este caso con el desarrollo de la muestra de datos ambientales obtenidos:</a:t>
            </a:r>
            <a:endParaRPr/>
          </a:p>
          <a:p>
            <a:pPr indent="-311150" lvl="0" marL="457200" rtl="0" algn="l">
              <a:spcBef>
                <a:spcPts val="1600"/>
              </a:spcBef>
              <a:spcAft>
                <a:spcPts val="0"/>
              </a:spcAft>
              <a:buSzPts val="1300"/>
              <a:buChar char="●"/>
            </a:pPr>
            <a:r>
              <a:rPr lang="es-419"/>
              <a:t>Alternativa 3: Realizar </a:t>
            </a:r>
            <a:r>
              <a:rPr lang="es-419"/>
              <a:t>Gráficas</a:t>
            </a:r>
            <a:r>
              <a:rPr lang="es-419"/>
              <a:t> de torta o pastel</a:t>
            </a:r>
            <a:endParaRPr/>
          </a:p>
          <a:p>
            <a:pPr indent="-311150" lvl="0" marL="457200" rtl="0" algn="l">
              <a:spcBef>
                <a:spcPts val="0"/>
              </a:spcBef>
              <a:spcAft>
                <a:spcPts val="0"/>
              </a:spcAft>
              <a:buSzPts val="1300"/>
              <a:buChar char="●"/>
            </a:pPr>
            <a:r>
              <a:rPr lang="es-419"/>
              <a:t>Alternativa 4: Realizar diagrama de cajas y alambres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a:t>Evaluación y Selección de la mejor solución</a:t>
            </a:r>
            <a:endParaRPr b="1"/>
          </a:p>
        </p:txBody>
      </p:sp>
      <p:graphicFrame>
        <p:nvGraphicFramePr>
          <p:cNvPr id="172" name="Google Shape;172;p19"/>
          <p:cNvGraphicFramePr/>
          <p:nvPr/>
        </p:nvGraphicFramePr>
        <p:xfrm>
          <a:off x="880700" y="1511335"/>
          <a:ext cx="3000000" cy="3000000"/>
        </p:xfrm>
        <a:graphic>
          <a:graphicData uri="http://schemas.openxmlformats.org/drawingml/2006/table">
            <a:tbl>
              <a:tblPr>
                <a:noFill/>
                <a:tableStyleId>{6DE43256-BA86-45AC-AF3F-FFEB4A2A4BC3}</a:tableStyleId>
              </a:tblPr>
              <a:tblGrid>
                <a:gridCol w="1968125"/>
                <a:gridCol w="1968125"/>
                <a:gridCol w="1968125"/>
                <a:gridCol w="1968125"/>
              </a:tblGrid>
              <a:tr h="396200">
                <a:tc>
                  <a:txBody>
                    <a:bodyPr/>
                    <a:lstStyle/>
                    <a:p>
                      <a:pPr indent="0" lvl="0" marL="0" rtl="0" algn="ctr">
                        <a:spcBef>
                          <a:spcPts val="0"/>
                        </a:spcBef>
                        <a:spcAft>
                          <a:spcPts val="0"/>
                        </a:spcAft>
                        <a:buNone/>
                      </a:pPr>
                      <a:r>
                        <a:rPr b="1" lang="es-419">
                          <a:solidFill>
                            <a:schemeClr val="lt1"/>
                          </a:solidFill>
                          <a:latin typeface="Lato"/>
                          <a:ea typeface="Lato"/>
                          <a:cs typeface="Lato"/>
                          <a:sym typeface="Lato"/>
                        </a:rPr>
                        <a:t>Criterios de Evaluación</a:t>
                      </a:r>
                      <a:endParaRPr b="1">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Puntaje[2]</a:t>
                      </a:r>
                      <a:endParaRPr sz="12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Puntaje[1]</a:t>
                      </a:r>
                      <a:endParaRPr sz="12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Puntaje[0]</a:t>
                      </a:r>
                      <a:endParaRPr sz="1200">
                        <a:solidFill>
                          <a:schemeClr val="lt1"/>
                        </a:solidFill>
                        <a:latin typeface="Lato"/>
                        <a:ea typeface="Lato"/>
                        <a:cs typeface="Lato"/>
                        <a:sym typeface="Lato"/>
                      </a:endParaRPr>
                    </a:p>
                  </a:txBody>
                  <a:tcPr marT="91425" marB="91425" marR="91425" marL="91425"/>
                </a:tc>
              </a:tr>
              <a:tr h="583925">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Criterio A: Nivel de eficiencia</a:t>
                      </a:r>
                      <a:endParaRPr sz="12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El uso  es muy eficiente ya que maneja todos los datos obtenidos y se puede trabajar con ellos en el desarrollo de la solución.</a:t>
                      </a:r>
                      <a:endParaRPr sz="12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Es eficiente sin embargo posee algunas </a:t>
                      </a:r>
                      <a:r>
                        <a:rPr lang="es-419" sz="1200">
                          <a:solidFill>
                            <a:schemeClr val="lt1"/>
                          </a:solidFill>
                          <a:latin typeface="Lato"/>
                          <a:ea typeface="Lato"/>
                          <a:cs typeface="Lato"/>
                          <a:sym typeface="Lato"/>
                        </a:rPr>
                        <a:t>características</a:t>
                      </a:r>
                      <a:r>
                        <a:rPr lang="es-419" sz="1200">
                          <a:solidFill>
                            <a:schemeClr val="lt1"/>
                          </a:solidFill>
                          <a:latin typeface="Lato"/>
                          <a:ea typeface="Lato"/>
                          <a:cs typeface="Lato"/>
                          <a:sym typeface="Lato"/>
                        </a:rPr>
                        <a:t> que no lo dejan ser 100% en la solución, sin embargo sigue siendo muy buena opción,</a:t>
                      </a:r>
                      <a:endParaRPr sz="12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No es nada eficiente, la implementación </a:t>
                      </a:r>
                      <a:r>
                        <a:rPr lang="es-419" sz="1200">
                          <a:solidFill>
                            <a:schemeClr val="lt1"/>
                          </a:solidFill>
                          <a:latin typeface="Lato"/>
                          <a:ea typeface="Lato"/>
                          <a:cs typeface="Lato"/>
                          <a:sym typeface="Lato"/>
                        </a:rPr>
                        <a:t>sólo</a:t>
                      </a:r>
                      <a:r>
                        <a:rPr lang="es-419" sz="1200">
                          <a:solidFill>
                            <a:schemeClr val="lt1"/>
                          </a:solidFill>
                          <a:latin typeface="Lato"/>
                          <a:ea typeface="Lato"/>
                          <a:cs typeface="Lato"/>
                          <a:sym typeface="Lato"/>
                        </a:rPr>
                        <a:t> sería perder tiempo.</a:t>
                      </a:r>
                      <a:endParaRPr sz="1200">
                        <a:solidFill>
                          <a:schemeClr val="lt1"/>
                        </a:solidFill>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Criterio B: Nivel de facilidad de implementación</a:t>
                      </a:r>
                      <a:endParaRPr sz="12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Su implementación es muy fácil y sencilla.</a:t>
                      </a:r>
                      <a:endParaRPr sz="12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Aunque tiene complicaciones no pasa a mayores la implementación de la solución.</a:t>
                      </a:r>
                      <a:endParaRPr sz="12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Su implementación es muy complicada y requiere de muchos recursos.</a:t>
                      </a:r>
                      <a:endParaRPr sz="1200">
                        <a:solidFill>
                          <a:schemeClr val="l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graphicFrame>
        <p:nvGraphicFramePr>
          <p:cNvPr id="177" name="Google Shape;177;p20"/>
          <p:cNvGraphicFramePr/>
          <p:nvPr/>
        </p:nvGraphicFramePr>
        <p:xfrm>
          <a:off x="5439375" y="1403575"/>
          <a:ext cx="3000000" cy="3000000"/>
        </p:xfrm>
        <a:graphic>
          <a:graphicData uri="http://schemas.openxmlformats.org/drawingml/2006/table">
            <a:tbl>
              <a:tblPr>
                <a:noFill/>
                <a:tableStyleId>{6DE43256-BA86-45AC-AF3F-FFEB4A2A4BC3}</a:tableStyleId>
              </a:tblPr>
              <a:tblGrid>
                <a:gridCol w="870025"/>
                <a:gridCol w="870025"/>
                <a:gridCol w="870025"/>
                <a:gridCol w="870025"/>
              </a:tblGrid>
              <a:tr h="381000">
                <a:tc>
                  <a:txBody>
                    <a:bodyPr/>
                    <a:lstStyle/>
                    <a:p>
                      <a:pPr indent="0" lvl="0" marL="0" rtl="0" algn="l">
                        <a:spcBef>
                          <a:spcPts val="0"/>
                        </a:spcBef>
                        <a:spcAft>
                          <a:spcPts val="0"/>
                        </a:spcAft>
                        <a:buNone/>
                      </a:pPr>
                      <a:r>
                        <a:rPr lang="es-419" sz="1000">
                          <a:solidFill>
                            <a:schemeClr val="lt1"/>
                          </a:solidFill>
                          <a:latin typeface="Lato"/>
                          <a:ea typeface="Lato"/>
                          <a:cs typeface="Lato"/>
                          <a:sym typeface="Lato"/>
                        </a:rPr>
                        <a:t>IDEAS</a:t>
                      </a:r>
                      <a:endParaRPr sz="10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s-419" sz="1000">
                          <a:solidFill>
                            <a:schemeClr val="lt1"/>
                          </a:solidFill>
                          <a:latin typeface="Lato"/>
                          <a:ea typeface="Lato"/>
                          <a:cs typeface="Lato"/>
                          <a:sym typeface="Lato"/>
                        </a:rPr>
                        <a:t>CRITERIO A</a:t>
                      </a:r>
                      <a:endParaRPr sz="10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s-419" sz="1000">
                          <a:solidFill>
                            <a:schemeClr val="lt1"/>
                          </a:solidFill>
                          <a:latin typeface="Lato"/>
                          <a:ea typeface="Lato"/>
                          <a:cs typeface="Lato"/>
                          <a:sym typeface="Lato"/>
                        </a:rPr>
                        <a:t>CRITERIO B</a:t>
                      </a:r>
                      <a:endParaRPr sz="10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s-419" sz="1000">
                          <a:solidFill>
                            <a:schemeClr val="lt1"/>
                          </a:solidFill>
                          <a:latin typeface="Lato"/>
                          <a:ea typeface="Lato"/>
                          <a:cs typeface="Lato"/>
                          <a:sym typeface="Lato"/>
                        </a:rPr>
                        <a:t>TOTAL</a:t>
                      </a:r>
                      <a:endParaRPr sz="1000">
                        <a:solidFill>
                          <a:schemeClr val="lt1"/>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s-419" sz="1000">
                          <a:solidFill>
                            <a:schemeClr val="lt1"/>
                          </a:solidFill>
                          <a:latin typeface="Lato"/>
                          <a:ea typeface="Lato"/>
                          <a:cs typeface="Lato"/>
                          <a:sym typeface="Lato"/>
                        </a:rPr>
                        <a:t>Uso GMaps</a:t>
                      </a:r>
                      <a:endParaRPr sz="10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s-419" sz="1000">
                          <a:solidFill>
                            <a:schemeClr val="lt1"/>
                          </a:solidFill>
                          <a:latin typeface="Lato"/>
                          <a:ea typeface="Lato"/>
                          <a:cs typeface="Lato"/>
                          <a:sym typeface="Lato"/>
                        </a:rPr>
                        <a:t>2</a:t>
                      </a:r>
                      <a:endParaRPr sz="10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s-419" sz="1000">
                          <a:solidFill>
                            <a:schemeClr val="lt1"/>
                          </a:solidFill>
                          <a:latin typeface="Lato"/>
                          <a:ea typeface="Lato"/>
                          <a:cs typeface="Lato"/>
                          <a:sym typeface="Lato"/>
                        </a:rPr>
                        <a:t>2</a:t>
                      </a:r>
                      <a:endParaRPr sz="10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s-419" sz="1000">
                          <a:solidFill>
                            <a:schemeClr val="lt1"/>
                          </a:solidFill>
                          <a:latin typeface="Lato"/>
                          <a:ea typeface="Lato"/>
                          <a:cs typeface="Lato"/>
                          <a:sym typeface="Lato"/>
                        </a:rPr>
                        <a:t>4</a:t>
                      </a:r>
                      <a:endParaRPr sz="1000">
                        <a:solidFill>
                          <a:schemeClr val="lt1"/>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s-419" sz="1000">
                          <a:solidFill>
                            <a:schemeClr val="lt1"/>
                          </a:solidFill>
                          <a:latin typeface="Lato"/>
                          <a:ea typeface="Lato"/>
                          <a:cs typeface="Lato"/>
                          <a:sym typeface="Lato"/>
                        </a:rPr>
                        <a:t>Uso gráfica de barras</a:t>
                      </a:r>
                      <a:endParaRPr sz="10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s-419" sz="1000">
                          <a:solidFill>
                            <a:schemeClr val="lt1"/>
                          </a:solidFill>
                          <a:latin typeface="Lato"/>
                          <a:ea typeface="Lato"/>
                          <a:cs typeface="Lato"/>
                          <a:sym typeface="Lato"/>
                        </a:rPr>
                        <a:t>1</a:t>
                      </a:r>
                      <a:endParaRPr sz="10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s-419" sz="1000">
                          <a:solidFill>
                            <a:schemeClr val="lt1"/>
                          </a:solidFill>
                          <a:latin typeface="Lato"/>
                          <a:ea typeface="Lato"/>
                          <a:cs typeface="Lato"/>
                          <a:sym typeface="Lato"/>
                        </a:rPr>
                        <a:t>2</a:t>
                      </a:r>
                      <a:endParaRPr sz="10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s-419" sz="1000">
                          <a:solidFill>
                            <a:schemeClr val="lt1"/>
                          </a:solidFill>
                          <a:latin typeface="Lato"/>
                          <a:ea typeface="Lato"/>
                          <a:cs typeface="Lato"/>
                          <a:sym typeface="Lato"/>
                        </a:rPr>
                        <a:t>3</a:t>
                      </a:r>
                      <a:endParaRPr sz="1000">
                        <a:solidFill>
                          <a:schemeClr val="lt1"/>
                        </a:solidFill>
                        <a:latin typeface="Lato"/>
                        <a:ea typeface="Lato"/>
                        <a:cs typeface="Lato"/>
                        <a:sym typeface="Lato"/>
                      </a:endParaRPr>
                    </a:p>
                  </a:txBody>
                  <a:tcPr marT="91425" marB="91425" marR="91425" marL="91425"/>
                </a:tc>
              </a:tr>
            </a:tbl>
          </a:graphicData>
        </a:graphic>
      </p:graphicFrame>
      <p:sp>
        <p:nvSpPr>
          <p:cNvPr id="178" name="Google Shape;178;p20"/>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s-419">
                <a:latin typeface="Lato"/>
                <a:ea typeface="Lato"/>
                <a:cs typeface="Lato"/>
                <a:sym typeface="Lato"/>
              </a:rPr>
              <a:t>Conclusión</a:t>
            </a:r>
            <a:endParaRPr b="1">
              <a:latin typeface="Lato"/>
              <a:ea typeface="Lato"/>
              <a:cs typeface="Lato"/>
              <a:sym typeface="Lato"/>
            </a:endParaRPr>
          </a:p>
        </p:txBody>
      </p:sp>
      <p:sp>
        <p:nvSpPr>
          <p:cNvPr id="179" name="Google Shape;179;p20"/>
          <p:cNvSpPr txBox="1"/>
          <p:nvPr>
            <p:ph idx="1" type="body"/>
          </p:nvPr>
        </p:nvSpPr>
        <p:spPr>
          <a:xfrm>
            <a:off x="955875" y="1403575"/>
            <a:ext cx="4140600" cy="25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 través del manejo de datos pudimos visualizar la gran </a:t>
            </a:r>
            <a:r>
              <a:rPr lang="es-419"/>
              <a:t>problemática</a:t>
            </a:r>
            <a:r>
              <a:rPr lang="es-419"/>
              <a:t> en la que se encuentra nuestro país con el tema de la contaminación ambiental, evidenciando que son muchos puntos a lo largo de las regiones que tienen este problema ya muy avanzado y se encuentran en estado crítico.</a:t>
            </a:r>
            <a:endParaRPr/>
          </a:p>
          <a:p>
            <a:pPr indent="0" lvl="0" marL="0" rtl="0" algn="l">
              <a:spcBef>
                <a:spcPts val="1600"/>
              </a:spcBef>
              <a:spcAft>
                <a:spcPts val="1600"/>
              </a:spcAft>
              <a:buNone/>
            </a:pPr>
            <a:r>
              <a:rPr lang="es-419"/>
              <a:t>Todo esta información además nos sirve de cierta forma para tomar conciencia y tomar decisiones propias para así llevar un cambio a nuestra sociedad.</a:t>
            </a:r>
            <a:endParaRPr/>
          </a:p>
        </p:txBody>
      </p:sp>
      <p:sp>
        <p:nvSpPr>
          <p:cNvPr id="180" name="Google Shape;180;p20"/>
          <p:cNvSpPr txBox="1"/>
          <p:nvPr/>
        </p:nvSpPr>
        <p:spPr>
          <a:xfrm>
            <a:off x="5342900" y="2890375"/>
            <a:ext cx="3345600" cy="9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latin typeface="Lato"/>
                <a:ea typeface="Lato"/>
                <a:cs typeface="Lato"/>
                <a:sym typeface="Lato"/>
              </a:rPr>
              <a:t>Decidimos utilizar la alternativa 1 como uso de GMaps ya que fue la mejor opción.</a:t>
            </a:r>
            <a:endParaRPr>
              <a:solidFill>
                <a:schemeClr val="lt1"/>
              </a:solidFill>
              <a:latin typeface="Lato"/>
              <a:ea typeface="Lato"/>
              <a:cs typeface="Lato"/>
              <a:sym typeface="Lato"/>
            </a:endParaRPr>
          </a:p>
        </p:txBody>
      </p:sp>
      <p:sp>
        <p:nvSpPr>
          <p:cNvPr id="181" name="Google Shape;181;p20"/>
          <p:cNvSpPr txBox="1"/>
          <p:nvPr/>
        </p:nvSpPr>
        <p:spPr>
          <a:xfrm>
            <a:off x="5342900" y="814500"/>
            <a:ext cx="1835100" cy="6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400">
                <a:solidFill>
                  <a:schemeClr val="lt1"/>
                </a:solidFill>
                <a:latin typeface="Lato"/>
                <a:ea typeface="Lato"/>
                <a:cs typeface="Lato"/>
                <a:sym typeface="Lato"/>
              </a:rPr>
              <a:t>Evaluación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