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2689C5-8FB4-4134-9C76-203872EF0EE8}">
  <a:tblStyle styleId="{8E2689C5-8FB4-4134-9C76-203872EF0E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Alguna vez, cuando habéis visto la famosa película o habéis leído información sobre el Titanic ¿Os habéis preguntado si hubo factores determinantes en la supervivencia de los pasajeros?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Pues el día de hoy, yo, Daniela Rosero, estudiante de análisis de datos de upgrade hub, os voy a explicar el análisis hecho sobre los datos del Dataset del Titanic para intentar responder a esta pregunta.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dc11b029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dc11b029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D</a:t>
            </a:r>
            <a:r>
              <a:rPr lang="es"/>
              <a:t>e cualquier manera, era necesario comprobar que dicha imputación no afectara de manera significativa la variable de la edad.</a:t>
            </a:r>
            <a:endParaRPr/>
          </a:p>
          <a:p>
            <a:pPr indent="-298450" lvl="0" marL="457200" rtl="0" algn="l">
              <a:spcBef>
                <a:spcPts val="0"/>
              </a:spcBef>
              <a:spcAft>
                <a:spcPts val="0"/>
              </a:spcAft>
              <a:buSzPts val="1100"/>
              <a:buChar char="●"/>
            </a:pPr>
            <a:r>
              <a:rPr lang="es"/>
              <a:t>Se observa que la distribución por grupo de edad se mantiene al igual que la mediana que no sufre cambios.</a:t>
            </a:r>
            <a:endParaRPr/>
          </a:p>
          <a:p>
            <a:pPr indent="0" lvl="0" marL="45720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cfd33769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cfd33769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Al analizar la probabilidad de supervivencia por rango de edad, se observa una ligera variación en función de la corrección de los valores nulos.</a:t>
            </a:r>
            <a:endParaRPr/>
          </a:p>
          <a:p>
            <a:pPr indent="-298450" lvl="0" marL="457200" rtl="0" algn="l">
              <a:spcBef>
                <a:spcPts val="0"/>
              </a:spcBef>
              <a:spcAft>
                <a:spcPts val="0"/>
              </a:spcAft>
              <a:buSzPts val="1100"/>
              <a:buChar char="●"/>
            </a:pPr>
            <a:r>
              <a:rPr lang="es"/>
              <a:t>Sin embargo…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dc11b029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dc11b029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Los grupos de edades más y menos favorecidos en la supervivencia al naufragio se mantienen los mismos.</a:t>
            </a:r>
            <a:endParaRPr/>
          </a:p>
          <a:p>
            <a:pPr indent="-298450" lvl="0" marL="457200" rtl="0" algn="l">
              <a:spcBef>
                <a:spcPts val="0"/>
              </a:spcBef>
              <a:spcAft>
                <a:spcPts val="0"/>
              </a:spcAft>
              <a:buSzPts val="1100"/>
              <a:buChar char="●"/>
            </a:pPr>
            <a:r>
              <a:rPr lang="es"/>
              <a:t>En global se podría asegurar que los pasajeros entre 0-15 años tenían más de un 55% de probabilidades de supervivencia</a:t>
            </a:r>
            <a:endParaRPr/>
          </a:p>
          <a:p>
            <a:pPr indent="-298450" lvl="0" marL="457200" rtl="0" algn="l">
              <a:spcBef>
                <a:spcPts val="0"/>
              </a:spcBef>
              <a:spcAft>
                <a:spcPts val="0"/>
              </a:spcAft>
              <a:buSzPts val="1100"/>
              <a:buChar char="●"/>
            </a:pPr>
            <a:r>
              <a:rPr lang="es"/>
              <a:t>En comparación a las personas mayores de 61 años que sólo tenían un 24% de probabilidades.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c0a494caf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c0a494caf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ideas generales más destacadas del análisis fueron:</a:t>
            </a:r>
            <a:endParaRPr/>
          </a:p>
          <a:p>
            <a:pPr indent="-298450" lvl="0" marL="457200" rtl="0" algn="l">
              <a:spcBef>
                <a:spcPts val="0"/>
              </a:spcBef>
              <a:spcAft>
                <a:spcPts val="0"/>
              </a:spcAft>
              <a:buSzPts val="1100"/>
              <a:buChar char="●"/>
            </a:pPr>
            <a:r>
              <a:rPr lang="es"/>
              <a:t>La imputación de valores nulos no afectó a los resultados de los estudios en función de la edad.</a:t>
            </a:r>
            <a:endParaRPr/>
          </a:p>
          <a:p>
            <a:pPr indent="-298450" lvl="0" marL="457200" rtl="0" algn="l">
              <a:spcBef>
                <a:spcPts val="0"/>
              </a:spcBef>
              <a:spcAft>
                <a:spcPts val="0"/>
              </a:spcAft>
              <a:buSzPts val="1100"/>
              <a:buChar char="●"/>
            </a:pPr>
            <a:r>
              <a:rPr lang="es"/>
              <a:t>El factor más determinante en la supervivencia era el género.</a:t>
            </a:r>
            <a:endParaRPr/>
          </a:p>
          <a:p>
            <a:pPr indent="-298450" lvl="0" marL="457200" rtl="0" algn="l">
              <a:spcBef>
                <a:spcPts val="0"/>
              </a:spcBef>
              <a:spcAft>
                <a:spcPts val="0"/>
              </a:spcAft>
              <a:buSzPts val="1100"/>
              <a:buChar char="●"/>
            </a:pPr>
            <a:r>
              <a:rPr lang="es"/>
              <a:t>Otra cuestión que destacaría es que sería interesante estudiar cómo las normas sociales de la época le restaban o sumaban valor a determinadas vidas.</a:t>
            </a:r>
            <a:endParaRPr/>
          </a:p>
          <a:p>
            <a:pPr indent="0" lvl="0" marL="45720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dc11b029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dc11b029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es"/>
              <a:t>A lo largo de la presentación resumiremos las conclusiones del estudio de la supervivencia:</a:t>
            </a:r>
            <a:endParaRPr/>
          </a:p>
          <a:p>
            <a:pPr indent="-298450" lvl="1" marL="914400" rtl="0" algn="l">
              <a:lnSpc>
                <a:spcPct val="115000"/>
              </a:lnSpc>
              <a:spcBef>
                <a:spcPts val="0"/>
              </a:spcBef>
              <a:spcAft>
                <a:spcPts val="0"/>
              </a:spcAft>
              <a:buSzPts val="1100"/>
              <a:buChar char="○"/>
            </a:pPr>
            <a:r>
              <a:rPr lang="es"/>
              <a:t>Primero por género</a:t>
            </a:r>
            <a:endParaRPr/>
          </a:p>
          <a:p>
            <a:pPr indent="-298450" lvl="1" marL="914400" rtl="0" algn="l">
              <a:lnSpc>
                <a:spcPct val="115000"/>
              </a:lnSpc>
              <a:spcBef>
                <a:spcPts val="0"/>
              </a:spcBef>
              <a:spcAft>
                <a:spcPts val="0"/>
              </a:spcAft>
              <a:buSzPts val="1100"/>
              <a:buChar char="○"/>
            </a:pPr>
            <a:r>
              <a:rPr lang="es"/>
              <a:t>segundo por clase</a:t>
            </a:r>
            <a:endParaRPr/>
          </a:p>
          <a:p>
            <a:pPr indent="-298450" lvl="1" marL="914400" rtl="0" algn="l">
              <a:lnSpc>
                <a:spcPct val="115000"/>
              </a:lnSpc>
              <a:spcBef>
                <a:spcPts val="0"/>
              </a:spcBef>
              <a:spcAft>
                <a:spcPts val="0"/>
              </a:spcAft>
              <a:buSzPts val="1100"/>
              <a:buChar char="○"/>
            </a:pPr>
            <a:r>
              <a:rPr lang="es"/>
              <a:t>tercero por edad</a:t>
            </a:r>
            <a:endParaRPr/>
          </a:p>
          <a:p>
            <a:pPr indent="-298450" lvl="0" marL="457200" rtl="0" algn="l">
              <a:lnSpc>
                <a:spcPct val="115000"/>
              </a:lnSpc>
              <a:spcBef>
                <a:spcPts val="0"/>
              </a:spcBef>
              <a:spcAft>
                <a:spcPts val="0"/>
              </a:spcAft>
              <a:buSzPts val="1100"/>
              <a:buChar char="●"/>
            </a:pPr>
            <a:r>
              <a:rPr lang="es"/>
              <a:t>Para finalizar con la recopilación de las ideas generales más destacadas.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c0a494caf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c0a494caf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es"/>
              <a:t>El famoso hundimiento del Titanic fue un desastre que ocurrió en 1912, dejando consigo 1502 muertes de un total de 2224 personas entre pasajeros y tripulación.</a:t>
            </a:r>
            <a:endParaRPr/>
          </a:p>
          <a:p>
            <a:pPr indent="-298450" lvl="0" marL="457200" rtl="0" algn="l">
              <a:lnSpc>
                <a:spcPct val="115000"/>
              </a:lnSpc>
              <a:spcBef>
                <a:spcPts val="0"/>
              </a:spcBef>
              <a:spcAft>
                <a:spcPts val="0"/>
              </a:spcAft>
              <a:buSzPts val="1100"/>
              <a:buChar char="●"/>
            </a:pPr>
            <a:r>
              <a:rPr lang="es"/>
              <a:t>Aunque la suerte fue un factor importante en la supervivencia, también es interesante analizar qué otros factores podrían haber influido.</a:t>
            </a:r>
            <a:endParaRPr/>
          </a:p>
          <a:p>
            <a:pPr indent="-298450" lvl="0" marL="457200" rtl="0" algn="l">
              <a:lnSpc>
                <a:spcPct val="115000"/>
              </a:lnSpc>
              <a:spcBef>
                <a:spcPts val="0"/>
              </a:spcBef>
              <a:spcAft>
                <a:spcPts val="0"/>
              </a:spcAft>
              <a:buSzPts val="1100"/>
              <a:buChar char="●"/>
            </a:pPr>
            <a:r>
              <a:rPr lang="es"/>
              <a:t>En dataset del titanic cuenta con la información respecto al nombre, edad, género, estado de supervivencia, clase, etc de 891 pasajeros reales y es apartir de este que se analisó si algunos factores como la edad, el género o la clase fueron influyentes en la supervivencia al naufragio.</a:t>
            </a:r>
            <a:r>
              <a:rPr lang="es"/>
              <a:t>	</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cfd33769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cfd33769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A la hora de estudiar la probabilidad de supervivencia por género, es necesario primero determinar la distribución del género entre los pasajeros.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s"/>
              <a:t>En el siguiente gráfico se muestra la distribución de pasajeros por puerto de embarque y por género. Observamos que:</a:t>
            </a:r>
            <a:endParaRPr/>
          </a:p>
          <a:p>
            <a:pPr indent="-298450" lvl="1" marL="914400" rtl="0" algn="l">
              <a:spcBef>
                <a:spcPts val="0"/>
              </a:spcBef>
              <a:spcAft>
                <a:spcPts val="0"/>
              </a:spcAft>
              <a:buSzPts val="1100"/>
              <a:buChar char="○"/>
            </a:pPr>
            <a:r>
              <a:rPr lang="es"/>
              <a:t>la mayoría de pasajeros embarcaron en la primera parada que era el puerto de Southampton</a:t>
            </a:r>
            <a:endParaRPr/>
          </a:p>
          <a:p>
            <a:pPr indent="-298450" lvl="1" marL="914400" rtl="0" algn="l">
              <a:spcBef>
                <a:spcPts val="0"/>
              </a:spcBef>
              <a:spcAft>
                <a:spcPts val="0"/>
              </a:spcAft>
              <a:buSzPts val="1100"/>
              <a:buChar char="○"/>
            </a:pPr>
            <a:r>
              <a:rPr lang="es"/>
              <a:t>También observamos que había casi el doble de hombres que de mujeres entre los pasajeros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d4869fdd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d4869fdd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Sin embargo, la mayoría de los supervivientes fueron mujeres, otorgándoles un 74.2% de probabilidades de sobrevivir respecto al 18.9% de probabilidades que tenían los hombres.</a:t>
            </a:r>
            <a:endParaRPr/>
          </a:p>
          <a:p>
            <a:pPr indent="-298450" lvl="0" marL="457200" rtl="0" algn="l">
              <a:spcBef>
                <a:spcPts val="0"/>
              </a:spcBef>
              <a:spcAft>
                <a:spcPts val="0"/>
              </a:spcAft>
              <a:buSzPts val="1100"/>
              <a:buChar char="●"/>
            </a:pPr>
            <a:r>
              <a:rPr lang="es"/>
              <a:t>Probablemente por las normas sociales de la época.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cfd3376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cfd3376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Respecto a la supervivencia por clases: primero cabe destacar que más de la mitad de pasajeros pertenecían a la tercera clase.</a:t>
            </a:r>
            <a:endParaRPr/>
          </a:p>
          <a:p>
            <a:pPr indent="-298450" lvl="0" marL="457200" rtl="0" algn="l">
              <a:spcBef>
                <a:spcPts val="0"/>
              </a:spcBef>
              <a:spcAft>
                <a:spcPts val="0"/>
              </a:spcAft>
              <a:buSzPts val="1100"/>
              <a:buChar char="●"/>
            </a:pPr>
            <a:r>
              <a:rPr lang="es"/>
              <a:t>Sin embargo al observar su probabilidad de supervivencia -&gt; cambio de diapo</a:t>
            </a:r>
            <a:endParaRPr/>
          </a:p>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d4869fdd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d4869fdd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Observamos que son los que menos tenían probabilidad de subrevivir al naufragio.</a:t>
            </a:r>
            <a:endParaRPr/>
          </a:p>
          <a:p>
            <a:pPr indent="-298450" lvl="0" marL="457200" rtl="0" algn="l">
              <a:spcBef>
                <a:spcPts val="0"/>
              </a:spcBef>
              <a:spcAft>
                <a:spcPts val="0"/>
              </a:spcAft>
              <a:buSzPts val="1100"/>
              <a:buChar char="●"/>
            </a:pPr>
            <a:r>
              <a:rPr lang="es"/>
              <a:t>Sobre todo si se los compara con los pasajeros de tercera clase que tenían aproximadamente un 2,5 veces más de probabilidades de sobrevivir.</a:t>
            </a:r>
            <a:endParaRPr/>
          </a:p>
          <a:p>
            <a:pPr indent="-298450" lvl="0" marL="457200" rtl="0" algn="l">
              <a:spcBef>
                <a:spcPts val="0"/>
              </a:spcBef>
              <a:spcAft>
                <a:spcPts val="0"/>
              </a:spcAft>
              <a:buSzPts val="1100"/>
              <a:buChar char="●"/>
            </a:pPr>
            <a:r>
              <a:rPr lang="es"/>
              <a:t>Quizás por la ubicación de sus cabinas en el barco? Tenían mejor acceso a los barcos salvavidas?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dc11b02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dc11b02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
              <a:t>Para estudiar la probabilidad de supervivencia en función de la edad, había que tener en cuenta que existía un determinado grupo de pasajeros cuya edad era desconocida. Es decir, que teníamos valores nulos en la columna de las edades.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s"/>
              <a:t>Para corregir o imputar estos valores nulos, empleamos el método de regresión por KNN o regresión por los K-vecinos más cercanos. El KNN es un método de aprendizaje automático que en este contexto es capaz de predecir las edades faltantes en función de la edad de un número determinado de otros pasajeros con los que se comparte cierta similitud en otras características como: el estado de supervivencia, la clase, el puerto de embarque, entre otros. Este método es útil porque nos permite hacer estimaciones considerablemente razonables utilizando patrones y relaciones presentes en los datos que sí conocemos.</a:t>
            </a:r>
            <a:endParaRPr/>
          </a:p>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dc11b029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dc11b029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
              <a:t>Vemos que el rango intercuartílico (diferencia entre el tercer y el primer cuartil) se ve ligeramente modificado, igual que la cantidad de valores atípicos, pero en general, la edad máxima, la edad mínima y la mediana no sufren variaciones.</a:t>
            </a:r>
            <a:endParaRPr/>
          </a:p>
          <a:p>
            <a:pPr indent="0" lvl="0" marL="45720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6E"/>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621700" y="562700"/>
            <a:ext cx="7587300" cy="9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3700">
                <a:latin typeface="Roboto"/>
                <a:ea typeface="Roboto"/>
                <a:cs typeface="Roboto"/>
                <a:sym typeface="Roboto"/>
              </a:rPr>
              <a:t>Análisis del DataSet Titanic</a:t>
            </a:r>
            <a:endParaRPr b="1" sz="3700">
              <a:latin typeface="Roboto"/>
              <a:ea typeface="Roboto"/>
              <a:cs typeface="Roboto"/>
              <a:sym typeface="Roboto"/>
            </a:endParaRPr>
          </a:p>
        </p:txBody>
      </p:sp>
      <p:sp>
        <p:nvSpPr>
          <p:cNvPr id="65" name="Google Shape;65;p13"/>
          <p:cNvSpPr txBox="1"/>
          <p:nvPr>
            <p:ph idx="1" type="subTitle"/>
          </p:nvPr>
        </p:nvSpPr>
        <p:spPr>
          <a:xfrm>
            <a:off x="621700" y="2039268"/>
            <a:ext cx="4242600" cy="1282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712"/>
              <a:buNone/>
            </a:pPr>
            <a:r>
              <a:rPr lang="es" sz="1366"/>
              <a:t>Daniela Rosero Soler</a:t>
            </a:r>
            <a:endParaRPr sz="1366"/>
          </a:p>
          <a:p>
            <a:pPr indent="0" lvl="0" marL="0" rtl="0" algn="l">
              <a:lnSpc>
                <a:spcPct val="150000"/>
              </a:lnSpc>
              <a:spcBef>
                <a:spcPts val="0"/>
              </a:spcBef>
              <a:spcAft>
                <a:spcPts val="0"/>
              </a:spcAft>
              <a:buSzPts val="712"/>
              <a:buNone/>
            </a:pPr>
            <a:r>
              <a:rPr lang="es" sz="1366"/>
              <a:t>Upgrade Hub</a:t>
            </a:r>
            <a:endParaRPr sz="1366"/>
          </a:p>
          <a:p>
            <a:pPr indent="0" lvl="0" marL="0" rtl="0" algn="l">
              <a:lnSpc>
                <a:spcPct val="150000"/>
              </a:lnSpc>
              <a:spcBef>
                <a:spcPts val="0"/>
              </a:spcBef>
              <a:spcAft>
                <a:spcPts val="0"/>
              </a:spcAft>
              <a:buSzPts val="712"/>
              <a:buNone/>
            </a:pPr>
            <a:r>
              <a:rPr lang="es" sz="1366"/>
              <a:t>2024 </a:t>
            </a:r>
            <a:endParaRPr sz="1366"/>
          </a:p>
        </p:txBody>
      </p:sp>
      <p:pic>
        <p:nvPicPr>
          <p:cNvPr id="66" name="Google Shape;66;p13"/>
          <p:cNvPicPr preferRelativeResize="0"/>
          <p:nvPr/>
        </p:nvPicPr>
        <p:blipFill>
          <a:blip r:embed="rId3">
            <a:alphaModFix/>
          </a:blip>
          <a:stretch>
            <a:fillRect/>
          </a:stretch>
        </p:blipFill>
        <p:spPr>
          <a:xfrm>
            <a:off x="5257175" y="2039275"/>
            <a:ext cx="2951825" cy="2951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3746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00">
                <a:latin typeface="Roboto"/>
                <a:ea typeface="Roboto"/>
                <a:cs typeface="Roboto"/>
                <a:sym typeface="Roboto"/>
              </a:rPr>
              <a:t>Distribución de los pasajeros por rangos de edad.</a:t>
            </a:r>
            <a:endParaRPr sz="2300">
              <a:latin typeface="Roboto"/>
              <a:ea typeface="Roboto"/>
              <a:cs typeface="Roboto"/>
              <a:sym typeface="Roboto"/>
            </a:endParaRPr>
          </a:p>
        </p:txBody>
      </p:sp>
      <p:sp>
        <p:nvSpPr>
          <p:cNvPr id="137" name="Google Shape;137;p22"/>
          <p:cNvSpPr/>
          <p:nvPr/>
        </p:nvSpPr>
        <p:spPr>
          <a:xfrm>
            <a:off x="6657100" y="1849275"/>
            <a:ext cx="2300700" cy="2274600"/>
          </a:xfrm>
          <a:prstGeom prst="roundRect">
            <a:avLst>
              <a:gd fmla="val 1666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8" name="Google Shape;138;p22"/>
          <p:cNvSpPr txBox="1"/>
          <p:nvPr/>
        </p:nvSpPr>
        <p:spPr>
          <a:xfrm>
            <a:off x="6804100" y="1997775"/>
            <a:ext cx="2006700" cy="1977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s" sz="1200">
                <a:solidFill>
                  <a:schemeClr val="dk1"/>
                </a:solidFill>
                <a:latin typeface="Roboto"/>
                <a:ea typeface="Roboto"/>
                <a:cs typeface="Roboto"/>
                <a:sym typeface="Roboto"/>
              </a:rPr>
              <a:t>Observaciones:</a:t>
            </a:r>
            <a:endParaRPr b="1"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Char char="●"/>
            </a:pPr>
            <a:r>
              <a:rPr lang="es" sz="1200">
                <a:solidFill>
                  <a:schemeClr val="dk1"/>
                </a:solidFill>
                <a:latin typeface="Roboto"/>
                <a:ea typeface="Roboto"/>
                <a:cs typeface="Roboto"/>
                <a:sym typeface="Roboto"/>
              </a:rPr>
              <a:t>Agrupación por rango de edad.</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Char char="●"/>
            </a:pPr>
            <a:r>
              <a:rPr lang="es" sz="1200">
                <a:solidFill>
                  <a:schemeClr val="dk1"/>
                </a:solidFill>
                <a:latin typeface="Roboto"/>
                <a:ea typeface="Roboto"/>
                <a:cs typeface="Roboto"/>
                <a:sym typeface="Roboto"/>
              </a:rPr>
              <a:t>Más pasajeros por grupo.</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Char char="●"/>
            </a:pPr>
            <a:r>
              <a:rPr lang="es" sz="1200">
                <a:solidFill>
                  <a:schemeClr val="dk1"/>
                </a:solidFill>
                <a:latin typeface="Roboto"/>
                <a:ea typeface="Roboto"/>
                <a:cs typeface="Roboto"/>
                <a:sym typeface="Roboto"/>
              </a:rPr>
              <a:t>La distribución se mantiene.</a:t>
            </a:r>
            <a:endParaRPr sz="1200">
              <a:solidFill>
                <a:schemeClr val="dk1"/>
              </a:solidFill>
              <a:latin typeface="Roboto"/>
              <a:ea typeface="Roboto"/>
              <a:cs typeface="Roboto"/>
              <a:sym typeface="Roboto"/>
            </a:endParaRPr>
          </a:p>
          <a:p>
            <a:pPr indent="0" lvl="0" marL="457200" rtl="0" algn="just">
              <a:lnSpc>
                <a:spcPct val="150000"/>
              </a:lnSpc>
              <a:spcBef>
                <a:spcPts val="0"/>
              </a:spcBef>
              <a:spcAft>
                <a:spcPts val="0"/>
              </a:spcAft>
              <a:buNone/>
            </a:pPr>
            <a:r>
              <a:t/>
            </a:r>
            <a:endParaRPr sz="1200">
              <a:solidFill>
                <a:schemeClr val="dk1"/>
              </a:solidFill>
              <a:latin typeface="Roboto"/>
              <a:ea typeface="Roboto"/>
              <a:cs typeface="Roboto"/>
              <a:sym typeface="Roboto"/>
            </a:endParaRPr>
          </a:p>
        </p:txBody>
      </p:sp>
      <p:pic>
        <p:nvPicPr>
          <p:cNvPr id="139" name="Google Shape;139;p22"/>
          <p:cNvPicPr preferRelativeResize="0"/>
          <p:nvPr/>
        </p:nvPicPr>
        <p:blipFill>
          <a:blip r:embed="rId3">
            <a:alphaModFix/>
          </a:blip>
          <a:stretch>
            <a:fillRect/>
          </a:stretch>
        </p:blipFill>
        <p:spPr>
          <a:xfrm>
            <a:off x="214425" y="1694225"/>
            <a:ext cx="6202375" cy="258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3746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00">
                <a:latin typeface="Roboto"/>
                <a:ea typeface="Roboto"/>
                <a:cs typeface="Roboto"/>
                <a:sym typeface="Roboto"/>
              </a:rPr>
              <a:t>Probabilidad de supervivencia por edades.</a:t>
            </a:r>
            <a:endParaRPr sz="2300">
              <a:latin typeface="Roboto"/>
              <a:ea typeface="Roboto"/>
              <a:cs typeface="Roboto"/>
              <a:sym typeface="Roboto"/>
            </a:endParaRPr>
          </a:p>
        </p:txBody>
      </p:sp>
      <p:sp>
        <p:nvSpPr>
          <p:cNvPr id="145" name="Google Shape;145;p23"/>
          <p:cNvSpPr/>
          <p:nvPr/>
        </p:nvSpPr>
        <p:spPr>
          <a:xfrm>
            <a:off x="7270250" y="1882050"/>
            <a:ext cx="1699200" cy="2221200"/>
          </a:xfrm>
          <a:prstGeom prst="roundRect">
            <a:avLst>
              <a:gd fmla="val 1666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6" name="Google Shape;146;p23"/>
          <p:cNvSpPr txBox="1"/>
          <p:nvPr/>
        </p:nvSpPr>
        <p:spPr>
          <a:xfrm>
            <a:off x="7403150" y="2083795"/>
            <a:ext cx="1433400" cy="1933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sz="1200">
                <a:solidFill>
                  <a:schemeClr val="dk2"/>
                </a:solidFill>
                <a:latin typeface="Roboto"/>
                <a:ea typeface="Roboto"/>
                <a:cs typeface="Roboto"/>
                <a:sym typeface="Roboto"/>
              </a:rPr>
              <a:t>La probabilidad de supervivencia </a:t>
            </a:r>
            <a:r>
              <a:rPr b="1" lang="es" sz="1200">
                <a:solidFill>
                  <a:schemeClr val="dk2"/>
                </a:solidFill>
                <a:latin typeface="Roboto"/>
                <a:ea typeface="Roboto"/>
                <a:cs typeface="Roboto"/>
                <a:sym typeface="Roboto"/>
              </a:rPr>
              <a:t>varía ligeramente</a:t>
            </a:r>
            <a:r>
              <a:rPr lang="es" sz="1200">
                <a:solidFill>
                  <a:schemeClr val="dk2"/>
                </a:solidFill>
                <a:latin typeface="Roboto"/>
                <a:ea typeface="Roboto"/>
                <a:cs typeface="Roboto"/>
                <a:sym typeface="Roboto"/>
              </a:rPr>
              <a:t> con la imputación de los valores nulos.</a:t>
            </a:r>
            <a:endParaRPr sz="1200">
              <a:solidFill>
                <a:schemeClr val="dk2"/>
              </a:solidFill>
              <a:latin typeface="Roboto"/>
              <a:ea typeface="Roboto"/>
              <a:cs typeface="Roboto"/>
              <a:sym typeface="Roboto"/>
            </a:endParaRPr>
          </a:p>
        </p:txBody>
      </p:sp>
      <p:pic>
        <p:nvPicPr>
          <p:cNvPr id="147" name="Google Shape;147;p23"/>
          <p:cNvPicPr preferRelativeResize="0"/>
          <p:nvPr/>
        </p:nvPicPr>
        <p:blipFill>
          <a:blip r:embed="rId3">
            <a:alphaModFix/>
          </a:blip>
          <a:stretch>
            <a:fillRect/>
          </a:stretch>
        </p:blipFill>
        <p:spPr>
          <a:xfrm>
            <a:off x="210200" y="1601575"/>
            <a:ext cx="6783298" cy="28302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3746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00">
                <a:latin typeface="Roboto"/>
                <a:ea typeface="Roboto"/>
                <a:cs typeface="Roboto"/>
                <a:sym typeface="Roboto"/>
              </a:rPr>
              <a:t>Probabilidad de supervivencia por edades:</a:t>
            </a:r>
            <a:endParaRPr sz="2300">
              <a:latin typeface="Roboto"/>
              <a:ea typeface="Roboto"/>
              <a:cs typeface="Roboto"/>
              <a:sym typeface="Roboto"/>
            </a:endParaRPr>
          </a:p>
        </p:txBody>
      </p:sp>
      <p:sp>
        <p:nvSpPr>
          <p:cNvPr id="153" name="Google Shape;153;p24"/>
          <p:cNvSpPr/>
          <p:nvPr/>
        </p:nvSpPr>
        <p:spPr>
          <a:xfrm>
            <a:off x="6068175" y="1636250"/>
            <a:ext cx="2849700" cy="3115200"/>
          </a:xfrm>
          <a:prstGeom prst="roundRect">
            <a:avLst>
              <a:gd fmla="val 16667" name="adj"/>
            </a:avLst>
          </a:prstGeom>
          <a:solidFill>
            <a:srgbClr val="C9DAF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4" name="Google Shape;154;p24"/>
          <p:cNvSpPr txBox="1"/>
          <p:nvPr/>
        </p:nvSpPr>
        <p:spPr>
          <a:xfrm>
            <a:off x="6068175" y="1856350"/>
            <a:ext cx="2658600" cy="27675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chemeClr val="dk2"/>
              </a:buClr>
              <a:buSzPts val="1200"/>
              <a:buFont typeface="Roboto"/>
              <a:buChar char="●"/>
            </a:pPr>
            <a:r>
              <a:rPr lang="es" sz="1200">
                <a:solidFill>
                  <a:schemeClr val="dk2"/>
                </a:solidFill>
                <a:latin typeface="Roboto"/>
                <a:ea typeface="Roboto"/>
                <a:cs typeface="Roboto"/>
                <a:sym typeface="Roboto"/>
              </a:rPr>
              <a:t>Los grupos de edad con más y con menos probabilidad de supervivencia se mantienen.</a:t>
            </a:r>
            <a:endParaRPr sz="1200">
              <a:solidFill>
                <a:schemeClr val="dk2"/>
              </a:solidFill>
              <a:latin typeface="Roboto"/>
              <a:ea typeface="Roboto"/>
              <a:cs typeface="Roboto"/>
              <a:sym typeface="Roboto"/>
            </a:endParaRPr>
          </a:p>
          <a:p>
            <a:pPr indent="-304800" lvl="0" marL="457200" rtl="0" algn="just">
              <a:lnSpc>
                <a:spcPct val="150000"/>
              </a:lnSpc>
              <a:spcBef>
                <a:spcPts val="1000"/>
              </a:spcBef>
              <a:spcAft>
                <a:spcPts val="0"/>
              </a:spcAft>
              <a:buClr>
                <a:schemeClr val="dk2"/>
              </a:buClr>
              <a:buSzPts val="1200"/>
              <a:buFont typeface="Roboto"/>
              <a:buChar char="●"/>
            </a:pPr>
            <a:r>
              <a:rPr lang="es" sz="1200">
                <a:solidFill>
                  <a:schemeClr val="dk2"/>
                </a:solidFill>
                <a:latin typeface="Roboto"/>
                <a:ea typeface="Roboto"/>
                <a:cs typeface="Roboto"/>
                <a:sym typeface="Roboto"/>
              </a:rPr>
              <a:t>Los niños entre</a:t>
            </a:r>
            <a:r>
              <a:rPr b="1" lang="es" sz="1200">
                <a:solidFill>
                  <a:schemeClr val="accent5"/>
                </a:solidFill>
                <a:latin typeface="Roboto"/>
                <a:ea typeface="Roboto"/>
                <a:cs typeface="Roboto"/>
                <a:sym typeface="Roboto"/>
              </a:rPr>
              <a:t> 0 - 15 años</a:t>
            </a:r>
            <a:r>
              <a:rPr lang="es" sz="1200">
                <a:solidFill>
                  <a:schemeClr val="dk2"/>
                </a:solidFill>
                <a:latin typeface="Roboto"/>
                <a:ea typeface="Roboto"/>
                <a:cs typeface="Roboto"/>
                <a:sym typeface="Roboto"/>
              </a:rPr>
              <a:t> tenían más de </a:t>
            </a:r>
            <a:r>
              <a:rPr b="1" lang="es" sz="1200">
                <a:solidFill>
                  <a:schemeClr val="accent5"/>
                </a:solidFill>
                <a:latin typeface="Roboto"/>
                <a:ea typeface="Roboto"/>
                <a:cs typeface="Roboto"/>
                <a:sym typeface="Roboto"/>
              </a:rPr>
              <a:t>55%</a:t>
            </a:r>
            <a:r>
              <a:rPr lang="es" sz="1200">
                <a:solidFill>
                  <a:schemeClr val="dk2"/>
                </a:solidFill>
                <a:latin typeface="Roboto"/>
                <a:ea typeface="Roboto"/>
                <a:cs typeface="Roboto"/>
                <a:sym typeface="Roboto"/>
              </a:rPr>
              <a:t> de probabilidades.</a:t>
            </a:r>
            <a:endParaRPr sz="1200">
              <a:solidFill>
                <a:schemeClr val="dk2"/>
              </a:solidFill>
              <a:latin typeface="Roboto"/>
              <a:ea typeface="Roboto"/>
              <a:cs typeface="Roboto"/>
              <a:sym typeface="Roboto"/>
            </a:endParaRPr>
          </a:p>
          <a:p>
            <a:pPr indent="-304800" lvl="0" marL="457200" rtl="0" algn="just">
              <a:lnSpc>
                <a:spcPct val="150000"/>
              </a:lnSpc>
              <a:spcBef>
                <a:spcPts val="1000"/>
              </a:spcBef>
              <a:spcAft>
                <a:spcPts val="1000"/>
              </a:spcAft>
              <a:buClr>
                <a:schemeClr val="dk2"/>
              </a:buClr>
              <a:buSzPts val="1200"/>
              <a:buFont typeface="Roboto"/>
              <a:buChar char="●"/>
            </a:pPr>
            <a:r>
              <a:rPr lang="es" sz="1200">
                <a:solidFill>
                  <a:schemeClr val="dk2"/>
                </a:solidFill>
                <a:latin typeface="Roboto"/>
                <a:ea typeface="Roboto"/>
                <a:cs typeface="Roboto"/>
                <a:sym typeface="Roboto"/>
              </a:rPr>
              <a:t>Los ancianos de </a:t>
            </a:r>
            <a:r>
              <a:rPr b="1" lang="es" sz="1200">
                <a:solidFill>
                  <a:schemeClr val="accent4"/>
                </a:solidFill>
                <a:latin typeface="Roboto"/>
                <a:ea typeface="Roboto"/>
                <a:cs typeface="Roboto"/>
                <a:sym typeface="Roboto"/>
              </a:rPr>
              <a:t>más de 61</a:t>
            </a:r>
            <a:r>
              <a:rPr lang="es" sz="1200">
                <a:solidFill>
                  <a:schemeClr val="dk2"/>
                </a:solidFill>
                <a:latin typeface="Roboto"/>
                <a:ea typeface="Roboto"/>
                <a:cs typeface="Roboto"/>
                <a:sym typeface="Roboto"/>
              </a:rPr>
              <a:t> años solo el </a:t>
            </a:r>
            <a:r>
              <a:rPr b="1" lang="es" sz="1200">
                <a:solidFill>
                  <a:schemeClr val="accent4"/>
                </a:solidFill>
                <a:latin typeface="Roboto"/>
                <a:ea typeface="Roboto"/>
                <a:cs typeface="Roboto"/>
                <a:sym typeface="Roboto"/>
              </a:rPr>
              <a:t>24%</a:t>
            </a:r>
            <a:r>
              <a:rPr lang="es"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p:txBody>
      </p:sp>
      <p:graphicFrame>
        <p:nvGraphicFramePr>
          <p:cNvPr id="155" name="Google Shape;155;p24"/>
          <p:cNvGraphicFramePr/>
          <p:nvPr/>
        </p:nvGraphicFramePr>
        <p:xfrm>
          <a:off x="396425" y="1636250"/>
          <a:ext cx="3000000" cy="3000000"/>
        </p:xfrm>
        <a:graphic>
          <a:graphicData uri="http://schemas.openxmlformats.org/drawingml/2006/table">
            <a:tbl>
              <a:tblPr>
                <a:noFill/>
                <a:tableStyleId>{8E2689C5-8FB4-4134-9C76-203872EF0EE8}</a:tableStyleId>
              </a:tblPr>
              <a:tblGrid>
                <a:gridCol w="1781650"/>
                <a:gridCol w="1781650"/>
                <a:gridCol w="1781650"/>
              </a:tblGrid>
              <a:tr h="413275">
                <a:tc rowSpan="2">
                  <a:txBody>
                    <a:bodyPr/>
                    <a:lstStyle/>
                    <a:p>
                      <a:pPr indent="0" lvl="0" marL="0" rtl="0" algn="ctr">
                        <a:spcBef>
                          <a:spcPts val="0"/>
                        </a:spcBef>
                        <a:spcAft>
                          <a:spcPts val="0"/>
                        </a:spcAft>
                        <a:buNone/>
                      </a:pPr>
                      <a:r>
                        <a:rPr b="1" lang="es" sz="1300">
                          <a:solidFill>
                            <a:schemeClr val="dk1"/>
                          </a:solidFill>
                          <a:latin typeface="Roboto"/>
                          <a:ea typeface="Roboto"/>
                          <a:cs typeface="Roboto"/>
                          <a:sym typeface="Roboto"/>
                        </a:rPr>
                        <a:t>Rango de edades</a:t>
                      </a:r>
                      <a:endParaRPr b="1" sz="1300">
                        <a:solidFill>
                          <a:schemeClr val="dk1"/>
                        </a:solidFill>
                        <a:latin typeface="Roboto"/>
                        <a:ea typeface="Roboto"/>
                        <a:cs typeface="Roboto"/>
                        <a:sym typeface="Roboto"/>
                      </a:endParaRPr>
                    </a:p>
                    <a:p>
                      <a:pPr indent="0" lvl="0" marL="0" rtl="0" algn="ctr">
                        <a:spcBef>
                          <a:spcPts val="0"/>
                        </a:spcBef>
                        <a:spcAft>
                          <a:spcPts val="0"/>
                        </a:spcAft>
                        <a:buNone/>
                      </a:pPr>
                      <a:r>
                        <a:rPr b="1" lang="es" sz="1300">
                          <a:solidFill>
                            <a:schemeClr val="dk1"/>
                          </a:solidFill>
                          <a:latin typeface="Roboto"/>
                          <a:ea typeface="Roboto"/>
                          <a:cs typeface="Roboto"/>
                          <a:sym typeface="Roboto"/>
                        </a:rPr>
                        <a:t>(años)</a:t>
                      </a:r>
                      <a:endParaRPr b="1" sz="13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gridSpan="2">
                  <a:txBody>
                    <a:bodyPr/>
                    <a:lstStyle/>
                    <a:p>
                      <a:pPr indent="0" lvl="0" marL="0" rtl="0" algn="ctr">
                        <a:spcBef>
                          <a:spcPts val="0"/>
                        </a:spcBef>
                        <a:spcAft>
                          <a:spcPts val="0"/>
                        </a:spcAft>
                        <a:buNone/>
                      </a:pPr>
                      <a:r>
                        <a:rPr b="1" lang="es" sz="1300">
                          <a:solidFill>
                            <a:schemeClr val="dk1"/>
                          </a:solidFill>
                          <a:latin typeface="Roboto"/>
                          <a:ea typeface="Roboto"/>
                          <a:cs typeface="Roboto"/>
                          <a:sym typeface="Roboto"/>
                        </a:rPr>
                        <a:t>Probabilidad de supervivencia (%)</a:t>
                      </a:r>
                      <a:endParaRPr b="1" sz="13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hMerge="1"/>
              </a:tr>
              <a:tr h="635500">
                <a:tc vMerge="1"/>
                <a:tc>
                  <a:txBody>
                    <a:bodyPr/>
                    <a:lstStyle/>
                    <a:p>
                      <a:pPr indent="0" lvl="0" marL="0" rtl="0" algn="ctr">
                        <a:spcBef>
                          <a:spcPts val="0"/>
                        </a:spcBef>
                        <a:spcAft>
                          <a:spcPts val="0"/>
                        </a:spcAft>
                        <a:buNone/>
                      </a:pPr>
                      <a:r>
                        <a:rPr b="1" lang="es" sz="1300">
                          <a:solidFill>
                            <a:schemeClr val="dk1"/>
                          </a:solidFill>
                          <a:latin typeface="Roboto"/>
                          <a:ea typeface="Roboto"/>
                          <a:cs typeface="Roboto"/>
                          <a:sym typeface="Roboto"/>
                        </a:rPr>
                        <a:t>Valores nulos NO corregidos</a:t>
                      </a:r>
                      <a:endParaRPr b="1" sz="13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s" sz="1300">
                          <a:solidFill>
                            <a:schemeClr val="dk1"/>
                          </a:solidFill>
                          <a:latin typeface="Roboto"/>
                          <a:ea typeface="Roboto"/>
                          <a:cs typeface="Roboto"/>
                          <a:sym typeface="Roboto"/>
                        </a:rPr>
                        <a:t>Valores nulos corregidos</a:t>
                      </a:r>
                      <a:endParaRPr b="1" sz="13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r>
              <a:tr h="413275">
                <a:tc>
                  <a:txBody>
                    <a:bodyPr/>
                    <a:lstStyle/>
                    <a:p>
                      <a:pPr indent="0" lvl="0" marL="0" rtl="0" algn="ctr">
                        <a:spcBef>
                          <a:spcPts val="0"/>
                        </a:spcBef>
                        <a:spcAft>
                          <a:spcPts val="0"/>
                        </a:spcAft>
                        <a:buNone/>
                      </a:pPr>
                      <a:r>
                        <a:rPr b="1" lang="es">
                          <a:solidFill>
                            <a:schemeClr val="accent5"/>
                          </a:solidFill>
                          <a:latin typeface="Roboto"/>
                          <a:ea typeface="Roboto"/>
                          <a:cs typeface="Roboto"/>
                          <a:sym typeface="Roboto"/>
                        </a:rPr>
                        <a:t>0 - 15</a:t>
                      </a:r>
                      <a:endParaRPr b="1">
                        <a:solidFill>
                          <a:schemeClr val="accent5"/>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chemeClr val="accent5"/>
                          </a:solidFill>
                          <a:latin typeface="Roboto"/>
                          <a:ea typeface="Roboto"/>
                          <a:cs typeface="Roboto"/>
                          <a:sym typeface="Roboto"/>
                        </a:rPr>
                        <a:t>61.5</a:t>
                      </a:r>
                      <a:endParaRPr b="1">
                        <a:solidFill>
                          <a:schemeClr val="accent5"/>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chemeClr val="accent5"/>
                          </a:solidFill>
                          <a:latin typeface="Roboto"/>
                          <a:ea typeface="Roboto"/>
                          <a:cs typeface="Roboto"/>
                          <a:sym typeface="Roboto"/>
                        </a:rPr>
                        <a:t>56.5</a:t>
                      </a:r>
                      <a:endParaRPr b="1">
                        <a:solidFill>
                          <a:schemeClr val="accent5"/>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13275">
                <a:tc>
                  <a:txBody>
                    <a:bodyPr/>
                    <a:lstStyle/>
                    <a:p>
                      <a:pPr indent="0" lvl="0" marL="0" rtl="0" algn="ctr">
                        <a:spcBef>
                          <a:spcPts val="0"/>
                        </a:spcBef>
                        <a:spcAft>
                          <a:spcPts val="0"/>
                        </a:spcAft>
                        <a:buNone/>
                      </a:pPr>
                      <a:r>
                        <a:rPr lang="es">
                          <a:solidFill>
                            <a:schemeClr val="dk1"/>
                          </a:solidFill>
                          <a:latin typeface="Roboto"/>
                          <a:ea typeface="Roboto"/>
                          <a:cs typeface="Roboto"/>
                          <a:sym typeface="Roboto"/>
                        </a:rPr>
                        <a:t>16 - 30</a:t>
                      </a:r>
                      <a:endParaRPr>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Roboto"/>
                          <a:ea typeface="Roboto"/>
                          <a:cs typeface="Roboto"/>
                          <a:sym typeface="Roboto"/>
                        </a:rPr>
                        <a:t>47.7</a:t>
                      </a:r>
                      <a:endParaRPr>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Roboto"/>
                          <a:ea typeface="Roboto"/>
                          <a:cs typeface="Roboto"/>
                          <a:sym typeface="Roboto"/>
                        </a:rPr>
                        <a:t>36.9</a:t>
                      </a:r>
                      <a:endParaRPr>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13275">
                <a:tc>
                  <a:txBody>
                    <a:bodyPr/>
                    <a:lstStyle/>
                    <a:p>
                      <a:pPr indent="0" lvl="0" marL="0" rtl="0" algn="ctr">
                        <a:spcBef>
                          <a:spcPts val="0"/>
                        </a:spcBef>
                        <a:spcAft>
                          <a:spcPts val="0"/>
                        </a:spcAft>
                        <a:buNone/>
                      </a:pPr>
                      <a:r>
                        <a:rPr lang="es">
                          <a:solidFill>
                            <a:schemeClr val="dk1"/>
                          </a:solidFill>
                          <a:latin typeface="Roboto"/>
                          <a:ea typeface="Roboto"/>
                          <a:cs typeface="Roboto"/>
                          <a:sym typeface="Roboto"/>
                        </a:rPr>
                        <a:t>31 - 45</a:t>
                      </a:r>
                      <a:endParaRPr>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Roboto"/>
                          <a:ea typeface="Roboto"/>
                          <a:cs typeface="Roboto"/>
                          <a:sym typeface="Roboto"/>
                        </a:rPr>
                        <a:t>47.9</a:t>
                      </a:r>
                      <a:endParaRPr>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Roboto"/>
                          <a:ea typeface="Roboto"/>
                          <a:cs typeface="Roboto"/>
                          <a:sym typeface="Roboto"/>
                        </a:rPr>
                        <a:t>36.9</a:t>
                      </a:r>
                      <a:endParaRPr>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13275">
                <a:tc>
                  <a:txBody>
                    <a:bodyPr/>
                    <a:lstStyle/>
                    <a:p>
                      <a:pPr indent="0" lvl="0" marL="0" rtl="0" algn="ctr">
                        <a:spcBef>
                          <a:spcPts val="0"/>
                        </a:spcBef>
                        <a:spcAft>
                          <a:spcPts val="0"/>
                        </a:spcAft>
                        <a:buNone/>
                      </a:pPr>
                      <a:r>
                        <a:rPr lang="es">
                          <a:solidFill>
                            <a:schemeClr val="dk1"/>
                          </a:solidFill>
                          <a:latin typeface="Roboto"/>
                          <a:ea typeface="Roboto"/>
                          <a:cs typeface="Roboto"/>
                          <a:sym typeface="Roboto"/>
                        </a:rPr>
                        <a:t>46 - 60</a:t>
                      </a:r>
                      <a:endParaRPr>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Roboto"/>
                          <a:ea typeface="Roboto"/>
                          <a:cs typeface="Roboto"/>
                          <a:sym typeface="Roboto"/>
                        </a:rPr>
                        <a:t>42.7</a:t>
                      </a:r>
                      <a:endParaRPr>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dk1"/>
                          </a:solidFill>
                          <a:latin typeface="Roboto"/>
                          <a:ea typeface="Roboto"/>
                          <a:cs typeface="Roboto"/>
                          <a:sym typeface="Roboto"/>
                        </a:rPr>
                        <a:t>36.2</a:t>
                      </a:r>
                      <a:endParaRPr>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13275">
                <a:tc>
                  <a:txBody>
                    <a:bodyPr/>
                    <a:lstStyle/>
                    <a:p>
                      <a:pPr indent="0" lvl="0" marL="0" rtl="0" algn="ctr">
                        <a:spcBef>
                          <a:spcPts val="0"/>
                        </a:spcBef>
                        <a:spcAft>
                          <a:spcPts val="0"/>
                        </a:spcAft>
                        <a:buNone/>
                      </a:pPr>
                      <a:r>
                        <a:rPr b="1" lang="es">
                          <a:solidFill>
                            <a:schemeClr val="accent4"/>
                          </a:solidFill>
                          <a:latin typeface="Roboto"/>
                          <a:ea typeface="Roboto"/>
                          <a:cs typeface="Roboto"/>
                          <a:sym typeface="Roboto"/>
                        </a:rPr>
                        <a:t> &gt; 61</a:t>
                      </a:r>
                      <a:endParaRPr b="1">
                        <a:solidFill>
                          <a:schemeClr val="accent4"/>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chemeClr val="accent4"/>
                          </a:solidFill>
                          <a:latin typeface="Roboto"/>
                          <a:ea typeface="Roboto"/>
                          <a:cs typeface="Roboto"/>
                          <a:sym typeface="Roboto"/>
                        </a:rPr>
                        <a:t>24.0</a:t>
                      </a:r>
                      <a:endParaRPr b="1">
                        <a:solidFill>
                          <a:schemeClr val="accent4"/>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chemeClr val="accent4"/>
                          </a:solidFill>
                          <a:latin typeface="Roboto"/>
                          <a:ea typeface="Roboto"/>
                          <a:cs typeface="Roboto"/>
                          <a:sym typeface="Roboto"/>
                        </a:rPr>
                        <a:t>24.0</a:t>
                      </a:r>
                      <a:endParaRPr b="1">
                        <a:solidFill>
                          <a:schemeClr val="accent4"/>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090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700">
                <a:latin typeface="Roboto"/>
                <a:ea typeface="Roboto"/>
                <a:cs typeface="Roboto"/>
                <a:sym typeface="Roboto"/>
              </a:rPr>
              <a:t>Conclusiones</a:t>
            </a:r>
            <a:r>
              <a:rPr lang="es" sz="2700">
                <a:latin typeface="Roboto"/>
                <a:ea typeface="Roboto"/>
                <a:cs typeface="Roboto"/>
                <a:sym typeface="Roboto"/>
              </a:rPr>
              <a:t>:</a:t>
            </a:r>
            <a:endParaRPr sz="2700">
              <a:latin typeface="Roboto"/>
              <a:ea typeface="Roboto"/>
              <a:cs typeface="Roboto"/>
              <a:sym typeface="Roboto"/>
            </a:endParaRPr>
          </a:p>
        </p:txBody>
      </p:sp>
      <p:sp>
        <p:nvSpPr>
          <p:cNvPr id="161" name="Google Shape;161;p25"/>
          <p:cNvSpPr txBox="1"/>
          <p:nvPr/>
        </p:nvSpPr>
        <p:spPr>
          <a:xfrm>
            <a:off x="4617950" y="1591950"/>
            <a:ext cx="4083600" cy="3675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a:solidFill>
                  <a:schemeClr val="dk1"/>
                </a:solidFill>
                <a:latin typeface="Roboto"/>
                <a:ea typeface="Roboto"/>
                <a:cs typeface="Roboto"/>
                <a:sym typeface="Roboto"/>
              </a:rPr>
              <a:t>PERFIL GENERAL DE FALLECIDOS/SUPERVIVIENTES.</a:t>
            </a:r>
            <a:endParaRPr b="1" sz="1200">
              <a:solidFill>
                <a:schemeClr val="dk1"/>
              </a:solidFill>
              <a:latin typeface="Roboto"/>
              <a:ea typeface="Roboto"/>
              <a:cs typeface="Roboto"/>
              <a:sym typeface="Roboto"/>
            </a:endParaRPr>
          </a:p>
        </p:txBody>
      </p:sp>
      <p:sp>
        <p:nvSpPr>
          <p:cNvPr id="162" name="Google Shape;162;p25"/>
          <p:cNvSpPr txBox="1"/>
          <p:nvPr/>
        </p:nvSpPr>
        <p:spPr>
          <a:xfrm>
            <a:off x="485225" y="1469575"/>
            <a:ext cx="3736200" cy="3431400"/>
          </a:xfrm>
          <a:prstGeom prst="rect">
            <a:avLst/>
          </a:prstGeom>
          <a:noFill/>
          <a:ln>
            <a:noFill/>
          </a:ln>
        </p:spPr>
        <p:txBody>
          <a:bodyPr anchorCtr="0" anchor="t" bIns="91425" lIns="91425" spcFirstLastPara="1" rIns="91425" wrap="square" tIns="91425">
            <a:noAutofit/>
          </a:bodyPr>
          <a:lstStyle/>
          <a:p>
            <a:pPr indent="-317500" lvl="0" marL="457200" rtl="0" algn="just">
              <a:lnSpc>
                <a:spcPct val="200000"/>
              </a:lnSpc>
              <a:spcBef>
                <a:spcPts val="0"/>
              </a:spcBef>
              <a:spcAft>
                <a:spcPts val="0"/>
              </a:spcAft>
              <a:buClr>
                <a:schemeClr val="dk2"/>
              </a:buClr>
              <a:buSzPts val="1400"/>
              <a:buFont typeface="Roboto"/>
              <a:buChar char="●"/>
            </a:pPr>
            <a:r>
              <a:rPr lang="es">
                <a:solidFill>
                  <a:schemeClr val="dk2"/>
                </a:solidFill>
                <a:latin typeface="Roboto"/>
                <a:ea typeface="Roboto"/>
                <a:cs typeface="Roboto"/>
                <a:sym typeface="Roboto"/>
              </a:rPr>
              <a:t>La mediana de las edades no se ve modificada por la imputación de los valores nulos.</a:t>
            </a:r>
            <a:endParaRPr>
              <a:solidFill>
                <a:schemeClr val="dk2"/>
              </a:solidFill>
              <a:latin typeface="Roboto"/>
              <a:ea typeface="Roboto"/>
              <a:cs typeface="Roboto"/>
              <a:sym typeface="Roboto"/>
            </a:endParaRPr>
          </a:p>
          <a:p>
            <a:pPr indent="-317500" lvl="0" marL="457200" rtl="0" algn="just">
              <a:lnSpc>
                <a:spcPct val="200000"/>
              </a:lnSpc>
              <a:spcBef>
                <a:spcPts val="0"/>
              </a:spcBef>
              <a:spcAft>
                <a:spcPts val="0"/>
              </a:spcAft>
              <a:buClr>
                <a:schemeClr val="dk2"/>
              </a:buClr>
              <a:buSzPts val="1400"/>
              <a:buFont typeface="Roboto"/>
              <a:buChar char="●"/>
            </a:pPr>
            <a:r>
              <a:rPr lang="es">
                <a:solidFill>
                  <a:schemeClr val="dk2"/>
                </a:solidFill>
                <a:latin typeface="Roboto"/>
                <a:ea typeface="Roboto"/>
                <a:cs typeface="Roboto"/>
                <a:sym typeface="Roboto"/>
              </a:rPr>
              <a:t>El factor más determinante en la supervivencia fue el género.</a:t>
            </a:r>
            <a:endParaRPr>
              <a:solidFill>
                <a:schemeClr val="dk2"/>
              </a:solidFill>
              <a:latin typeface="Roboto"/>
              <a:ea typeface="Roboto"/>
              <a:cs typeface="Roboto"/>
              <a:sym typeface="Roboto"/>
            </a:endParaRPr>
          </a:p>
          <a:p>
            <a:pPr indent="-317500" lvl="0" marL="457200" rtl="0" algn="just">
              <a:lnSpc>
                <a:spcPct val="200000"/>
              </a:lnSpc>
              <a:spcBef>
                <a:spcPts val="0"/>
              </a:spcBef>
              <a:spcAft>
                <a:spcPts val="0"/>
              </a:spcAft>
              <a:buClr>
                <a:schemeClr val="dk2"/>
              </a:buClr>
              <a:buSzPts val="1400"/>
              <a:buFont typeface="Roboto"/>
              <a:buChar char="●"/>
            </a:pPr>
            <a:r>
              <a:rPr lang="es">
                <a:solidFill>
                  <a:schemeClr val="dk2"/>
                </a:solidFill>
                <a:latin typeface="Roboto"/>
                <a:ea typeface="Roboto"/>
                <a:cs typeface="Roboto"/>
                <a:sym typeface="Roboto"/>
              </a:rPr>
              <a:t>Influencia de factores sociales en la supervivencia.</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graphicFrame>
        <p:nvGraphicFramePr>
          <p:cNvPr id="163" name="Google Shape;163;p25"/>
          <p:cNvGraphicFramePr/>
          <p:nvPr/>
        </p:nvGraphicFramePr>
        <p:xfrm>
          <a:off x="4617950" y="2151975"/>
          <a:ext cx="3000000" cy="3000000"/>
        </p:xfrm>
        <a:graphic>
          <a:graphicData uri="http://schemas.openxmlformats.org/drawingml/2006/table">
            <a:tbl>
              <a:tblPr>
                <a:noFill/>
                <a:tableStyleId>{8E2689C5-8FB4-4134-9C76-203872EF0EE8}</a:tableStyleId>
              </a:tblPr>
              <a:tblGrid>
                <a:gridCol w="1182900"/>
                <a:gridCol w="1345350"/>
                <a:gridCol w="1555350"/>
              </a:tblGrid>
              <a:tr h="533450">
                <a:tc>
                  <a:txBody>
                    <a:bodyPr/>
                    <a:lstStyle/>
                    <a:p>
                      <a:pPr indent="0" lvl="0" marL="0" rtl="0" algn="ctr">
                        <a:spcBef>
                          <a:spcPts val="0"/>
                        </a:spcBef>
                        <a:spcAft>
                          <a:spcPts val="0"/>
                        </a:spcAft>
                        <a:buNone/>
                      </a:pPr>
                      <a:r>
                        <a:rPr b="1" lang="es" sz="1200">
                          <a:solidFill>
                            <a:schemeClr val="accent3"/>
                          </a:solidFill>
                          <a:latin typeface="Roboto"/>
                          <a:ea typeface="Roboto"/>
                          <a:cs typeface="Roboto"/>
                          <a:sym typeface="Roboto"/>
                        </a:rPr>
                        <a:t>Característica</a:t>
                      </a:r>
                      <a:endParaRPr b="1" sz="1200">
                        <a:solidFill>
                          <a:schemeClr val="accent3"/>
                        </a:solidFill>
                        <a:latin typeface="Roboto"/>
                        <a:ea typeface="Roboto"/>
                        <a:cs typeface="Roboto"/>
                        <a:sym typeface="Roboto"/>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s" sz="1200">
                          <a:solidFill>
                            <a:schemeClr val="accent3"/>
                          </a:solidFill>
                          <a:latin typeface="Roboto"/>
                          <a:ea typeface="Roboto"/>
                          <a:cs typeface="Roboto"/>
                          <a:sym typeface="Roboto"/>
                        </a:rPr>
                        <a:t>Fallecidos</a:t>
                      </a:r>
                      <a:endParaRPr b="1" sz="1200">
                        <a:solidFill>
                          <a:schemeClr val="accent3"/>
                        </a:solidFill>
                        <a:latin typeface="Roboto"/>
                        <a:ea typeface="Roboto"/>
                        <a:cs typeface="Roboto"/>
                        <a:sym typeface="Roboto"/>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s" sz="1200">
                          <a:solidFill>
                            <a:schemeClr val="accent3"/>
                          </a:solidFill>
                          <a:latin typeface="Roboto"/>
                          <a:ea typeface="Roboto"/>
                          <a:cs typeface="Roboto"/>
                          <a:sym typeface="Roboto"/>
                        </a:rPr>
                        <a:t>Supervivientes</a:t>
                      </a:r>
                      <a:endParaRPr b="1" sz="1200">
                        <a:solidFill>
                          <a:schemeClr val="accent3"/>
                        </a:solidFill>
                        <a:latin typeface="Roboto"/>
                        <a:ea typeface="Roboto"/>
                        <a:cs typeface="Roboto"/>
                        <a:sym typeface="Roboto"/>
                      </a:endParaRPr>
                    </a:p>
                  </a:txBody>
                  <a:tcPr marT="91425" marB="91425" marR="91425" marL="91425" anchor="ctr">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accent1"/>
                    </a:solidFill>
                  </a:tcPr>
                </a:tc>
              </a:tr>
              <a:tr h="533450">
                <a:tc>
                  <a:txBody>
                    <a:bodyPr/>
                    <a:lstStyle/>
                    <a:p>
                      <a:pPr indent="0" lvl="0" marL="0" rtl="0" algn="ctr">
                        <a:spcBef>
                          <a:spcPts val="0"/>
                        </a:spcBef>
                        <a:spcAft>
                          <a:spcPts val="0"/>
                        </a:spcAft>
                        <a:buNone/>
                      </a:pPr>
                      <a:r>
                        <a:rPr b="1" lang="es" sz="1200">
                          <a:solidFill>
                            <a:schemeClr val="dk1"/>
                          </a:solidFill>
                          <a:latin typeface="Roboto"/>
                          <a:ea typeface="Roboto"/>
                          <a:cs typeface="Roboto"/>
                          <a:sym typeface="Roboto"/>
                        </a:rPr>
                        <a:t>Género</a:t>
                      </a:r>
                      <a:endParaRPr b="1" sz="12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dk1"/>
                          </a:solidFill>
                          <a:latin typeface="Roboto"/>
                          <a:ea typeface="Roboto"/>
                          <a:cs typeface="Roboto"/>
                          <a:sym typeface="Roboto"/>
                        </a:rPr>
                        <a:t>Masculino</a:t>
                      </a:r>
                      <a:endParaRPr sz="12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dk1"/>
                          </a:solidFill>
                          <a:latin typeface="Roboto"/>
                          <a:ea typeface="Roboto"/>
                          <a:cs typeface="Roboto"/>
                          <a:sym typeface="Roboto"/>
                        </a:rPr>
                        <a:t>Femenino</a:t>
                      </a:r>
                      <a:endParaRPr sz="12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1"/>
                      </a:solidFill>
                      <a:prstDash val="solid"/>
                      <a:round/>
                      <a:headEnd len="sm" w="sm" type="none"/>
                      <a:tailEnd len="sm" w="sm" type="none"/>
                    </a:lnB>
                  </a:tcPr>
                </a:tc>
              </a:tr>
              <a:tr h="533450">
                <a:tc>
                  <a:txBody>
                    <a:bodyPr/>
                    <a:lstStyle/>
                    <a:p>
                      <a:pPr indent="0" lvl="0" marL="0" rtl="0" algn="ctr">
                        <a:spcBef>
                          <a:spcPts val="0"/>
                        </a:spcBef>
                        <a:spcAft>
                          <a:spcPts val="0"/>
                        </a:spcAft>
                        <a:buNone/>
                      </a:pPr>
                      <a:r>
                        <a:rPr b="1" lang="es" sz="1200">
                          <a:solidFill>
                            <a:schemeClr val="dk1"/>
                          </a:solidFill>
                          <a:latin typeface="Roboto"/>
                          <a:ea typeface="Roboto"/>
                          <a:cs typeface="Roboto"/>
                          <a:sym typeface="Roboto"/>
                        </a:rPr>
                        <a:t>Clase</a:t>
                      </a:r>
                      <a:endParaRPr b="1" sz="12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dk1"/>
                          </a:solidFill>
                          <a:latin typeface="Roboto"/>
                          <a:ea typeface="Roboto"/>
                          <a:cs typeface="Roboto"/>
                          <a:sym typeface="Roboto"/>
                        </a:rPr>
                        <a:t>Tercera</a:t>
                      </a:r>
                      <a:endParaRPr sz="12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dk1"/>
                          </a:solidFill>
                          <a:latin typeface="Roboto"/>
                          <a:ea typeface="Roboto"/>
                          <a:cs typeface="Roboto"/>
                          <a:sym typeface="Roboto"/>
                        </a:rPr>
                        <a:t>Primera</a:t>
                      </a:r>
                      <a:endParaRPr sz="12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33450">
                <a:tc>
                  <a:txBody>
                    <a:bodyPr/>
                    <a:lstStyle/>
                    <a:p>
                      <a:pPr indent="0" lvl="0" marL="0" rtl="0" algn="ctr">
                        <a:spcBef>
                          <a:spcPts val="0"/>
                        </a:spcBef>
                        <a:spcAft>
                          <a:spcPts val="0"/>
                        </a:spcAft>
                        <a:buNone/>
                      </a:pPr>
                      <a:r>
                        <a:rPr b="1" lang="es" sz="1200">
                          <a:solidFill>
                            <a:schemeClr val="dk1"/>
                          </a:solidFill>
                          <a:latin typeface="Roboto"/>
                          <a:ea typeface="Roboto"/>
                          <a:cs typeface="Roboto"/>
                          <a:sym typeface="Roboto"/>
                        </a:rPr>
                        <a:t>Edad Media</a:t>
                      </a:r>
                      <a:endParaRPr b="1" sz="12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dk1"/>
                          </a:solidFill>
                          <a:latin typeface="Roboto"/>
                          <a:ea typeface="Roboto"/>
                          <a:cs typeface="Roboto"/>
                          <a:sym typeface="Roboto"/>
                        </a:rPr>
                        <a:t>61 - 80</a:t>
                      </a:r>
                      <a:endParaRPr sz="12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dk1"/>
                          </a:solidFill>
                          <a:latin typeface="Roboto"/>
                          <a:ea typeface="Roboto"/>
                          <a:cs typeface="Roboto"/>
                          <a:sym typeface="Roboto"/>
                        </a:rPr>
                        <a:t>0 -15</a:t>
                      </a:r>
                      <a:endParaRPr sz="1200">
                        <a:solidFill>
                          <a:schemeClr val="dk1"/>
                        </a:solidFill>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4"/>
          <p:cNvSpPr txBox="1"/>
          <p:nvPr>
            <p:ph idx="4294967295" type="title"/>
          </p:nvPr>
        </p:nvSpPr>
        <p:spPr>
          <a:xfrm>
            <a:off x="498850" y="234175"/>
            <a:ext cx="8520600" cy="73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3100">
                <a:latin typeface="Roboto"/>
                <a:ea typeface="Roboto"/>
                <a:cs typeface="Roboto"/>
                <a:sym typeface="Roboto"/>
              </a:rPr>
              <a:t>Índice</a:t>
            </a:r>
            <a:r>
              <a:rPr b="1" lang="es" sz="3100">
                <a:latin typeface="Roboto"/>
                <a:ea typeface="Roboto"/>
                <a:cs typeface="Roboto"/>
                <a:sym typeface="Roboto"/>
              </a:rPr>
              <a:t>:</a:t>
            </a:r>
            <a:endParaRPr b="1" sz="3100">
              <a:latin typeface="Roboto"/>
              <a:ea typeface="Roboto"/>
              <a:cs typeface="Roboto"/>
              <a:sym typeface="Roboto"/>
            </a:endParaRPr>
          </a:p>
        </p:txBody>
      </p:sp>
      <p:sp>
        <p:nvSpPr>
          <p:cNvPr id="72" name="Google Shape;72;p14"/>
          <p:cNvSpPr txBox="1"/>
          <p:nvPr/>
        </p:nvSpPr>
        <p:spPr>
          <a:xfrm>
            <a:off x="498850" y="1287225"/>
            <a:ext cx="5366700" cy="3482700"/>
          </a:xfrm>
          <a:prstGeom prst="rect">
            <a:avLst/>
          </a:prstGeom>
          <a:noFill/>
          <a:ln>
            <a:noFill/>
          </a:ln>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dk2"/>
              </a:buClr>
              <a:buSzPts val="1500"/>
              <a:buFont typeface="Roboto"/>
              <a:buAutoNum type="arabicPeriod"/>
            </a:pPr>
            <a:r>
              <a:rPr b="1" lang="es" sz="1500">
                <a:solidFill>
                  <a:schemeClr val="dk2"/>
                </a:solidFill>
                <a:latin typeface="Roboto"/>
                <a:ea typeface="Roboto"/>
                <a:cs typeface="Roboto"/>
                <a:sym typeface="Roboto"/>
              </a:rPr>
              <a:t>Introducción</a:t>
            </a:r>
            <a:endParaRPr b="1" sz="1500">
              <a:solidFill>
                <a:schemeClr val="dk2"/>
              </a:solidFill>
              <a:latin typeface="Roboto"/>
              <a:ea typeface="Roboto"/>
              <a:cs typeface="Roboto"/>
              <a:sym typeface="Roboto"/>
            </a:endParaRPr>
          </a:p>
          <a:p>
            <a:pPr indent="-323850" lvl="0" marL="457200" rtl="0" algn="l">
              <a:lnSpc>
                <a:spcPct val="200000"/>
              </a:lnSpc>
              <a:spcBef>
                <a:spcPts val="0"/>
              </a:spcBef>
              <a:spcAft>
                <a:spcPts val="0"/>
              </a:spcAft>
              <a:buClr>
                <a:schemeClr val="dk2"/>
              </a:buClr>
              <a:buSzPts val="1500"/>
              <a:buFont typeface="Roboto"/>
              <a:buAutoNum type="arabicPeriod"/>
            </a:pPr>
            <a:r>
              <a:rPr b="1" lang="es" sz="1500">
                <a:solidFill>
                  <a:schemeClr val="dk2"/>
                </a:solidFill>
                <a:latin typeface="Roboto"/>
                <a:ea typeface="Roboto"/>
                <a:cs typeface="Roboto"/>
                <a:sym typeface="Roboto"/>
              </a:rPr>
              <a:t>Supervivencia por género.</a:t>
            </a:r>
            <a:endParaRPr b="1" sz="1500">
              <a:solidFill>
                <a:schemeClr val="dk2"/>
              </a:solidFill>
              <a:latin typeface="Roboto"/>
              <a:ea typeface="Roboto"/>
              <a:cs typeface="Roboto"/>
              <a:sym typeface="Roboto"/>
            </a:endParaRPr>
          </a:p>
          <a:p>
            <a:pPr indent="-323850" lvl="0" marL="457200" rtl="0" algn="l">
              <a:lnSpc>
                <a:spcPct val="200000"/>
              </a:lnSpc>
              <a:spcBef>
                <a:spcPts val="0"/>
              </a:spcBef>
              <a:spcAft>
                <a:spcPts val="0"/>
              </a:spcAft>
              <a:buClr>
                <a:schemeClr val="dk2"/>
              </a:buClr>
              <a:buSzPts val="1500"/>
              <a:buFont typeface="Roboto"/>
              <a:buAutoNum type="arabicPeriod"/>
            </a:pPr>
            <a:r>
              <a:rPr b="1" lang="es" sz="1500">
                <a:solidFill>
                  <a:schemeClr val="dk2"/>
                </a:solidFill>
                <a:latin typeface="Roboto"/>
                <a:ea typeface="Roboto"/>
                <a:cs typeface="Roboto"/>
                <a:sym typeface="Roboto"/>
              </a:rPr>
              <a:t>Supervivencia por la clase.</a:t>
            </a:r>
            <a:endParaRPr b="1" sz="1500">
              <a:solidFill>
                <a:schemeClr val="dk2"/>
              </a:solidFill>
              <a:latin typeface="Roboto"/>
              <a:ea typeface="Roboto"/>
              <a:cs typeface="Roboto"/>
              <a:sym typeface="Roboto"/>
            </a:endParaRPr>
          </a:p>
          <a:p>
            <a:pPr indent="-323850" lvl="0" marL="457200" rtl="0" algn="l">
              <a:lnSpc>
                <a:spcPct val="200000"/>
              </a:lnSpc>
              <a:spcBef>
                <a:spcPts val="0"/>
              </a:spcBef>
              <a:spcAft>
                <a:spcPts val="0"/>
              </a:spcAft>
              <a:buClr>
                <a:schemeClr val="dk2"/>
              </a:buClr>
              <a:buSzPts val="1500"/>
              <a:buFont typeface="Roboto"/>
              <a:buAutoNum type="arabicPeriod"/>
            </a:pPr>
            <a:r>
              <a:rPr b="1" lang="es" sz="1500">
                <a:solidFill>
                  <a:schemeClr val="dk2"/>
                </a:solidFill>
                <a:latin typeface="Roboto"/>
                <a:ea typeface="Roboto"/>
                <a:cs typeface="Roboto"/>
                <a:sym typeface="Roboto"/>
              </a:rPr>
              <a:t>Supervivencia por edad.</a:t>
            </a:r>
            <a:endParaRPr b="1" sz="1500">
              <a:solidFill>
                <a:schemeClr val="dk2"/>
              </a:solidFill>
              <a:latin typeface="Roboto"/>
              <a:ea typeface="Roboto"/>
              <a:cs typeface="Roboto"/>
              <a:sym typeface="Roboto"/>
            </a:endParaRPr>
          </a:p>
          <a:p>
            <a:pPr indent="-323850" lvl="0" marL="457200" rtl="0" algn="l">
              <a:lnSpc>
                <a:spcPct val="200000"/>
              </a:lnSpc>
              <a:spcBef>
                <a:spcPts val="0"/>
              </a:spcBef>
              <a:spcAft>
                <a:spcPts val="0"/>
              </a:spcAft>
              <a:buClr>
                <a:schemeClr val="dk2"/>
              </a:buClr>
              <a:buSzPts val="1500"/>
              <a:buFont typeface="Roboto"/>
              <a:buAutoNum type="arabicPeriod"/>
            </a:pPr>
            <a:r>
              <a:rPr b="1" lang="es" sz="1500">
                <a:solidFill>
                  <a:schemeClr val="dk2"/>
                </a:solidFill>
                <a:latin typeface="Roboto"/>
                <a:ea typeface="Roboto"/>
                <a:cs typeface="Roboto"/>
                <a:sym typeface="Roboto"/>
              </a:rPr>
              <a:t>Conclusiones.</a:t>
            </a:r>
            <a:endParaRPr b="1" sz="1500">
              <a:solidFill>
                <a:schemeClr val="dk2"/>
              </a:solidFill>
              <a:latin typeface="Roboto"/>
              <a:ea typeface="Roboto"/>
              <a:cs typeface="Roboto"/>
              <a:sym typeface="Roboto"/>
            </a:endParaRPr>
          </a:p>
        </p:txBody>
      </p:sp>
      <p:pic>
        <p:nvPicPr>
          <p:cNvPr id="73" name="Google Shape;73;p14"/>
          <p:cNvPicPr preferRelativeResize="0"/>
          <p:nvPr/>
        </p:nvPicPr>
        <p:blipFill>
          <a:blip r:embed="rId3">
            <a:alphaModFix/>
          </a:blip>
          <a:stretch>
            <a:fillRect/>
          </a:stretch>
        </p:blipFill>
        <p:spPr>
          <a:xfrm>
            <a:off x="7401200" y="3582150"/>
            <a:ext cx="1272800" cy="1272800"/>
          </a:xfrm>
          <a:prstGeom prst="rect">
            <a:avLst/>
          </a:prstGeom>
          <a:noFill/>
          <a:ln>
            <a:noFill/>
          </a:ln>
        </p:spPr>
      </p:pic>
      <p:cxnSp>
        <p:nvCxnSpPr>
          <p:cNvPr id="74" name="Google Shape;74;p14"/>
          <p:cNvCxnSpPr/>
          <p:nvPr/>
        </p:nvCxnSpPr>
        <p:spPr>
          <a:xfrm flipH="1" rot="10800000">
            <a:off x="317700" y="928750"/>
            <a:ext cx="8227800" cy="117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5"/>
          <p:cNvSpPr txBox="1"/>
          <p:nvPr>
            <p:ph idx="4294967295" type="title"/>
          </p:nvPr>
        </p:nvSpPr>
        <p:spPr>
          <a:xfrm>
            <a:off x="498850" y="234175"/>
            <a:ext cx="8520600" cy="73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3100">
                <a:latin typeface="Roboto"/>
                <a:ea typeface="Roboto"/>
                <a:cs typeface="Roboto"/>
                <a:sym typeface="Roboto"/>
              </a:rPr>
              <a:t>Introducción:</a:t>
            </a:r>
            <a:endParaRPr b="1" sz="3100">
              <a:latin typeface="Roboto"/>
              <a:ea typeface="Roboto"/>
              <a:cs typeface="Roboto"/>
              <a:sym typeface="Roboto"/>
            </a:endParaRPr>
          </a:p>
        </p:txBody>
      </p:sp>
      <p:sp>
        <p:nvSpPr>
          <p:cNvPr id="80" name="Google Shape;80;p15"/>
          <p:cNvSpPr txBox="1"/>
          <p:nvPr/>
        </p:nvSpPr>
        <p:spPr>
          <a:xfrm>
            <a:off x="498850" y="1287225"/>
            <a:ext cx="5366700" cy="3482700"/>
          </a:xfrm>
          <a:prstGeom prst="rect">
            <a:avLst/>
          </a:prstGeom>
          <a:noFill/>
          <a:ln>
            <a:noFill/>
          </a:ln>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dk2"/>
              </a:buClr>
              <a:buSzPts val="1500"/>
              <a:buFont typeface="Roboto"/>
              <a:buChar char="●"/>
            </a:pPr>
            <a:r>
              <a:rPr b="1" lang="es" sz="1500">
                <a:solidFill>
                  <a:schemeClr val="dk2"/>
                </a:solidFill>
                <a:latin typeface="Roboto"/>
                <a:ea typeface="Roboto"/>
                <a:cs typeface="Roboto"/>
                <a:sym typeface="Roboto"/>
              </a:rPr>
              <a:t>Abril de 1912</a:t>
            </a:r>
            <a:r>
              <a:rPr lang="es" sz="1500">
                <a:solidFill>
                  <a:schemeClr val="dk2"/>
                </a:solidFill>
                <a:latin typeface="Roboto"/>
                <a:ea typeface="Roboto"/>
                <a:cs typeface="Roboto"/>
                <a:sym typeface="Roboto"/>
              </a:rPr>
              <a:t> ocurre el famoso hundimiento.</a:t>
            </a:r>
            <a:endParaRPr sz="1500">
              <a:solidFill>
                <a:schemeClr val="dk2"/>
              </a:solidFill>
              <a:latin typeface="Roboto"/>
              <a:ea typeface="Roboto"/>
              <a:cs typeface="Roboto"/>
              <a:sym typeface="Roboto"/>
            </a:endParaRPr>
          </a:p>
          <a:p>
            <a:pPr indent="-323850" lvl="0" marL="457200" rtl="0" algn="l">
              <a:lnSpc>
                <a:spcPct val="200000"/>
              </a:lnSpc>
              <a:spcBef>
                <a:spcPts val="0"/>
              </a:spcBef>
              <a:spcAft>
                <a:spcPts val="0"/>
              </a:spcAft>
              <a:buClr>
                <a:schemeClr val="dk2"/>
              </a:buClr>
              <a:buSzPts val="1500"/>
              <a:buFont typeface="Roboto"/>
              <a:buChar char="●"/>
            </a:pPr>
            <a:r>
              <a:rPr b="1" lang="es" sz="1500">
                <a:solidFill>
                  <a:schemeClr val="dk2"/>
                </a:solidFill>
                <a:latin typeface="Roboto"/>
                <a:ea typeface="Roboto"/>
                <a:cs typeface="Roboto"/>
                <a:sym typeface="Roboto"/>
              </a:rPr>
              <a:t>1502 fallecidos </a:t>
            </a:r>
            <a:r>
              <a:rPr lang="es" sz="1500">
                <a:solidFill>
                  <a:schemeClr val="dk2"/>
                </a:solidFill>
                <a:latin typeface="Roboto"/>
                <a:ea typeface="Roboto"/>
                <a:cs typeface="Roboto"/>
                <a:sym typeface="Roboto"/>
              </a:rPr>
              <a:t>de 2224 personas en total.</a:t>
            </a:r>
            <a:endParaRPr sz="1500">
              <a:solidFill>
                <a:schemeClr val="dk2"/>
              </a:solidFill>
              <a:latin typeface="Roboto"/>
              <a:ea typeface="Roboto"/>
              <a:cs typeface="Roboto"/>
              <a:sym typeface="Roboto"/>
            </a:endParaRPr>
          </a:p>
          <a:p>
            <a:pPr indent="-323850" lvl="0" marL="457200" rtl="0" algn="l">
              <a:lnSpc>
                <a:spcPct val="200000"/>
              </a:lnSpc>
              <a:spcBef>
                <a:spcPts val="0"/>
              </a:spcBef>
              <a:spcAft>
                <a:spcPts val="0"/>
              </a:spcAft>
              <a:buClr>
                <a:schemeClr val="dk2"/>
              </a:buClr>
              <a:buSzPts val="1500"/>
              <a:buFont typeface="Roboto"/>
              <a:buChar char="●"/>
            </a:pPr>
            <a:r>
              <a:rPr lang="es" sz="1500">
                <a:solidFill>
                  <a:schemeClr val="dk2"/>
                </a:solidFill>
                <a:latin typeface="Roboto"/>
                <a:ea typeface="Roboto"/>
                <a:cs typeface="Roboto"/>
                <a:sym typeface="Roboto"/>
              </a:rPr>
              <a:t>Dataset → información real de </a:t>
            </a:r>
            <a:r>
              <a:rPr b="1" lang="es" sz="1500">
                <a:solidFill>
                  <a:schemeClr val="dk2"/>
                </a:solidFill>
                <a:latin typeface="Roboto"/>
                <a:ea typeface="Roboto"/>
                <a:cs typeface="Roboto"/>
                <a:sym typeface="Roboto"/>
              </a:rPr>
              <a:t>891 pasajeros</a:t>
            </a:r>
            <a:r>
              <a:rPr lang="es" sz="1500">
                <a:solidFill>
                  <a:schemeClr val="dk2"/>
                </a:solidFill>
                <a:latin typeface="Roboto"/>
                <a:ea typeface="Roboto"/>
                <a:cs typeface="Roboto"/>
                <a:sym typeface="Roboto"/>
              </a:rPr>
              <a:t>.</a:t>
            </a:r>
            <a:endParaRPr sz="1500">
              <a:solidFill>
                <a:schemeClr val="dk2"/>
              </a:solidFill>
              <a:latin typeface="Roboto"/>
              <a:ea typeface="Roboto"/>
              <a:cs typeface="Roboto"/>
              <a:sym typeface="Roboto"/>
            </a:endParaRPr>
          </a:p>
          <a:p>
            <a:pPr indent="-323850" lvl="0" marL="457200" rtl="0" algn="l">
              <a:lnSpc>
                <a:spcPct val="200000"/>
              </a:lnSpc>
              <a:spcBef>
                <a:spcPts val="0"/>
              </a:spcBef>
              <a:spcAft>
                <a:spcPts val="0"/>
              </a:spcAft>
              <a:buClr>
                <a:schemeClr val="dk2"/>
              </a:buClr>
              <a:buSzPts val="1500"/>
              <a:buFont typeface="Roboto"/>
              <a:buChar char="●"/>
            </a:pPr>
            <a:r>
              <a:rPr lang="es" sz="1500">
                <a:solidFill>
                  <a:schemeClr val="dk2"/>
                </a:solidFill>
                <a:latin typeface="Roboto"/>
                <a:ea typeface="Roboto"/>
                <a:cs typeface="Roboto"/>
                <a:sym typeface="Roboto"/>
              </a:rPr>
              <a:t>Factores que podrían haber influido en la supervivencia: </a:t>
            </a:r>
            <a:endParaRPr sz="1500">
              <a:solidFill>
                <a:schemeClr val="dk2"/>
              </a:solidFill>
              <a:latin typeface="Roboto"/>
              <a:ea typeface="Roboto"/>
              <a:cs typeface="Roboto"/>
              <a:sym typeface="Roboto"/>
            </a:endParaRPr>
          </a:p>
          <a:p>
            <a:pPr indent="-323850" lvl="1" marL="914400" rtl="0" algn="l">
              <a:lnSpc>
                <a:spcPct val="200000"/>
              </a:lnSpc>
              <a:spcBef>
                <a:spcPts val="0"/>
              </a:spcBef>
              <a:spcAft>
                <a:spcPts val="0"/>
              </a:spcAft>
              <a:buClr>
                <a:schemeClr val="dk2"/>
              </a:buClr>
              <a:buSzPts val="1500"/>
              <a:buFont typeface="Roboto"/>
              <a:buChar char="○"/>
            </a:pPr>
            <a:r>
              <a:rPr b="1" lang="es" sz="1500">
                <a:solidFill>
                  <a:schemeClr val="dk2"/>
                </a:solidFill>
                <a:latin typeface="Roboto"/>
                <a:ea typeface="Roboto"/>
                <a:cs typeface="Roboto"/>
                <a:sym typeface="Roboto"/>
              </a:rPr>
              <a:t>Género </a:t>
            </a:r>
            <a:endParaRPr b="1" sz="1500">
              <a:solidFill>
                <a:schemeClr val="dk2"/>
              </a:solidFill>
              <a:latin typeface="Roboto"/>
              <a:ea typeface="Roboto"/>
              <a:cs typeface="Roboto"/>
              <a:sym typeface="Roboto"/>
            </a:endParaRPr>
          </a:p>
          <a:p>
            <a:pPr indent="-323850" lvl="1" marL="914400" rtl="0" algn="l">
              <a:lnSpc>
                <a:spcPct val="200000"/>
              </a:lnSpc>
              <a:spcBef>
                <a:spcPts val="0"/>
              </a:spcBef>
              <a:spcAft>
                <a:spcPts val="0"/>
              </a:spcAft>
              <a:buClr>
                <a:schemeClr val="dk2"/>
              </a:buClr>
              <a:buSzPts val="1500"/>
              <a:buFont typeface="Roboto"/>
              <a:buChar char="○"/>
            </a:pPr>
            <a:r>
              <a:rPr b="1" lang="es" sz="1500">
                <a:solidFill>
                  <a:schemeClr val="dk2"/>
                </a:solidFill>
                <a:latin typeface="Roboto"/>
                <a:ea typeface="Roboto"/>
                <a:cs typeface="Roboto"/>
                <a:sym typeface="Roboto"/>
              </a:rPr>
              <a:t>Edad</a:t>
            </a:r>
            <a:endParaRPr b="1" sz="1500">
              <a:solidFill>
                <a:schemeClr val="dk2"/>
              </a:solidFill>
              <a:latin typeface="Roboto"/>
              <a:ea typeface="Roboto"/>
              <a:cs typeface="Roboto"/>
              <a:sym typeface="Roboto"/>
            </a:endParaRPr>
          </a:p>
          <a:p>
            <a:pPr indent="-323850" lvl="1" marL="914400" rtl="0" algn="l">
              <a:lnSpc>
                <a:spcPct val="200000"/>
              </a:lnSpc>
              <a:spcBef>
                <a:spcPts val="0"/>
              </a:spcBef>
              <a:spcAft>
                <a:spcPts val="0"/>
              </a:spcAft>
              <a:buClr>
                <a:schemeClr val="dk2"/>
              </a:buClr>
              <a:buSzPts val="1500"/>
              <a:buFont typeface="Roboto"/>
              <a:buChar char="○"/>
            </a:pPr>
            <a:r>
              <a:rPr b="1" lang="es" sz="1500">
                <a:solidFill>
                  <a:schemeClr val="dk2"/>
                </a:solidFill>
                <a:latin typeface="Roboto"/>
                <a:ea typeface="Roboto"/>
                <a:cs typeface="Roboto"/>
                <a:sym typeface="Roboto"/>
              </a:rPr>
              <a:t>Clase.</a:t>
            </a:r>
            <a:endParaRPr b="1" sz="1500">
              <a:solidFill>
                <a:schemeClr val="dk2"/>
              </a:solidFill>
              <a:latin typeface="Roboto"/>
              <a:ea typeface="Roboto"/>
              <a:cs typeface="Roboto"/>
              <a:sym typeface="Roboto"/>
            </a:endParaRPr>
          </a:p>
        </p:txBody>
      </p:sp>
      <p:pic>
        <p:nvPicPr>
          <p:cNvPr id="81" name="Google Shape;81;p15"/>
          <p:cNvPicPr preferRelativeResize="0"/>
          <p:nvPr/>
        </p:nvPicPr>
        <p:blipFill>
          <a:blip r:embed="rId3">
            <a:alphaModFix/>
          </a:blip>
          <a:stretch>
            <a:fillRect/>
          </a:stretch>
        </p:blipFill>
        <p:spPr>
          <a:xfrm>
            <a:off x="7401200" y="3582150"/>
            <a:ext cx="1272800" cy="1272800"/>
          </a:xfrm>
          <a:prstGeom prst="rect">
            <a:avLst/>
          </a:prstGeom>
          <a:noFill/>
          <a:ln>
            <a:noFill/>
          </a:ln>
        </p:spPr>
      </p:pic>
      <p:cxnSp>
        <p:nvCxnSpPr>
          <p:cNvPr id="82" name="Google Shape;82;p15"/>
          <p:cNvCxnSpPr/>
          <p:nvPr/>
        </p:nvCxnSpPr>
        <p:spPr>
          <a:xfrm flipH="1" rot="10800000">
            <a:off x="317700" y="928750"/>
            <a:ext cx="8227800" cy="117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2619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Roboto"/>
                <a:ea typeface="Roboto"/>
                <a:cs typeface="Roboto"/>
                <a:sym typeface="Roboto"/>
              </a:rPr>
              <a:t>Probabilidad de supervivencia por género.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88" name="Google Shape;88;p16"/>
          <p:cNvPicPr preferRelativeResize="0"/>
          <p:nvPr/>
        </p:nvPicPr>
        <p:blipFill>
          <a:blip r:embed="rId3">
            <a:alphaModFix/>
          </a:blip>
          <a:stretch>
            <a:fillRect/>
          </a:stretch>
        </p:blipFill>
        <p:spPr>
          <a:xfrm>
            <a:off x="311700" y="1521475"/>
            <a:ext cx="4036050" cy="3467800"/>
          </a:xfrm>
          <a:prstGeom prst="rect">
            <a:avLst/>
          </a:prstGeom>
          <a:noFill/>
          <a:ln>
            <a:noFill/>
          </a:ln>
        </p:spPr>
      </p:pic>
      <p:graphicFrame>
        <p:nvGraphicFramePr>
          <p:cNvPr id="89" name="Google Shape;89;p16"/>
          <p:cNvGraphicFramePr/>
          <p:nvPr/>
        </p:nvGraphicFramePr>
        <p:xfrm>
          <a:off x="5421350" y="1776150"/>
          <a:ext cx="3000000" cy="3000000"/>
        </p:xfrm>
        <a:graphic>
          <a:graphicData uri="http://schemas.openxmlformats.org/drawingml/2006/table">
            <a:tbl>
              <a:tblPr>
                <a:noFill/>
                <a:tableStyleId>{8E2689C5-8FB4-4134-9C76-203872EF0EE8}</a:tableStyleId>
              </a:tblPr>
              <a:tblGrid>
                <a:gridCol w="1346275"/>
                <a:gridCol w="1346275"/>
              </a:tblGrid>
              <a:tr h="580525">
                <a:tc gridSpan="2">
                  <a:txBody>
                    <a:bodyPr/>
                    <a:lstStyle/>
                    <a:p>
                      <a:pPr indent="0" lvl="0" marL="0" rtl="0" algn="ctr">
                        <a:spcBef>
                          <a:spcPts val="0"/>
                        </a:spcBef>
                        <a:spcAft>
                          <a:spcPts val="0"/>
                        </a:spcAft>
                        <a:buNone/>
                      </a:pPr>
                      <a:r>
                        <a:rPr b="1" lang="es" sz="1200">
                          <a:solidFill>
                            <a:schemeClr val="dk1"/>
                          </a:solidFill>
                        </a:rPr>
                        <a:t>Total pasajeros</a:t>
                      </a:r>
                      <a:endParaRPr b="1" sz="12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hMerge="1"/>
              </a:tr>
              <a:tr h="580525">
                <a:tc>
                  <a:txBody>
                    <a:bodyPr/>
                    <a:lstStyle/>
                    <a:p>
                      <a:pPr indent="0" lvl="0" marL="0" rtl="0" algn="ctr">
                        <a:spcBef>
                          <a:spcPts val="0"/>
                        </a:spcBef>
                        <a:spcAft>
                          <a:spcPts val="0"/>
                        </a:spcAft>
                        <a:buNone/>
                      </a:pPr>
                      <a:r>
                        <a:rPr lang="es" sz="1200">
                          <a:solidFill>
                            <a:schemeClr val="dk1"/>
                          </a:solidFill>
                        </a:rPr>
                        <a:t>Mujer</a:t>
                      </a:r>
                      <a:endParaRPr sz="12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dk1"/>
                          </a:solidFill>
                        </a:rPr>
                        <a:t>Hombre</a:t>
                      </a:r>
                      <a:endParaRPr sz="12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80525">
                <a:tc>
                  <a:txBody>
                    <a:bodyPr/>
                    <a:lstStyle/>
                    <a:p>
                      <a:pPr indent="0" lvl="0" marL="0" rtl="0" algn="ctr">
                        <a:spcBef>
                          <a:spcPts val="0"/>
                        </a:spcBef>
                        <a:spcAft>
                          <a:spcPts val="0"/>
                        </a:spcAft>
                        <a:buNone/>
                      </a:pPr>
                      <a:r>
                        <a:rPr lang="es" sz="1200">
                          <a:solidFill>
                            <a:schemeClr val="dk1"/>
                          </a:solidFill>
                        </a:rPr>
                        <a:t>314</a:t>
                      </a:r>
                      <a:endParaRPr sz="12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dk1"/>
                          </a:solidFill>
                        </a:rPr>
                        <a:t>577</a:t>
                      </a:r>
                      <a:endParaRPr sz="12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2619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Roboto"/>
                <a:ea typeface="Roboto"/>
                <a:cs typeface="Roboto"/>
                <a:sym typeface="Roboto"/>
              </a:rPr>
              <a:t>Probabilidad de supervivencia por género.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graphicFrame>
        <p:nvGraphicFramePr>
          <p:cNvPr id="95" name="Google Shape;95;p17"/>
          <p:cNvGraphicFramePr/>
          <p:nvPr/>
        </p:nvGraphicFramePr>
        <p:xfrm>
          <a:off x="5421350" y="1776150"/>
          <a:ext cx="3000000" cy="3000000"/>
        </p:xfrm>
        <a:graphic>
          <a:graphicData uri="http://schemas.openxmlformats.org/drawingml/2006/table">
            <a:tbl>
              <a:tblPr>
                <a:noFill/>
                <a:tableStyleId>{8E2689C5-8FB4-4134-9C76-203872EF0EE8}</a:tableStyleId>
              </a:tblPr>
              <a:tblGrid>
                <a:gridCol w="1291100"/>
                <a:gridCol w="1291100"/>
              </a:tblGrid>
              <a:tr h="436225">
                <a:tc gridSpan="2">
                  <a:txBody>
                    <a:bodyPr/>
                    <a:lstStyle/>
                    <a:p>
                      <a:pPr indent="0" lvl="0" marL="0" rtl="0" algn="ctr">
                        <a:spcBef>
                          <a:spcPts val="0"/>
                        </a:spcBef>
                        <a:spcAft>
                          <a:spcPts val="0"/>
                        </a:spcAft>
                        <a:buNone/>
                      </a:pPr>
                      <a:r>
                        <a:rPr b="1" lang="es" sz="1200">
                          <a:solidFill>
                            <a:schemeClr val="dk1"/>
                          </a:solidFill>
                        </a:rPr>
                        <a:t>Total supervivientes</a:t>
                      </a:r>
                      <a:endParaRPr b="1" sz="12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hMerge="1"/>
              </a:tr>
              <a:tr h="436225">
                <a:tc>
                  <a:txBody>
                    <a:bodyPr/>
                    <a:lstStyle/>
                    <a:p>
                      <a:pPr indent="0" lvl="0" marL="0" rtl="0" algn="ctr">
                        <a:spcBef>
                          <a:spcPts val="0"/>
                        </a:spcBef>
                        <a:spcAft>
                          <a:spcPts val="0"/>
                        </a:spcAft>
                        <a:buNone/>
                      </a:pPr>
                      <a:r>
                        <a:rPr lang="es" sz="1200">
                          <a:solidFill>
                            <a:schemeClr val="dk1"/>
                          </a:solidFill>
                        </a:rPr>
                        <a:t>Mujer</a:t>
                      </a:r>
                      <a:endParaRPr sz="12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dk1"/>
                          </a:solidFill>
                        </a:rPr>
                        <a:t>Hombre</a:t>
                      </a:r>
                      <a:endParaRPr sz="12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36225">
                <a:tc>
                  <a:txBody>
                    <a:bodyPr/>
                    <a:lstStyle/>
                    <a:p>
                      <a:pPr indent="0" lvl="0" marL="0" rtl="0" algn="ctr">
                        <a:spcBef>
                          <a:spcPts val="0"/>
                        </a:spcBef>
                        <a:spcAft>
                          <a:spcPts val="0"/>
                        </a:spcAft>
                        <a:buNone/>
                      </a:pPr>
                      <a:r>
                        <a:rPr lang="es" sz="1200">
                          <a:solidFill>
                            <a:schemeClr val="dk1"/>
                          </a:solidFill>
                        </a:rPr>
                        <a:t>233</a:t>
                      </a:r>
                      <a:endParaRPr sz="12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solidFill>
                            <a:schemeClr val="dk1"/>
                          </a:solidFill>
                        </a:rPr>
                        <a:t>109</a:t>
                      </a:r>
                      <a:endParaRPr sz="12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96" name="Google Shape;96;p17"/>
          <p:cNvSpPr/>
          <p:nvPr/>
        </p:nvSpPr>
        <p:spPr>
          <a:xfrm>
            <a:off x="5504025" y="3496575"/>
            <a:ext cx="2499600" cy="1220100"/>
          </a:xfrm>
          <a:prstGeom prst="roundRect">
            <a:avLst>
              <a:gd fmla="val 1666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7" name="Google Shape;97;p17"/>
          <p:cNvSpPr txBox="1"/>
          <p:nvPr/>
        </p:nvSpPr>
        <p:spPr>
          <a:xfrm>
            <a:off x="5707275" y="3646725"/>
            <a:ext cx="2100300" cy="943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sz="1200">
                <a:solidFill>
                  <a:schemeClr val="dk1"/>
                </a:solidFill>
              </a:rPr>
              <a:t>Las </a:t>
            </a:r>
            <a:r>
              <a:rPr b="1" lang="es" sz="1200">
                <a:solidFill>
                  <a:schemeClr val="accent4"/>
                </a:solidFill>
              </a:rPr>
              <a:t>mujeres </a:t>
            </a:r>
            <a:r>
              <a:rPr lang="es" sz="1200">
                <a:solidFill>
                  <a:schemeClr val="dk1"/>
                </a:solidFill>
              </a:rPr>
              <a:t>tenían más del triple de </a:t>
            </a:r>
            <a:r>
              <a:rPr b="1" lang="es" sz="1200">
                <a:solidFill>
                  <a:schemeClr val="dk1"/>
                </a:solidFill>
              </a:rPr>
              <a:t>probabilidad</a:t>
            </a:r>
            <a:r>
              <a:rPr lang="es" sz="1200">
                <a:solidFill>
                  <a:schemeClr val="dk1"/>
                </a:solidFill>
              </a:rPr>
              <a:t> de sobrevivir con un </a:t>
            </a:r>
            <a:r>
              <a:rPr b="1" lang="es" sz="1200">
                <a:solidFill>
                  <a:schemeClr val="accent4"/>
                </a:solidFill>
              </a:rPr>
              <a:t>74.2</a:t>
            </a:r>
            <a:r>
              <a:rPr b="1" lang="es" sz="1200">
                <a:solidFill>
                  <a:schemeClr val="accent4"/>
                </a:solidFill>
              </a:rPr>
              <a:t>%</a:t>
            </a:r>
            <a:r>
              <a:rPr lang="es" sz="1200">
                <a:solidFill>
                  <a:schemeClr val="dk1"/>
                </a:solidFill>
              </a:rPr>
              <a:t> </a:t>
            </a:r>
            <a:endParaRPr sz="1200">
              <a:solidFill>
                <a:schemeClr val="dk1"/>
              </a:solidFill>
            </a:endParaRPr>
          </a:p>
          <a:p>
            <a:pPr indent="0" lvl="0" marL="0" rtl="0" algn="just">
              <a:spcBef>
                <a:spcPts val="0"/>
              </a:spcBef>
              <a:spcAft>
                <a:spcPts val="0"/>
              </a:spcAft>
              <a:buNone/>
            </a:pPr>
            <a:r>
              <a:t/>
            </a:r>
            <a:endParaRPr sz="1000">
              <a:solidFill>
                <a:schemeClr val="dk2"/>
              </a:solidFill>
              <a:latin typeface="Roboto"/>
              <a:ea typeface="Roboto"/>
              <a:cs typeface="Roboto"/>
              <a:sym typeface="Roboto"/>
            </a:endParaRPr>
          </a:p>
        </p:txBody>
      </p:sp>
      <p:pic>
        <p:nvPicPr>
          <p:cNvPr id="98" name="Google Shape;98;p17"/>
          <p:cNvPicPr preferRelativeResize="0"/>
          <p:nvPr/>
        </p:nvPicPr>
        <p:blipFill>
          <a:blip r:embed="rId3">
            <a:alphaModFix/>
          </a:blip>
          <a:stretch>
            <a:fillRect/>
          </a:stretch>
        </p:blipFill>
        <p:spPr>
          <a:xfrm>
            <a:off x="618650" y="1413700"/>
            <a:ext cx="3397200" cy="330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nvSpPr>
        <p:spPr>
          <a:xfrm>
            <a:off x="317700" y="328875"/>
            <a:ext cx="7914000" cy="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200">
                <a:solidFill>
                  <a:schemeClr val="accent1"/>
                </a:solidFill>
                <a:latin typeface="Roboto"/>
                <a:ea typeface="Roboto"/>
                <a:cs typeface="Roboto"/>
                <a:sym typeface="Roboto"/>
              </a:rPr>
              <a:t>Probabilidad de supervivencia por</a:t>
            </a:r>
            <a:r>
              <a:rPr b="1" lang="es" sz="2200">
                <a:solidFill>
                  <a:schemeClr val="accent1"/>
                </a:solidFill>
                <a:latin typeface="Roboto"/>
                <a:ea typeface="Roboto"/>
                <a:cs typeface="Roboto"/>
                <a:sym typeface="Roboto"/>
              </a:rPr>
              <a:t> clase.</a:t>
            </a:r>
            <a:endParaRPr b="1" sz="2200">
              <a:solidFill>
                <a:schemeClr val="accent1"/>
              </a:solidFill>
              <a:latin typeface="Roboto"/>
              <a:ea typeface="Roboto"/>
              <a:cs typeface="Roboto"/>
              <a:sym typeface="Roboto"/>
            </a:endParaRPr>
          </a:p>
        </p:txBody>
      </p:sp>
      <p:graphicFrame>
        <p:nvGraphicFramePr>
          <p:cNvPr id="104" name="Google Shape;104;p18"/>
          <p:cNvGraphicFramePr/>
          <p:nvPr/>
        </p:nvGraphicFramePr>
        <p:xfrm>
          <a:off x="870363" y="1565150"/>
          <a:ext cx="3000000" cy="3000000"/>
        </p:xfrm>
        <a:graphic>
          <a:graphicData uri="http://schemas.openxmlformats.org/drawingml/2006/table">
            <a:tbl>
              <a:tblPr>
                <a:noFill/>
                <a:tableStyleId>{8E2689C5-8FB4-4134-9C76-203872EF0EE8}</a:tableStyleId>
              </a:tblPr>
              <a:tblGrid>
                <a:gridCol w="1189375"/>
                <a:gridCol w="1536525"/>
              </a:tblGrid>
              <a:tr h="650150">
                <a:tc>
                  <a:txBody>
                    <a:bodyPr/>
                    <a:lstStyle/>
                    <a:p>
                      <a:pPr indent="0" lvl="0" marL="0" rtl="0" algn="ctr">
                        <a:spcBef>
                          <a:spcPts val="0"/>
                        </a:spcBef>
                        <a:spcAft>
                          <a:spcPts val="0"/>
                        </a:spcAft>
                        <a:buNone/>
                      </a:pPr>
                      <a:r>
                        <a:rPr b="1" lang="es" sz="1200">
                          <a:solidFill>
                            <a:schemeClr val="dk1"/>
                          </a:solidFill>
                        </a:rPr>
                        <a:t>Clase</a:t>
                      </a:r>
                      <a:endParaRPr b="1" sz="12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s" sz="1200">
                          <a:solidFill>
                            <a:schemeClr val="dk1"/>
                          </a:solidFill>
                        </a:rPr>
                        <a:t>Nº pasajeros</a:t>
                      </a:r>
                      <a:endParaRPr b="1" sz="12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r>
              <a:tr h="685525">
                <a:tc>
                  <a:txBody>
                    <a:bodyPr/>
                    <a:lstStyle/>
                    <a:p>
                      <a:pPr indent="0" lvl="0" marL="0" rtl="0" algn="ctr">
                        <a:spcBef>
                          <a:spcPts val="0"/>
                        </a:spcBef>
                        <a:spcAft>
                          <a:spcPts val="0"/>
                        </a:spcAft>
                        <a:buNone/>
                      </a:pPr>
                      <a:r>
                        <a:rPr lang="es" sz="1100">
                          <a:solidFill>
                            <a:schemeClr val="dk1"/>
                          </a:solidFill>
                        </a:rPr>
                        <a:t>Primera</a:t>
                      </a:r>
                      <a:endParaRPr sz="11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chemeClr val="dk1"/>
                          </a:solidFill>
                        </a:rPr>
                        <a:t>216</a:t>
                      </a:r>
                      <a:endParaRPr sz="11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685525">
                <a:tc>
                  <a:txBody>
                    <a:bodyPr/>
                    <a:lstStyle/>
                    <a:p>
                      <a:pPr indent="0" lvl="0" marL="0" rtl="0" algn="ctr">
                        <a:spcBef>
                          <a:spcPts val="0"/>
                        </a:spcBef>
                        <a:spcAft>
                          <a:spcPts val="0"/>
                        </a:spcAft>
                        <a:buNone/>
                      </a:pPr>
                      <a:r>
                        <a:rPr lang="es" sz="1100">
                          <a:solidFill>
                            <a:schemeClr val="dk1"/>
                          </a:solidFill>
                        </a:rPr>
                        <a:t>Segunda</a:t>
                      </a:r>
                      <a:endParaRPr sz="11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chemeClr val="dk1"/>
                          </a:solidFill>
                        </a:rPr>
                        <a:t>184</a:t>
                      </a:r>
                      <a:endParaRPr sz="1100">
                        <a:solidFill>
                          <a:schemeClr val="dk1"/>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685525">
                <a:tc>
                  <a:txBody>
                    <a:bodyPr/>
                    <a:lstStyle/>
                    <a:p>
                      <a:pPr indent="0" lvl="0" marL="0" rtl="0" algn="ctr">
                        <a:spcBef>
                          <a:spcPts val="0"/>
                        </a:spcBef>
                        <a:spcAft>
                          <a:spcPts val="0"/>
                        </a:spcAft>
                        <a:buNone/>
                      </a:pPr>
                      <a:r>
                        <a:rPr b="1" lang="es" sz="1100">
                          <a:solidFill>
                            <a:schemeClr val="accent4"/>
                          </a:solidFill>
                        </a:rPr>
                        <a:t>Tercera</a:t>
                      </a:r>
                      <a:endParaRPr b="1" sz="1100">
                        <a:solidFill>
                          <a:schemeClr val="accent4"/>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s" sz="1100">
                          <a:solidFill>
                            <a:schemeClr val="accent4"/>
                          </a:solidFill>
                        </a:rPr>
                        <a:t>491</a:t>
                      </a:r>
                      <a:endParaRPr b="1" sz="1100">
                        <a:solidFill>
                          <a:schemeClr val="accent4"/>
                        </a:solidFill>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cxnSp>
        <p:nvCxnSpPr>
          <p:cNvPr id="105" name="Google Shape;105;p18"/>
          <p:cNvCxnSpPr/>
          <p:nvPr/>
        </p:nvCxnSpPr>
        <p:spPr>
          <a:xfrm flipH="1" rot="10800000">
            <a:off x="317700" y="928750"/>
            <a:ext cx="8227800" cy="11700"/>
          </a:xfrm>
          <a:prstGeom prst="straightConnector1">
            <a:avLst/>
          </a:prstGeom>
          <a:noFill/>
          <a:ln cap="flat" cmpd="sng" w="28575">
            <a:solidFill>
              <a:schemeClr val="dk1"/>
            </a:solidFill>
            <a:prstDash val="solid"/>
            <a:round/>
            <a:headEnd len="med" w="med" type="none"/>
            <a:tailEnd len="med" w="med" type="none"/>
          </a:ln>
        </p:spPr>
      </p:cxnSp>
      <p:pic>
        <p:nvPicPr>
          <p:cNvPr id="106" name="Google Shape;106;p18"/>
          <p:cNvPicPr preferRelativeResize="0"/>
          <p:nvPr/>
        </p:nvPicPr>
        <p:blipFill>
          <a:blip r:embed="rId3">
            <a:alphaModFix/>
          </a:blip>
          <a:stretch>
            <a:fillRect/>
          </a:stretch>
        </p:blipFill>
        <p:spPr>
          <a:xfrm>
            <a:off x="4170988" y="1113725"/>
            <a:ext cx="4259709" cy="377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nvSpPr>
        <p:spPr>
          <a:xfrm>
            <a:off x="317700" y="328875"/>
            <a:ext cx="7914000" cy="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200">
                <a:solidFill>
                  <a:schemeClr val="accent1"/>
                </a:solidFill>
                <a:latin typeface="Roboto"/>
                <a:ea typeface="Roboto"/>
                <a:cs typeface="Roboto"/>
                <a:sym typeface="Roboto"/>
              </a:rPr>
              <a:t>Probabilidad de supervivencia por clase</a:t>
            </a:r>
            <a:endParaRPr b="1" sz="2200">
              <a:solidFill>
                <a:schemeClr val="accent1"/>
              </a:solidFill>
              <a:latin typeface="Roboto"/>
              <a:ea typeface="Roboto"/>
              <a:cs typeface="Roboto"/>
              <a:sym typeface="Roboto"/>
            </a:endParaRPr>
          </a:p>
        </p:txBody>
      </p:sp>
      <p:sp>
        <p:nvSpPr>
          <p:cNvPr id="112" name="Google Shape;112;p19"/>
          <p:cNvSpPr/>
          <p:nvPr/>
        </p:nvSpPr>
        <p:spPr>
          <a:xfrm>
            <a:off x="5697175" y="1763450"/>
            <a:ext cx="2716800" cy="1242300"/>
          </a:xfrm>
          <a:prstGeom prst="roundRect">
            <a:avLst>
              <a:gd fmla="val 1666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3" name="Google Shape;113;p19"/>
          <p:cNvSpPr txBox="1"/>
          <p:nvPr/>
        </p:nvSpPr>
        <p:spPr>
          <a:xfrm>
            <a:off x="5780316" y="1850314"/>
            <a:ext cx="2427900" cy="1044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sz="1100">
                <a:solidFill>
                  <a:schemeClr val="dk1"/>
                </a:solidFill>
              </a:rPr>
              <a:t>La </a:t>
            </a:r>
            <a:r>
              <a:rPr b="1" lang="es" sz="1100">
                <a:solidFill>
                  <a:schemeClr val="dk1"/>
                </a:solidFill>
              </a:rPr>
              <a:t>primera clase</a:t>
            </a:r>
            <a:r>
              <a:rPr lang="es" sz="1100">
                <a:solidFill>
                  <a:schemeClr val="dk1"/>
                </a:solidFill>
              </a:rPr>
              <a:t> tenía aproximadamente </a:t>
            </a:r>
            <a:r>
              <a:rPr b="1" lang="es" sz="1100">
                <a:solidFill>
                  <a:schemeClr val="dk1"/>
                </a:solidFill>
              </a:rPr>
              <a:t>2.5 veces</a:t>
            </a:r>
            <a:r>
              <a:rPr lang="es" sz="1100">
                <a:solidFill>
                  <a:schemeClr val="dk1"/>
                </a:solidFill>
              </a:rPr>
              <a:t> más probabilidad de supervivencia que la tercera clase.</a:t>
            </a:r>
            <a:endParaRPr sz="1100">
              <a:solidFill>
                <a:schemeClr val="dk1"/>
              </a:solidFill>
            </a:endParaRPr>
          </a:p>
          <a:p>
            <a:pPr indent="0" lvl="0" marL="0" rtl="0" algn="just">
              <a:spcBef>
                <a:spcPts val="0"/>
              </a:spcBef>
              <a:spcAft>
                <a:spcPts val="0"/>
              </a:spcAft>
              <a:buNone/>
            </a:pPr>
            <a:r>
              <a:t/>
            </a:r>
            <a:endParaRPr sz="1100">
              <a:solidFill>
                <a:schemeClr val="dk2"/>
              </a:solidFill>
              <a:latin typeface="Roboto"/>
              <a:ea typeface="Roboto"/>
              <a:cs typeface="Roboto"/>
              <a:sym typeface="Roboto"/>
            </a:endParaRPr>
          </a:p>
        </p:txBody>
      </p:sp>
      <p:sp>
        <p:nvSpPr>
          <p:cNvPr id="114" name="Google Shape;114;p19"/>
          <p:cNvSpPr/>
          <p:nvPr/>
        </p:nvSpPr>
        <p:spPr>
          <a:xfrm>
            <a:off x="5738725" y="3645550"/>
            <a:ext cx="2633700" cy="790800"/>
          </a:xfrm>
          <a:prstGeom prst="roundRect">
            <a:avLst>
              <a:gd fmla="val 1666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5" name="Google Shape;115;p19"/>
          <p:cNvSpPr txBox="1"/>
          <p:nvPr/>
        </p:nvSpPr>
        <p:spPr>
          <a:xfrm>
            <a:off x="5935247" y="3700830"/>
            <a:ext cx="2237700" cy="665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sz="1100">
                <a:solidFill>
                  <a:schemeClr val="dk1"/>
                </a:solidFill>
              </a:rPr>
              <a:t>¿Ubicación con </a:t>
            </a:r>
            <a:r>
              <a:rPr b="1" lang="es" sz="1100">
                <a:solidFill>
                  <a:schemeClr val="accent4"/>
                </a:solidFill>
              </a:rPr>
              <a:t>mejor acceso</a:t>
            </a:r>
            <a:r>
              <a:rPr lang="es" sz="1100">
                <a:solidFill>
                  <a:schemeClr val="dk1"/>
                </a:solidFill>
              </a:rPr>
              <a:t> a los barcos salvavidas?</a:t>
            </a:r>
            <a:endParaRPr sz="1100">
              <a:solidFill>
                <a:schemeClr val="dk1"/>
              </a:solidFill>
            </a:endParaRPr>
          </a:p>
          <a:p>
            <a:pPr indent="0" lvl="0" marL="0" rtl="0" algn="just">
              <a:spcBef>
                <a:spcPts val="0"/>
              </a:spcBef>
              <a:spcAft>
                <a:spcPts val="0"/>
              </a:spcAft>
              <a:buNone/>
            </a:pPr>
            <a:r>
              <a:t/>
            </a:r>
            <a:endParaRPr sz="1100">
              <a:solidFill>
                <a:schemeClr val="dk2"/>
              </a:solidFill>
              <a:latin typeface="Roboto"/>
              <a:ea typeface="Roboto"/>
              <a:cs typeface="Roboto"/>
              <a:sym typeface="Roboto"/>
            </a:endParaRPr>
          </a:p>
        </p:txBody>
      </p:sp>
      <p:cxnSp>
        <p:nvCxnSpPr>
          <p:cNvPr id="116" name="Google Shape;116;p19"/>
          <p:cNvCxnSpPr/>
          <p:nvPr/>
        </p:nvCxnSpPr>
        <p:spPr>
          <a:xfrm flipH="1" rot="10800000">
            <a:off x="317700" y="928750"/>
            <a:ext cx="8227800" cy="11700"/>
          </a:xfrm>
          <a:prstGeom prst="straightConnector1">
            <a:avLst/>
          </a:prstGeom>
          <a:noFill/>
          <a:ln cap="flat" cmpd="sng" w="28575">
            <a:solidFill>
              <a:schemeClr val="dk1"/>
            </a:solidFill>
            <a:prstDash val="solid"/>
            <a:round/>
            <a:headEnd len="med" w="med" type="none"/>
            <a:tailEnd len="med" w="med" type="none"/>
          </a:ln>
        </p:spPr>
      </p:cxnSp>
      <p:pic>
        <p:nvPicPr>
          <p:cNvPr id="117" name="Google Shape;117;p19"/>
          <p:cNvPicPr preferRelativeResize="0"/>
          <p:nvPr/>
        </p:nvPicPr>
        <p:blipFill>
          <a:blip r:embed="rId3">
            <a:alphaModFix/>
          </a:blip>
          <a:stretch>
            <a:fillRect/>
          </a:stretch>
        </p:blipFill>
        <p:spPr>
          <a:xfrm>
            <a:off x="726450" y="1209300"/>
            <a:ext cx="4197674" cy="377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3746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00">
                <a:latin typeface="Roboto"/>
                <a:ea typeface="Roboto"/>
                <a:cs typeface="Roboto"/>
                <a:sym typeface="Roboto"/>
              </a:rPr>
              <a:t>Edad. Corrección de los valores nulos.</a:t>
            </a:r>
            <a:endParaRPr sz="2300">
              <a:latin typeface="Roboto"/>
              <a:ea typeface="Roboto"/>
              <a:cs typeface="Roboto"/>
              <a:sym typeface="Roboto"/>
            </a:endParaRPr>
          </a:p>
        </p:txBody>
      </p:sp>
      <p:sp>
        <p:nvSpPr>
          <p:cNvPr id="123" name="Google Shape;123;p20"/>
          <p:cNvSpPr txBox="1"/>
          <p:nvPr/>
        </p:nvSpPr>
        <p:spPr>
          <a:xfrm>
            <a:off x="713425" y="1726000"/>
            <a:ext cx="6311400" cy="2600400"/>
          </a:xfrm>
          <a:prstGeom prst="rect">
            <a:avLst/>
          </a:prstGeom>
          <a:noFill/>
          <a:ln>
            <a:noFill/>
          </a:ln>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chemeClr val="dk2"/>
              </a:buClr>
              <a:buSzPts val="1500"/>
              <a:buFont typeface="Roboto"/>
              <a:buChar char="●"/>
            </a:pPr>
            <a:r>
              <a:rPr lang="es" sz="1500">
                <a:solidFill>
                  <a:schemeClr val="dk2"/>
                </a:solidFill>
                <a:latin typeface="Roboto"/>
                <a:ea typeface="Roboto"/>
                <a:cs typeface="Roboto"/>
                <a:sym typeface="Roboto"/>
              </a:rPr>
              <a:t>177 pasajeros con edades desconocidas: </a:t>
            </a:r>
            <a:r>
              <a:rPr b="1" lang="es" sz="1500">
                <a:solidFill>
                  <a:schemeClr val="dk2"/>
                </a:solidFill>
                <a:latin typeface="Roboto"/>
                <a:ea typeface="Roboto"/>
                <a:cs typeface="Roboto"/>
                <a:sym typeface="Roboto"/>
              </a:rPr>
              <a:t>177 valores nulos </a:t>
            </a:r>
            <a:r>
              <a:rPr lang="es" sz="1500">
                <a:solidFill>
                  <a:schemeClr val="dk2"/>
                </a:solidFill>
                <a:latin typeface="Roboto"/>
                <a:ea typeface="Roboto"/>
                <a:cs typeface="Roboto"/>
                <a:sym typeface="Roboto"/>
              </a:rPr>
              <a:t>en la columna de la edad.</a:t>
            </a:r>
            <a:endParaRPr sz="1500">
              <a:solidFill>
                <a:schemeClr val="dk2"/>
              </a:solidFill>
              <a:latin typeface="Roboto"/>
              <a:ea typeface="Roboto"/>
              <a:cs typeface="Roboto"/>
              <a:sym typeface="Roboto"/>
            </a:endParaRPr>
          </a:p>
          <a:p>
            <a:pPr indent="-323850" lvl="0" marL="457200" rtl="0" algn="just">
              <a:lnSpc>
                <a:spcPct val="150000"/>
              </a:lnSpc>
              <a:spcBef>
                <a:spcPts val="0"/>
              </a:spcBef>
              <a:spcAft>
                <a:spcPts val="0"/>
              </a:spcAft>
              <a:buClr>
                <a:schemeClr val="dk2"/>
              </a:buClr>
              <a:buSzPts val="1500"/>
              <a:buFont typeface="Roboto"/>
              <a:buChar char="●"/>
            </a:pPr>
            <a:r>
              <a:rPr lang="es" sz="1500">
                <a:solidFill>
                  <a:schemeClr val="dk2"/>
                </a:solidFill>
                <a:latin typeface="Roboto"/>
                <a:ea typeface="Roboto"/>
                <a:cs typeface="Roboto"/>
                <a:sym typeface="Roboto"/>
              </a:rPr>
              <a:t>Imputación de valores nulos por </a:t>
            </a:r>
            <a:r>
              <a:rPr b="1" lang="es" sz="1500">
                <a:solidFill>
                  <a:schemeClr val="dk2"/>
                </a:solidFill>
                <a:latin typeface="Roboto"/>
                <a:ea typeface="Roboto"/>
                <a:cs typeface="Roboto"/>
                <a:sym typeface="Roboto"/>
              </a:rPr>
              <a:t>KNN.</a:t>
            </a:r>
            <a:endParaRPr sz="1500">
              <a:solidFill>
                <a:schemeClr val="dk2"/>
              </a:solidFill>
              <a:latin typeface="Roboto"/>
              <a:ea typeface="Roboto"/>
              <a:cs typeface="Roboto"/>
              <a:sym typeface="Roboto"/>
            </a:endParaRPr>
          </a:p>
          <a:p>
            <a:pPr indent="-323850" lvl="0" marL="457200" rtl="0" algn="just">
              <a:lnSpc>
                <a:spcPct val="150000"/>
              </a:lnSpc>
              <a:spcBef>
                <a:spcPts val="0"/>
              </a:spcBef>
              <a:spcAft>
                <a:spcPts val="0"/>
              </a:spcAft>
              <a:buClr>
                <a:schemeClr val="dk2"/>
              </a:buClr>
              <a:buSzPts val="1500"/>
              <a:buFont typeface="Roboto"/>
              <a:buChar char="●"/>
            </a:pPr>
            <a:r>
              <a:rPr lang="es" sz="1500">
                <a:solidFill>
                  <a:schemeClr val="dk2"/>
                </a:solidFill>
                <a:latin typeface="Roboto"/>
                <a:ea typeface="Roboto"/>
                <a:cs typeface="Roboto"/>
                <a:sym typeface="Roboto"/>
              </a:rPr>
              <a:t>Predictores:</a:t>
            </a:r>
            <a:endParaRPr sz="1500">
              <a:solidFill>
                <a:schemeClr val="dk2"/>
              </a:solidFill>
              <a:latin typeface="Roboto"/>
              <a:ea typeface="Roboto"/>
              <a:cs typeface="Roboto"/>
              <a:sym typeface="Roboto"/>
            </a:endParaRPr>
          </a:p>
          <a:p>
            <a:pPr indent="-323850" lvl="1" marL="914400" rtl="0" algn="just">
              <a:lnSpc>
                <a:spcPct val="150000"/>
              </a:lnSpc>
              <a:spcBef>
                <a:spcPts val="0"/>
              </a:spcBef>
              <a:spcAft>
                <a:spcPts val="0"/>
              </a:spcAft>
              <a:buClr>
                <a:schemeClr val="dk2"/>
              </a:buClr>
              <a:buSzPts val="1500"/>
              <a:buFont typeface="Roboto"/>
              <a:buChar char="○"/>
            </a:pPr>
            <a:r>
              <a:rPr lang="es" sz="1500">
                <a:solidFill>
                  <a:schemeClr val="dk2"/>
                </a:solidFill>
                <a:latin typeface="Roboto"/>
                <a:ea typeface="Roboto"/>
                <a:cs typeface="Roboto"/>
                <a:sym typeface="Roboto"/>
              </a:rPr>
              <a:t>Estado de supervivencia.</a:t>
            </a:r>
            <a:endParaRPr sz="1500">
              <a:solidFill>
                <a:schemeClr val="dk2"/>
              </a:solidFill>
              <a:latin typeface="Roboto"/>
              <a:ea typeface="Roboto"/>
              <a:cs typeface="Roboto"/>
              <a:sym typeface="Roboto"/>
            </a:endParaRPr>
          </a:p>
          <a:p>
            <a:pPr indent="-323850" lvl="1" marL="914400" rtl="0" algn="just">
              <a:lnSpc>
                <a:spcPct val="150000"/>
              </a:lnSpc>
              <a:spcBef>
                <a:spcPts val="0"/>
              </a:spcBef>
              <a:spcAft>
                <a:spcPts val="0"/>
              </a:spcAft>
              <a:buClr>
                <a:schemeClr val="dk2"/>
              </a:buClr>
              <a:buSzPts val="1500"/>
              <a:buFont typeface="Roboto"/>
              <a:buChar char="○"/>
            </a:pPr>
            <a:r>
              <a:rPr lang="es" sz="1500">
                <a:solidFill>
                  <a:schemeClr val="dk2"/>
                </a:solidFill>
                <a:latin typeface="Roboto"/>
                <a:ea typeface="Roboto"/>
                <a:cs typeface="Roboto"/>
                <a:sym typeface="Roboto"/>
              </a:rPr>
              <a:t>Clase.</a:t>
            </a:r>
            <a:endParaRPr sz="1500">
              <a:solidFill>
                <a:schemeClr val="dk2"/>
              </a:solidFill>
              <a:latin typeface="Roboto"/>
              <a:ea typeface="Roboto"/>
              <a:cs typeface="Roboto"/>
              <a:sym typeface="Roboto"/>
            </a:endParaRPr>
          </a:p>
          <a:p>
            <a:pPr indent="-323850" lvl="1" marL="914400" rtl="0" algn="just">
              <a:lnSpc>
                <a:spcPct val="150000"/>
              </a:lnSpc>
              <a:spcBef>
                <a:spcPts val="0"/>
              </a:spcBef>
              <a:spcAft>
                <a:spcPts val="0"/>
              </a:spcAft>
              <a:buClr>
                <a:schemeClr val="dk2"/>
              </a:buClr>
              <a:buSzPts val="1500"/>
              <a:buFont typeface="Roboto"/>
              <a:buChar char="○"/>
            </a:pPr>
            <a:r>
              <a:rPr lang="es" sz="1500">
                <a:solidFill>
                  <a:schemeClr val="dk2"/>
                </a:solidFill>
                <a:latin typeface="Roboto"/>
                <a:ea typeface="Roboto"/>
                <a:cs typeface="Roboto"/>
                <a:sym typeface="Roboto"/>
              </a:rPr>
              <a:t>Puerto de embarque.</a:t>
            </a:r>
            <a:endParaRPr sz="1500">
              <a:solidFill>
                <a:schemeClr val="dk2"/>
              </a:solidFill>
              <a:latin typeface="Roboto"/>
              <a:ea typeface="Roboto"/>
              <a:cs typeface="Roboto"/>
              <a:sym typeface="Roboto"/>
            </a:endParaRPr>
          </a:p>
          <a:p>
            <a:pPr indent="-323850" lvl="1" marL="914400" rtl="0" algn="just">
              <a:lnSpc>
                <a:spcPct val="150000"/>
              </a:lnSpc>
              <a:spcBef>
                <a:spcPts val="0"/>
              </a:spcBef>
              <a:spcAft>
                <a:spcPts val="0"/>
              </a:spcAft>
              <a:buClr>
                <a:schemeClr val="dk2"/>
              </a:buClr>
              <a:buSzPts val="1500"/>
              <a:buFont typeface="Roboto"/>
              <a:buChar char="○"/>
            </a:pPr>
            <a:r>
              <a:rPr lang="es" sz="1500">
                <a:solidFill>
                  <a:schemeClr val="dk2"/>
                </a:solidFill>
                <a:latin typeface="Roboto"/>
                <a:ea typeface="Roboto"/>
                <a:cs typeface="Roboto"/>
                <a:sym typeface="Roboto"/>
              </a:rPr>
              <a:t>Entre otros.</a:t>
            </a:r>
            <a:endParaRPr sz="1500">
              <a:solidFill>
                <a:schemeClr val="dk2"/>
              </a:solidFill>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24" name="Google Shape;124;p20"/>
          <p:cNvPicPr preferRelativeResize="0"/>
          <p:nvPr/>
        </p:nvPicPr>
        <p:blipFill>
          <a:blip r:embed="rId3">
            <a:alphaModFix/>
          </a:blip>
          <a:stretch>
            <a:fillRect/>
          </a:stretch>
        </p:blipFill>
        <p:spPr>
          <a:xfrm>
            <a:off x="7109400" y="3956450"/>
            <a:ext cx="1722900" cy="927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3746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00">
                <a:latin typeface="Roboto"/>
                <a:ea typeface="Roboto"/>
                <a:cs typeface="Roboto"/>
                <a:sym typeface="Roboto"/>
              </a:rPr>
              <a:t>Edad. Corrección de los valores nulos.</a:t>
            </a:r>
            <a:endParaRPr sz="2300">
              <a:latin typeface="Roboto"/>
              <a:ea typeface="Roboto"/>
              <a:cs typeface="Roboto"/>
              <a:sym typeface="Roboto"/>
            </a:endParaRPr>
          </a:p>
        </p:txBody>
      </p:sp>
      <p:pic>
        <p:nvPicPr>
          <p:cNvPr id="130" name="Google Shape;130;p21"/>
          <p:cNvPicPr preferRelativeResize="0"/>
          <p:nvPr/>
        </p:nvPicPr>
        <p:blipFill>
          <a:blip r:embed="rId3">
            <a:alphaModFix/>
          </a:blip>
          <a:stretch>
            <a:fillRect/>
          </a:stretch>
        </p:blipFill>
        <p:spPr>
          <a:xfrm>
            <a:off x="252850" y="1718413"/>
            <a:ext cx="5630821" cy="2892400"/>
          </a:xfrm>
          <a:prstGeom prst="rect">
            <a:avLst/>
          </a:prstGeom>
          <a:noFill/>
          <a:ln>
            <a:noFill/>
          </a:ln>
        </p:spPr>
      </p:pic>
      <p:graphicFrame>
        <p:nvGraphicFramePr>
          <p:cNvPr id="131" name="Google Shape;131;p21"/>
          <p:cNvGraphicFramePr/>
          <p:nvPr/>
        </p:nvGraphicFramePr>
        <p:xfrm>
          <a:off x="6160100" y="1912588"/>
          <a:ext cx="3000000" cy="3000000"/>
        </p:xfrm>
        <a:graphic>
          <a:graphicData uri="http://schemas.openxmlformats.org/drawingml/2006/table">
            <a:tbl>
              <a:tblPr>
                <a:noFill/>
                <a:tableStyleId>{8E2689C5-8FB4-4134-9C76-203872EF0EE8}</a:tableStyleId>
              </a:tblPr>
              <a:tblGrid>
                <a:gridCol w="1236700"/>
                <a:gridCol w="749775"/>
                <a:gridCol w="750450"/>
              </a:tblGrid>
              <a:tr h="479200">
                <a:tc>
                  <a:txBody>
                    <a:bodyPr/>
                    <a:lstStyle/>
                    <a:p>
                      <a:pPr indent="0" lvl="0" marL="0" rtl="0" algn="ctr">
                        <a:spcBef>
                          <a:spcPts val="0"/>
                        </a:spcBef>
                        <a:spcAft>
                          <a:spcPts val="0"/>
                        </a:spcAft>
                        <a:buNone/>
                      </a:pPr>
                      <a:r>
                        <a:rPr b="1" lang="es" sz="1100">
                          <a:solidFill>
                            <a:schemeClr val="accent1"/>
                          </a:solidFill>
                        </a:rPr>
                        <a:t>Parámetros</a:t>
                      </a:r>
                      <a:endParaRPr b="1" sz="1100">
                        <a:solidFill>
                          <a:schemeClr val="accent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s" sz="1100">
                          <a:solidFill>
                            <a:schemeClr val="accent1"/>
                          </a:solidFill>
                        </a:rPr>
                        <a:t>Original</a:t>
                      </a:r>
                      <a:endParaRPr b="1" sz="1100">
                        <a:solidFill>
                          <a:schemeClr val="accent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s" sz="1100">
                          <a:solidFill>
                            <a:schemeClr val="accent1"/>
                          </a:solidFill>
                        </a:rPr>
                        <a:t>KNN</a:t>
                      </a:r>
                      <a:endParaRPr b="1" sz="1100">
                        <a:solidFill>
                          <a:schemeClr val="accent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r>
              <a:tr h="670900">
                <a:tc>
                  <a:txBody>
                    <a:bodyPr/>
                    <a:lstStyle/>
                    <a:p>
                      <a:pPr indent="0" lvl="0" marL="0" rtl="0" algn="ctr">
                        <a:spcBef>
                          <a:spcPts val="0"/>
                        </a:spcBef>
                        <a:spcAft>
                          <a:spcPts val="0"/>
                        </a:spcAft>
                        <a:buNone/>
                      </a:pPr>
                      <a:r>
                        <a:rPr lang="es" sz="1100">
                          <a:solidFill>
                            <a:schemeClr val="accent1"/>
                          </a:solidFill>
                        </a:rPr>
                        <a:t>Edad mínima</a:t>
                      </a:r>
                      <a:endParaRPr sz="1100">
                        <a:solidFill>
                          <a:schemeClr val="accent1"/>
                        </a:solidFill>
                      </a:endParaRPr>
                    </a:p>
                    <a:p>
                      <a:pPr indent="0" lvl="0" marL="0" rtl="0" algn="ctr">
                        <a:spcBef>
                          <a:spcPts val="0"/>
                        </a:spcBef>
                        <a:spcAft>
                          <a:spcPts val="0"/>
                        </a:spcAft>
                        <a:buNone/>
                      </a:pPr>
                      <a:r>
                        <a:rPr lang="es" sz="1100">
                          <a:solidFill>
                            <a:schemeClr val="accent1"/>
                          </a:solidFill>
                        </a:rPr>
                        <a:t>(años)</a:t>
                      </a:r>
                      <a:endParaRPr sz="1100">
                        <a:solidFill>
                          <a:schemeClr val="accent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chemeClr val="accent1"/>
                          </a:solidFill>
                        </a:rPr>
                        <a:t>0</a:t>
                      </a:r>
                      <a:endParaRPr sz="1100">
                        <a:solidFill>
                          <a:schemeClr val="accent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chemeClr val="accent1"/>
                          </a:solidFill>
                        </a:rPr>
                        <a:t>0</a:t>
                      </a:r>
                      <a:endParaRPr sz="1100">
                        <a:solidFill>
                          <a:schemeClr val="accent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66725">
                <a:tc>
                  <a:txBody>
                    <a:bodyPr/>
                    <a:lstStyle/>
                    <a:p>
                      <a:pPr indent="0" lvl="0" marL="0" rtl="0" algn="ctr">
                        <a:spcBef>
                          <a:spcPts val="0"/>
                        </a:spcBef>
                        <a:spcAft>
                          <a:spcPts val="0"/>
                        </a:spcAft>
                        <a:buNone/>
                      </a:pPr>
                      <a:r>
                        <a:rPr lang="es" sz="1100">
                          <a:solidFill>
                            <a:schemeClr val="accent1"/>
                          </a:solidFill>
                        </a:rPr>
                        <a:t>Edad máxima</a:t>
                      </a:r>
                      <a:endParaRPr sz="1100">
                        <a:solidFill>
                          <a:schemeClr val="accent1"/>
                        </a:solidFill>
                      </a:endParaRPr>
                    </a:p>
                    <a:p>
                      <a:pPr indent="0" lvl="0" marL="0" rtl="0" algn="ctr">
                        <a:spcBef>
                          <a:spcPts val="0"/>
                        </a:spcBef>
                        <a:spcAft>
                          <a:spcPts val="0"/>
                        </a:spcAft>
                        <a:buNone/>
                      </a:pPr>
                      <a:r>
                        <a:rPr lang="es" sz="1100">
                          <a:solidFill>
                            <a:schemeClr val="accent1"/>
                          </a:solidFill>
                        </a:rPr>
                        <a:t>(años)</a:t>
                      </a:r>
                      <a:endParaRPr sz="1100">
                        <a:solidFill>
                          <a:schemeClr val="accent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chemeClr val="accent1"/>
                          </a:solidFill>
                        </a:rPr>
                        <a:t>80</a:t>
                      </a:r>
                      <a:endParaRPr sz="1100">
                        <a:solidFill>
                          <a:schemeClr val="accent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chemeClr val="accent1"/>
                          </a:solidFill>
                        </a:rPr>
                        <a:t>80</a:t>
                      </a:r>
                      <a:endParaRPr sz="1100">
                        <a:solidFill>
                          <a:schemeClr val="accent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63700">
                <a:tc>
                  <a:txBody>
                    <a:bodyPr/>
                    <a:lstStyle/>
                    <a:p>
                      <a:pPr indent="0" lvl="0" marL="0" rtl="0" algn="ctr">
                        <a:spcBef>
                          <a:spcPts val="0"/>
                        </a:spcBef>
                        <a:spcAft>
                          <a:spcPts val="0"/>
                        </a:spcAft>
                        <a:buNone/>
                      </a:pPr>
                      <a:r>
                        <a:rPr lang="es" sz="1100">
                          <a:solidFill>
                            <a:schemeClr val="accent1"/>
                          </a:solidFill>
                        </a:rPr>
                        <a:t>Mediana</a:t>
                      </a:r>
                      <a:endParaRPr sz="1100">
                        <a:solidFill>
                          <a:schemeClr val="accent1"/>
                        </a:solidFill>
                      </a:endParaRPr>
                    </a:p>
                    <a:p>
                      <a:pPr indent="0" lvl="0" marL="0" rtl="0" algn="ctr">
                        <a:spcBef>
                          <a:spcPts val="0"/>
                        </a:spcBef>
                        <a:spcAft>
                          <a:spcPts val="0"/>
                        </a:spcAft>
                        <a:buNone/>
                      </a:pPr>
                      <a:r>
                        <a:rPr lang="es" sz="1100">
                          <a:solidFill>
                            <a:schemeClr val="accent1"/>
                          </a:solidFill>
                        </a:rPr>
                        <a:t>(años)</a:t>
                      </a:r>
                      <a:endParaRPr sz="1100">
                        <a:solidFill>
                          <a:schemeClr val="accent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chemeClr val="accent1"/>
                          </a:solidFill>
                        </a:rPr>
                        <a:t>28</a:t>
                      </a:r>
                      <a:endParaRPr sz="1100">
                        <a:solidFill>
                          <a:schemeClr val="accent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chemeClr val="accent1"/>
                          </a:solidFill>
                        </a:rPr>
                        <a:t>28</a:t>
                      </a:r>
                      <a:endParaRPr sz="1100">
                        <a:solidFill>
                          <a:schemeClr val="accent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